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70" r:id="rId3"/>
    <p:sldId id="271" r:id="rId4"/>
    <p:sldId id="272" r:id="rId5"/>
    <p:sldId id="338" r:id="rId6"/>
    <p:sldId id="339" r:id="rId7"/>
    <p:sldId id="340" r:id="rId8"/>
    <p:sldId id="341" r:id="rId9"/>
    <p:sldId id="343" r:id="rId10"/>
    <p:sldId id="344" r:id="rId11"/>
    <p:sldId id="345" r:id="rId12"/>
    <p:sldId id="346" r:id="rId13"/>
    <p:sldId id="347" r:id="rId14"/>
  </p:sldIdLst>
  <p:sldSz cx="12192000" cy="6858000"/>
  <p:notesSz cx="9947275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34487" y="1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BC3A7-F91B-4AEE-A6F6-8DB7F3BE4268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34487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C08DA-CD62-4897-B971-BB093EB26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194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87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18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20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75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845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240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53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974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187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225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12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482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0423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Dinler ve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Toplumsal Düşünce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230" y="4205887"/>
            <a:ext cx="9144000" cy="1655762"/>
          </a:xfrm>
        </p:spPr>
        <p:txBody>
          <a:bodyPr>
            <a:normAutofit fontScale="40000" lnSpcReduction="20000"/>
          </a:bodyPr>
          <a:lstStyle/>
          <a:p>
            <a:r>
              <a:rPr lang="tr-TR" sz="4800" dirty="0" smtClean="0"/>
              <a:t>6.</a:t>
            </a:r>
            <a:r>
              <a:rPr lang="tr-TR" sz="4800" dirty="0" smtClean="0"/>
              <a:t> </a:t>
            </a:r>
            <a:r>
              <a:rPr lang="tr-TR" sz="4800" dirty="0" smtClean="0"/>
              <a:t>Hafta</a:t>
            </a:r>
          </a:p>
          <a:p>
            <a:r>
              <a:rPr lang="tr-TR" altLang="tr-TR" sz="6600" dirty="0"/>
              <a:t/>
            </a:r>
            <a:br>
              <a:rPr lang="tr-TR" altLang="tr-TR" sz="6600" dirty="0"/>
            </a:br>
            <a:r>
              <a:rPr lang="tr-TR" altLang="tr-TR" sz="4800" dirty="0"/>
              <a:t>Kaynak: Şenel, A. (1997) Siyasal Düşünceler Tarihi, Ankara: Bilim ve Sanat </a:t>
            </a:r>
            <a:r>
              <a:rPr lang="tr-TR" altLang="tr-TR" sz="4800" dirty="0" smtClean="0"/>
              <a:t>Yayınları</a:t>
            </a:r>
          </a:p>
          <a:p>
            <a:r>
              <a:rPr lang="tr-TR" sz="4800" dirty="0">
                <a:sym typeface="Wingdings" panose="05000000000000000000" pitchFamily="2" charset="2"/>
              </a:rPr>
              <a:t>Tanilli, S. (2013) Uygarlık Tarihi, İstanbul: Cumhuriyet Kitapları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76458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r>
              <a:rPr lang="tr-TR" sz="3600" b="1" dirty="0" smtClean="0"/>
              <a:t>Farabi </a:t>
            </a:r>
            <a:r>
              <a:rPr lang="tr-TR" sz="3600" b="1" dirty="0"/>
              <a:t>(Alpharibus-Avenassar) ( 870-950</a:t>
            </a:r>
            <a:r>
              <a:rPr lang="tr-TR" b="1" dirty="0"/>
              <a:t>) </a:t>
            </a:r>
            <a:r>
              <a:rPr lang="tr-TR" b="1" dirty="0" smtClean="0"/>
              <a:t>: </a:t>
            </a:r>
            <a:r>
              <a:rPr lang="tr-TR" dirty="0" smtClean="0"/>
              <a:t>(Farab, Türkistan)</a:t>
            </a:r>
            <a:endParaRPr lang="tr-TR" dirty="0"/>
          </a:p>
          <a:p>
            <a:r>
              <a:rPr lang="tr-TR" b="1" dirty="0" smtClean="0"/>
              <a:t>Medinet-ül </a:t>
            </a:r>
            <a:r>
              <a:rPr lang="tr-TR" b="1" dirty="0"/>
              <a:t>Fazıla:</a:t>
            </a:r>
            <a:r>
              <a:rPr lang="tr-TR" dirty="0"/>
              <a:t> Erdemli şehir (Toplumun ilkelerini araştırmaktadır) adlı eserinde ideal bir toplum </a:t>
            </a:r>
            <a:r>
              <a:rPr lang="tr-TR" dirty="0" smtClean="0"/>
              <a:t>kurgusundan ziyade mevcut şehirlerinin eleştirileri yer alır. </a:t>
            </a:r>
          </a:p>
          <a:p>
            <a:r>
              <a:rPr lang="tr-TR" dirty="0" smtClean="0"/>
              <a:t>İslami </a:t>
            </a:r>
            <a:r>
              <a:rPr lang="tr-TR" dirty="0"/>
              <a:t>değerler ile Aristo ve Platon’u birleştirme çabası varsa da Aristo’daki “akıl” kavramına yakın bir yaklaşımı benimsediği düşünülebilir. </a:t>
            </a:r>
            <a:endParaRPr lang="tr-TR" dirty="0" smtClean="0"/>
          </a:p>
          <a:p>
            <a:r>
              <a:rPr lang="tr-TR" dirty="0"/>
              <a:t>Erdemli şehrin toplumunda </a:t>
            </a:r>
            <a:r>
              <a:rPr lang="tr-TR" b="1" u="sng" dirty="0"/>
              <a:t>kolektif bilinç ve dayanışmanın</a:t>
            </a:r>
            <a:r>
              <a:rPr lang="tr-TR" dirty="0"/>
              <a:t> varlığından söz etmektedir. </a:t>
            </a:r>
            <a:endParaRPr lang="tr-TR" dirty="0" smtClean="0"/>
          </a:p>
          <a:p>
            <a:r>
              <a:rPr lang="tr-TR" dirty="0" smtClean="0"/>
              <a:t>İlahi </a:t>
            </a:r>
            <a:r>
              <a:rPr lang="tr-TR" dirty="0"/>
              <a:t>akıl önderliğinde faal aklın birleştirdiği insanların mükemmeli arayışları söz konusudur.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73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200" b="1" dirty="0" err="1" smtClean="0"/>
              <a:t>a.Cahil</a:t>
            </a:r>
            <a:r>
              <a:rPr lang="tr-TR" sz="3200" b="1" dirty="0" smtClean="0"/>
              <a:t> şehir:</a:t>
            </a:r>
            <a:r>
              <a:rPr lang="tr-TR" sz="3200" dirty="0" smtClean="0"/>
              <a:t> Sağlık, servet, şehvet ve saygınlık önemlidir onlar için.</a:t>
            </a:r>
          </a:p>
          <a:p>
            <a:pPr algn="just"/>
            <a:endParaRPr lang="tr-TR" sz="3200" dirty="0" smtClean="0"/>
          </a:p>
          <a:p>
            <a:pPr algn="just"/>
            <a:r>
              <a:rPr lang="tr-TR" sz="3200" b="1" dirty="0" smtClean="0"/>
              <a:t>b.Sapkın </a:t>
            </a:r>
            <a:r>
              <a:rPr lang="tr-TR" sz="3200" b="1" dirty="0"/>
              <a:t>şehir:</a:t>
            </a:r>
            <a:r>
              <a:rPr lang="tr-TR" sz="3200" dirty="0"/>
              <a:t> Doğruyu </a:t>
            </a:r>
            <a:r>
              <a:rPr lang="tr-TR" sz="3200" u="sng" dirty="0"/>
              <a:t>bilmelerine rağmen </a:t>
            </a:r>
            <a:r>
              <a:rPr lang="tr-TR" sz="3200" dirty="0"/>
              <a:t>cahil şehir </a:t>
            </a:r>
            <a:r>
              <a:rPr lang="tr-TR" sz="3200" dirty="0" smtClean="0"/>
              <a:t>gibidir.</a:t>
            </a:r>
          </a:p>
          <a:p>
            <a:pPr algn="just"/>
            <a:endParaRPr lang="tr-TR" sz="3200" dirty="0"/>
          </a:p>
          <a:p>
            <a:pPr algn="just"/>
            <a:r>
              <a:rPr lang="tr-TR" sz="3200" b="1" dirty="0"/>
              <a:t>c.Değişmiş şehir: </a:t>
            </a:r>
            <a:r>
              <a:rPr lang="tr-TR" sz="3200" dirty="0"/>
              <a:t>E</a:t>
            </a:r>
            <a:r>
              <a:rPr lang="tr-TR" sz="3200" dirty="0" smtClean="0"/>
              <a:t>skiden </a:t>
            </a:r>
            <a:r>
              <a:rPr lang="tr-TR" sz="3200" dirty="0"/>
              <a:t>erdemli olan ama bozulmuş olan şehir. </a:t>
            </a:r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r>
              <a:rPr lang="tr-TR" sz="3200" b="1" dirty="0" smtClean="0"/>
              <a:t>d.Şaşkın </a:t>
            </a:r>
            <a:r>
              <a:rPr lang="tr-TR" sz="3200" b="1" dirty="0"/>
              <a:t>şehir:</a:t>
            </a:r>
            <a:r>
              <a:rPr lang="tr-TR" sz="3200" dirty="0"/>
              <a:t> </a:t>
            </a:r>
            <a:r>
              <a:rPr lang="tr-TR" sz="3200" dirty="0" smtClean="0"/>
              <a:t>Yalancı </a:t>
            </a:r>
            <a:r>
              <a:rPr lang="tr-TR" sz="3200" dirty="0"/>
              <a:t>peygamberlerle yanlış düşüncelere yönelmiş şehir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7430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7808"/>
            <a:ext cx="10515600" cy="1325563"/>
          </a:xfrm>
        </p:spPr>
        <p:txBody>
          <a:bodyPr/>
          <a:lstStyle/>
          <a:p>
            <a:r>
              <a:rPr lang="tr-TR" b="1" dirty="0"/>
              <a:t>İbni Sina ( Avicenna) (980-1037):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388429"/>
          </a:xfrm>
        </p:spPr>
        <p:txBody>
          <a:bodyPr>
            <a:normAutofit fontScale="92500" lnSpcReduction="10000"/>
          </a:bodyPr>
          <a:lstStyle/>
          <a:p>
            <a:r>
              <a:rPr lang="tr-TR" sz="3200" dirty="0" smtClean="0"/>
              <a:t>(</a:t>
            </a:r>
            <a:r>
              <a:rPr lang="tr-TR" sz="3200" dirty="0"/>
              <a:t>Afşana-günümüzde Özbekistan</a:t>
            </a:r>
            <a:r>
              <a:rPr lang="tr-TR" sz="3200" dirty="0" smtClean="0"/>
              <a:t>)</a:t>
            </a:r>
          </a:p>
          <a:p>
            <a:endParaRPr lang="tr-TR" sz="3200" dirty="0"/>
          </a:p>
          <a:p>
            <a:r>
              <a:rPr lang="tr-TR" sz="3200" b="1" dirty="0"/>
              <a:t>Kitab-ül Şifa</a:t>
            </a:r>
            <a:r>
              <a:rPr lang="tr-TR" sz="3200" dirty="0"/>
              <a:t> </a:t>
            </a:r>
            <a:r>
              <a:rPr lang="tr-TR" sz="3200" i="1" dirty="0"/>
              <a:t>(Sağlık </a:t>
            </a:r>
            <a:r>
              <a:rPr lang="tr-TR" sz="3200" i="1" dirty="0" smtClean="0"/>
              <a:t>Veren </a:t>
            </a:r>
            <a:r>
              <a:rPr lang="tr-TR" sz="3200" i="1" dirty="0"/>
              <a:t>K</a:t>
            </a:r>
            <a:r>
              <a:rPr lang="tr-TR" sz="3200" i="1" dirty="0" smtClean="0"/>
              <a:t>itap</a:t>
            </a:r>
            <a:r>
              <a:rPr lang="tr-TR" sz="3200" i="1" dirty="0"/>
              <a:t>) </a:t>
            </a:r>
            <a:r>
              <a:rPr lang="tr-TR" sz="3200" dirty="0"/>
              <a:t>adlı çalışması </a:t>
            </a:r>
            <a:r>
              <a:rPr lang="tr-TR" sz="3200" b="1" dirty="0"/>
              <a:t>felsefe</a:t>
            </a:r>
            <a:r>
              <a:rPr lang="tr-TR" sz="3200" dirty="0"/>
              <a:t> </a:t>
            </a:r>
            <a:r>
              <a:rPr lang="tr-TR" sz="3200" b="1" dirty="0"/>
              <a:t>ve fen bilimlerini kapsayan boyutları</a:t>
            </a:r>
            <a:r>
              <a:rPr lang="tr-TR" sz="3200" dirty="0"/>
              <a:t> ile batı toplumlarının ortaçağ karanlığından uzaklaşmasında önemli rol oynamıştır. </a:t>
            </a:r>
            <a:endParaRPr lang="tr-TR" sz="3200" dirty="0" smtClean="0"/>
          </a:p>
          <a:p>
            <a:endParaRPr lang="tr-TR" sz="3200" dirty="0"/>
          </a:p>
          <a:p>
            <a:r>
              <a:rPr lang="tr-TR" sz="3200" b="1" dirty="0"/>
              <a:t>El Kanun Fı’t-Tıb </a:t>
            </a:r>
            <a:r>
              <a:rPr lang="tr-TR" sz="3200" i="1" dirty="0"/>
              <a:t>(Tıbbın Yasaları) </a:t>
            </a:r>
            <a:r>
              <a:rPr lang="tr-TR" sz="3200" dirty="0"/>
              <a:t>adlı çalışması 17. </a:t>
            </a:r>
            <a:r>
              <a:rPr lang="tr-TR" sz="3200" dirty="0" smtClean="0"/>
              <a:t>yüzyıla </a:t>
            </a:r>
            <a:r>
              <a:rPr lang="tr-TR" sz="3200" dirty="0"/>
              <a:t>kadar o günün dünyasında (Avrupa ve İslam ülkeleri) ders kitabı olarak okutulmuştur. </a:t>
            </a:r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/>
              <a:t>Aristo ve </a:t>
            </a:r>
            <a:r>
              <a:rPr lang="tr-TR" sz="3200" dirty="0" smtClean="0"/>
              <a:t>*</a:t>
            </a:r>
            <a:r>
              <a:rPr lang="tr-TR" sz="3200" b="1" dirty="0" smtClean="0"/>
              <a:t>Platon</a:t>
            </a:r>
            <a:r>
              <a:rPr lang="tr-TR" sz="3200" dirty="0" smtClean="0"/>
              <a:t>’dan </a:t>
            </a:r>
            <a:r>
              <a:rPr lang="tr-TR" sz="3200" dirty="0"/>
              <a:t>etkilenerek İslam düşüncesi ile Antik Yunan döneminin iki büyük filozofunun düşüncelerini sentezlemiştir.</a:t>
            </a:r>
          </a:p>
          <a:p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40833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72143"/>
            <a:ext cx="10515600" cy="6259286"/>
          </a:xfrm>
        </p:spPr>
        <p:txBody>
          <a:bodyPr>
            <a:normAutofit lnSpcReduction="10000"/>
          </a:bodyPr>
          <a:lstStyle/>
          <a:p>
            <a:r>
              <a:rPr lang="tr-TR" sz="4800" b="1" dirty="0" err="1" smtClean="0"/>
              <a:t>İbn-Rüşd</a:t>
            </a:r>
            <a:r>
              <a:rPr lang="tr-TR" sz="4800" b="1" dirty="0" smtClean="0"/>
              <a:t> </a:t>
            </a:r>
            <a:r>
              <a:rPr lang="tr-TR" sz="4800" b="1" dirty="0"/>
              <a:t>(Averroes) (1126-1198</a:t>
            </a:r>
            <a:r>
              <a:rPr lang="tr-TR" sz="4800" b="1" dirty="0" smtClean="0"/>
              <a:t>):</a:t>
            </a:r>
          </a:p>
          <a:p>
            <a:r>
              <a:rPr lang="tr-TR" sz="2400" dirty="0" smtClean="0"/>
              <a:t>Kitapları Avrupa </a:t>
            </a:r>
            <a:r>
              <a:rPr lang="tr-TR" sz="2400" dirty="0"/>
              <a:t>üniversitelerinde okutulmuş, </a:t>
            </a:r>
            <a:r>
              <a:rPr lang="tr-TR" sz="2400" dirty="0" smtClean="0"/>
              <a:t>Endülüslü bir düşünürdür. </a:t>
            </a:r>
          </a:p>
          <a:p>
            <a:endParaRPr lang="tr-TR" sz="2400" dirty="0" smtClean="0"/>
          </a:p>
          <a:p>
            <a:r>
              <a:rPr lang="tr-TR" sz="2400" dirty="0" smtClean="0"/>
              <a:t>Aristo </a:t>
            </a:r>
            <a:r>
              <a:rPr lang="tr-TR" sz="2400" dirty="0"/>
              <a:t>yorumcusu </a:t>
            </a:r>
            <a:r>
              <a:rPr lang="tr-TR" sz="2400" dirty="0" smtClean="0"/>
              <a:t>(comentador) olarak </a:t>
            </a:r>
            <a:r>
              <a:rPr lang="tr-TR" sz="2400" dirty="0"/>
              <a:t>Hıristiyan felsefesini özellikle </a:t>
            </a:r>
            <a:r>
              <a:rPr lang="tr-TR" sz="2400" dirty="0" smtClean="0"/>
              <a:t>Aquinolu St. Thomas’ı etkilemiştir. </a:t>
            </a:r>
          </a:p>
          <a:p>
            <a:endParaRPr lang="tr-TR" sz="2400" dirty="0" smtClean="0"/>
          </a:p>
          <a:p>
            <a:r>
              <a:rPr lang="tr-TR" sz="2400" dirty="0"/>
              <a:t>Gazali’nin “felsefenin tutarsızlığı” kitabında ileri sürdüğü Şeriatın Yunan felsefesi ile uyumlu olmadığı iddiasına karşı çıkarak; “Tutarsızlığın Tutarsızlığı” adlı bir eser yazarak, </a:t>
            </a:r>
            <a:r>
              <a:rPr lang="tr-TR" sz="2400" b="1" dirty="0"/>
              <a:t>felsefe ile dinin uyumlu olabileceğini göstermiştir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İ</a:t>
            </a:r>
            <a:r>
              <a:rPr lang="tr-TR" sz="2400" dirty="0" smtClean="0"/>
              <a:t>nsan </a:t>
            </a:r>
            <a:r>
              <a:rPr lang="tr-TR" sz="2400" dirty="0"/>
              <a:t>toplumsal bir varlık olup bir arada etkileşerek erdemi </a:t>
            </a:r>
            <a:r>
              <a:rPr lang="tr-TR" sz="2400" dirty="0" smtClean="0"/>
              <a:t>yaratır. </a:t>
            </a:r>
            <a:r>
              <a:rPr lang="tr-TR" sz="2400" dirty="0"/>
              <a:t>En önemli erdem “</a:t>
            </a:r>
            <a:r>
              <a:rPr lang="tr-TR" sz="2400" dirty="0" err="1"/>
              <a:t>bilge”liktir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Şehirde kararlar felsefe aracılığıyla </a:t>
            </a:r>
            <a:r>
              <a:rPr lang="tr-TR" sz="2400" dirty="0" smtClean="0"/>
              <a:t>verilmelidir. </a:t>
            </a:r>
            <a:r>
              <a:rPr lang="tr-TR" sz="2400" dirty="0"/>
              <a:t>Yiğitlik, ölçülülük, adalet, birlik ve bütünlüktür. Lider bilge olmalıdır (Platon etkisi).</a:t>
            </a:r>
            <a:endParaRPr lang="tr-TR" sz="2400" dirty="0" smtClean="0"/>
          </a:p>
          <a:p>
            <a:endParaRPr lang="tr-TR" sz="3200" dirty="0" smtClean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082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/>
              <a:t>HIRİSTİYANLIK</a:t>
            </a:r>
          </a:p>
          <a:p>
            <a:pPr algn="just"/>
            <a:r>
              <a:rPr lang="tr-TR" dirty="0" smtClean="0"/>
              <a:t>İsa Peygamber, ilk Roma İmparatoru Augustus zamanında, Filistin topraklarında dünyaya gelmiştir. </a:t>
            </a:r>
          </a:p>
          <a:p>
            <a:pPr algn="just"/>
            <a:r>
              <a:rPr lang="tr-TR" dirty="0" smtClean="0"/>
              <a:t>Dönemin dar milliyet inancına karşıdır. </a:t>
            </a:r>
          </a:p>
          <a:p>
            <a:pPr algn="just"/>
            <a:r>
              <a:rPr lang="tr-TR" dirty="0" smtClean="0"/>
              <a:t>Yeryüzünde «Tanrı’nın saltanatı» hüküm sürecektir ve ayrıcalıklı ırk, ayrıcalıklı insan yoktur. Bütün insanlar kardeş ve birbirine </a:t>
            </a:r>
            <a:r>
              <a:rPr lang="tr-TR" b="1" u="sng" dirty="0" smtClean="0"/>
              <a:t>eşit</a:t>
            </a:r>
            <a:r>
              <a:rPr lang="tr-TR" dirty="0" smtClean="0"/>
              <a:t>tir. </a:t>
            </a:r>
          </a:p>
          <a:p>
            <a:pPr algn="just"/>
            <a:r>
              <a:rPr lang="tr-TR" dirty="0" smtClean="0"/>
              <a:t>Zamanının iktisadi düzenine, zenginliğine ve kişisel ayrıcalıklarına karşıdır. </a:t>
            </a:r>
          </a:p>
          <a:p>
            <a:pPr algn="just"/>
            <a:r>
              <a:rPr lang="tr-TR" dirty="0" smtClean="0"/>
              <a:t>«Zenginin Tanrı Ülkesi’ne girmesi devenin iğne deliğinden geçmesinden daha güçtür.»</a:t>
            </a:r>
          </a:p>
          <a:p>
            <a:pPr algn="just"/>
            <a:r>
              <a:rPr lang="tr-TR" dirty="0" smtClean="0"/>
              <a:t>Dinin yayılması </a:t>
            </a:r>
            <a:r>
              <a:rPr lang="tr-TR" dirty="0" smtClean="0">
                <a:sym typeface="Wingdings" panose="05000000000000000000" pitchFamily="2" charset="2"/>
              </a:rPr>
              <a:t> yoksullar hareketi</a:t>
            </a:r>
          </a:p>
          <a:p>
            <a:pPr algn="just">
              <a:buFontTx/>
              <a:buChar char="-"/>
            </a:pPr>
            <a:r>
              <a:rPr lang="tr-TR" sz="1400" dirty="0" smtClean="0">
                <a:sym typeface="Wingdings" panose="05000000000000000000" pitchFamily="2" charset="2"/>
              </a:rPr>
              <a:t>(Kaynak: Tanilli, S. (2013) Uygarlık Tarihi, İstanbul: Cumhuriyet Kitapları) s. 44-47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5161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fontScale="92500" lnSpcReduction="10000"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Yahudilikten </a:t>
            </a:r>
            <a:r>
              <a:rPr lang="tr-TR" dirty="0"/>
              <a:t>farklı olarak, ortaya çıktığı coğrafyadan değişik uluslara ve coğrafyalara yayılarak </a:t>
            </a:r>
            <a:r>
              <a:rPr lang="tr-TR" b="1" dirty="0"/>
              <a:t>evrensel bir din haline gelmiştir</a:t>
            </a:r>
            <a:r>
              <a:rPr lang="tr-TR" dirty="0"/>
              <a:t>.</a:t>
            </a:r>
            <a:endParaRPr lang="tr-TR" dirty="0" smtClean="0"/>
          </a:p>
          <a:p>
            <a:pPr algn="just"/>
            <a:r>
              <a:rPr lang="tr-TR" dirty="0" smtClean="0"/>
              <a:t>Dinin esaslarının belirlenmesi, peygamberden sonradır </a:t>
            </a:r>
            <a:r>
              <a:rPr lang="tr-TR" dirty="0" smtClean="0">
                <a:sym typeface="Wingdings" panose="05000000000000000000" pitchFamily="2" charset="2"/>
              </a:rPr>
              <a:t>havariler aracılığıyla  Aziz Paulus (Pavlos/ Paul)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2. ve 3. yüzyıllarda Roma İmparatorluğu içinde yayılmıştır.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Çöküş döneminde İmparatorluğu bir arada tutacak unsur olarak değerlendirilmeye başlanmıştır.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4. yüzyılda (317 yılında) Büyük Constantinus hıristiyanlığı kabul etmiştir. 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378’de ise imparatorluğun resmi dinidir.</a:t>
            </a:r>
          </a:p>
          <a:p>
            <a:pPr algn="just"/>
            <a:r>
              <a:rPr lang="tr-TR" b="1" dirty="0" smtClean="0">
                <a:sym typeface="Wingdings" panose="05000000000000000000" pitchFamily="2" charset="2"/>
              </a:rPr>
              <a:t>Kilise, </a:t>
            </a:r>
            <a:r>
              <a:rPr lang="tr-TR" dirty="0" smtClean="0">
                <a:sym typeface="Wingdings" panose="05000000000000000000" pitchFamily="2" charset="2"/>
              </a:rPr>
              <a:t>yeraltı örgütü olmaktan çıkıp güçlü bir yönetsel örgüte dönüşmüştür.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Batı Roma İmparatorluğu’nun yıkılması (476)mirasçısı, Roma’da Katolik Kilisesi olmuştur.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262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Kilise, Avrupa’daki tek örgütlü yapı olarak kalmıştır. </a:t>
            </a:r>
          </a:p>
          <a:p>
            <a:r>
              <a:rPr lang="tr-TR" dirty="0" smtClean="0"/>
              <a:t>Üç dönem: </a:t>
            </a:r>
          </a:p>
          <a:p>
            <a:pPr lvl="1" algn="ctr"/>
            <a:r>
              <a:rPr lang="tr-TR" dirty="0"/>
              <a:t>a</a:t>
            </a:r>
            <a:r>
              <a:rPr lang="tr-TR" dirty="0" smtClean="0"/>
              <a:t>. 5. yüzyıla kadar</a:t>
            </a:r>
          </a:p>
          <a:p>
            <a:pPr lvl="1" algn="ctr"/>
            <a:r>
              <a:rPr lang="tr-TR" dirty="0" smtClean="0"/>
              <a:t>b. 5.-10. yüzyıl arası (karanlık çağ)</a:t>
            </a:r>
          </a:p>
          <a:p>
            <a:pPr lvl="1" algn="ctr"/>
            <a:r>
              <a:rPr lang="tr-TR" dirty="0" smtClean="0"/>
              <a:t>c.10.-15. yüzyıl arası</a:t>
            </a:r>
          </a:p>
          <a:p>
            <a:pPr lvl="1"/>
            <a:endParaRPr lang="tr-TR" dirty="0"/>
          </a:p>
          <a:p>
            <a:r>
              <a:rPr lang="tr-TR" dirty="0" smtClean="0"/>
              <a:t>Roma başpiskoposu</a:t>
            </a:r>
            <a:r>
              <a:rPr lang="tr-TR" dirty="0" smtClean="0">
                <a:sym typeface="Wingdings" panose="05000000000000000000" pitchFamily="2" charset="2"/>
              </a:rPr>
              <a:t>  Papanın üstünlük savı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Kilisenin ayrışması (Ortodoks-Katolik anlayış)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Kilisenin zenginleştiği görülmektedir. Buna tepkiler Fransiskenler, Dominikenler, Walduscular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Engizisyon «koğuşturma» 1233 yılında papalık tarafından dinden sapma olaylarını araştırmak ve gerekli cezayı vermek üzere kurulmuştur.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Orta Çağ’da okuma-yazma ile ilgilenen tek kurum kilisedir. 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100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pPr algn="ctr"/>
            <a:r>
              <a:rPr lang="tr-TR" sz="4000" b="1" dirty="0" smtClean="0"/>
              <a:t>St. Augustinus </a:t>
            </a:r>
            <a:r>
              <a:rPr lang="tr-TR" sz="4000" dirty="0" smtClean="0"/>
              <a:t>(</a:t>
            </a:r>
            <a:r>
              <a:rPr lang="tr-TR" sz="4000" dirty="0"/>
              <a:t>354 - 430) </a:t>
            </a:r>
            <a:endParaRPr lang="tr-TR" sz="4000" b="1" dirty="0"/>
          </a:p>
          <a:p>
            <a:r>
              <a:rPr lang="tr-TR" dirty="0" smtClean="0"/>
              <a:t>Cermen akınları öncesi (karanlık </a:t>
            </a:r>
            <a:r>
              <a:rPr lang="tr-TR" dirty="0"/>
              <a:t>çağ </a:t>
            </a:r>
            <a:r>
              <a:rPr lang="tr-TR" dirty="0" smtClean="0"/>
              <a:t>öncesi) dönemin, en </a:t>
            </a:r>
            <a:r>
              <a:rPr lang="tr-TR" dirty="0"/>
              <a:t>önemli </a:t>
            </a:r>
            <a:r>
              <a:rPr lang="tr-TR" dirty="0" smtClean="0"/>
              <a:t>düşünürüdür. </a:t>
            </a:r>
          </a:p>
          <a:p>
            <a:r>
              <a:rPr lang="tr-TR" dirty="0" smtClean="0"/>
              <a:t>Hıristiyan </a:t>
            </a:r>
            <a:r>
              <a:rPr lang="tr-TR" dirty="0"/>
              <a:t>düşünüşünü felsefi temellere dayandırmaya çalışan ilk </a:t>
            </a:r>
            <a:r>
              <a:rPr lang="tr-TR" dirty="0" smtClean="0"/>
              <a:t>düşünürdür.</a:t>
            </a:r>
          </a:p>
          <a:p>
            <a:r>
              <a:rPr lang="tr-TR" dirty="0" smtClean="0"/>
              <a:t>Hıristiyan </a:t>
            </a:r>
            <a:r>
              <a:rPr lang="tr-TR" dirty="0"/>
              <a:t>inancı ile klasik (Yunan ve Roma) düşünüşünü uzlaştırmaya </a:t>
            </a:r>
            <a:r>
              <a:rPr lang="tr-TR" dirty="0" smtClean="0"/>
              <a:t>çalışmıştır. (Stoacılar ve Platon’un görüşleri)</a:t>
            </a:r>
          </a:p>
          <a:p>
            <a:r>
              <a:rPr lang="tr-TR" b="1" dirty="0" smtClean="0"/>
              <a:t>Tanrı Devleti </a:t>
            </a:r>
            <a:r>
              <a:rPr lang="tr-TR" dirty="0" smtClean="0"/>
              <a:t>(dinsel, toplumsal ve siyasal görüşlerini açıkladığı eseri)</a:t>
            </a:r>
            <a:endParaRPr lang="tr-TR" b="1" dirty="0"/>
          </a:p>
          <a:p>
            <a:r>
              <a:rPr lang="tr-TR" dirty="0" smtClean="0"/>
              <a:t>yer devleti-gök devleti ikiliği (Hıristiyanlık öncesi ve sonrası devletler)</a:t>
            </a:r>
          </a:p>
          <a:p>
            <a:r>
              <a:rPr lang="tr-TR" dirty="0" smtClean="0"/>
              <a:t>(beden ve ruh ikiliği)</a:t>
            </a:r>
          </a:p>
          <a:p>
            <a:r>
              <a:rPr lang="tr-TR" dirty="0" smtClean="0"/>
              <a:t>(günahkar ve bağışlanmışlar ayrımı)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73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29343"/>
            <a:ext cx="10515600" cy="5447620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İnsanlık tarihi, yer –gök devleti çatışmasının tarihidir. </a:t>
            </a:r>
          </a:p>
          <a:p>
            <a:endParaRPr lang="tr-TR" dirty="0" smtClean="0"/>
          </a:p>
          <a:p>
            <a:r>
              <a:rPr lang="tr-TR" dirty="0" smtClean="0"/>
              <a:t>Şeytani devlet/krallık</a:t>
            </a:r>
            <a:r>
              <a:rPr lang="tr-TR" dirty="0" smtClean="0">
                <a:sym typeface="Wingdings" panose="05000000000000000000" pitchFamily="2" charset="2"/>
              </a:rPr>
              <a:t> Asur, Roma (yer devleti)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Tanrı’nın devleti, gök devleti (bu dünyada zamanla egemen olacak devlet)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5251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72339"/>
            <a:ext cx="10515600" cy="4704624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Gök devleti, </a:t>
            </a:r>
            <a:r>
              <a:rPr lang="tr-TR" sz="3200" dirty="0"/>
              <a:t> </a:t>
            </a:r>
            <a:r>
              <a:rPr lang="tr-TR" sz="3200" dirty="0" smtClean="0"/>
              <a:t>yer </a:t>
            </a:r>
            <a:r>
              <a:rPr lang="tr-TR" sz="3200" dirty="0"/>
              <a:t>devletinin örnek alması gereken ideal bir </a:t>
            </a:r>
            <a:r>
              <a:rPr lang="tr-TR" sz="3200" dirty="0" smtClean="0"/>
              <a:t>modeldir. </a:t>
            </a:r>
          </a:p>
          <a:p>
            <a:r>
              <a:rPr lang="tr-TR" sz="3200" dirty="0" smtClean="0"/>
              <a:t>Tanrıya aittir. </a:t>
            </a:r>
            <a:endParaRPr lang="tr-TR" sz="3200" dirty="0"/>
          </a:p>
          <a:p>
            <a:r>
              <a:rPr lang="tr-TR" sz="3200" dirty="0" smtClean="0"/>
              <a:t>Günah yoktur. </a:t>
            </a:r>
          </a:p>
          <a:p>
            <a:r>
              <a:rPr lang="tr-TR" sz="3200" dirty="0" smtClean="0"/>
              <a:t>Günahın ürünü olan mülkiyet ve kölelik yoktur. </a:t>
            </a:r>
          </a:p>
          <a:p>
            <a:r>
              <a:rPr lang="tr-TR" sz="3200" dirty="0" smtClean="0"/>
              <a:t>Eşitlikçi bir düzen vardır.</a:t>
            </a:r>
          </a:p>
          <a:p>
            <a:r>
              <a:rPr lang="tr-TR" sz="3200" dirty="0" smtClean="0"/>
              <a:t>Prens ile halk arasında sevgi ile hizmet anlayışı vardır. </a:t>
            </a:r>
          </a:p>
          <a:p>
            <a:r>
              <a:rPr lang="tr-TR" sz="3200" dirty="0" smtClean="0"/>
              <a:t>Prens yönetmez, halka hizmet eder.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785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508171"/>
          </a:xfrm>
        </p:spPr>
        <p:txBody>
          <a:bodyPr>
            <a:noAutofit/>
          </a:bodyPr>
          <a:lstStyle/>
          <a:p>
            <a:endParaRPr lang="tr-TR" sz="2600" b="1" dirty="0" smtClean="0"/>
          </a:p>
          <a:p>
            <a:r>
              <a:rPr lang="tr-TR" sz="2600" b="1" dirty="0" smtClean="0"/>
              <a:t>Yer </a:t>
            </a:r>
            <a:r>
              <a:rPr lang="tr-TR" sz="2600" b="1" dirty="0"/>
              <a:t>devleti, </a:t>
            </a:r>
            <a:r>
              <a:rPr lang="tr-TR" sz="2600" dirty="0"/>
              <a:t>yeryüzünde cennetten kovulma ile (ilk günah ile) ortaya çıkmıştır: mülkiyet, kölelik, eşitsizlik hüküm sürer. </a:t>
            </a:r>
            <a:endParaRPr lang="tr-TR" sz="2600" dirty="0" smtClean="0"/>
          </a:p>
          <a:p>
            <a:r>
              <a:rPr lang="tr-TR" sz="2600" dirty="0" smtClean="0"/>
              <a:t>Prensin </a:t>
            </a:r>
            <a:r>
              <a:rPr lang="tr-TR" sz="2600" dirty="0"/>
              <a:t>egemenlik sevgisi vardır. </a:t>
            </a:r>
            <a:endParaRPr lang="tr-TR" sz="2600" dirty="0" smtClean="0"/>
          </a:p>
          <a:p>
            <a:r>
              <a:rPr lang="tr-TR" sz="2600" dirty="0" smtClean="0"/>
              <a:t>Yer </a:t>
            </a:r>
            <a:r>
              <a:rPr lang="tr-TR" sz="2600" dirty="0"/>
              <a:t>devletinde gök devletinin vatandaşları artarsa, yeryüzünde de gök devleti gerçekleşebilir. </a:t>
            </a:r>
            <a:r>
              <a:rPr lang="tr-TR" sz="2600" i="1" dirty="0" smtClean="0"/>
              <a:t>(Hıristiyan emperyalizmi)</a:t>
            </a:r>
          </a:p>
          <a:p>
            <a:r>
              <a:rPr lang="tr-TR" sz="2600" b="1" dirty="0" smtClean="0"/>
              <a:t>KÖLELİK</a:t>
            </a:r>
            <a:endParaRPr lang="tr-TR" sz="2600" b="1" dirty="0"/>
          </a:p>
          <a:p>
            <a:r>
              <a:rPr lang="tr-TR" sz="2600" dirty="0" smtClean="0"/>
              <a:t>Köleliği </a:t>
            </a:r>
            <a:r>
              <a:rPr lang="tr-TR" sz="2600" dirty="0"/>
              <a:t>ilk günahın sonucu olarak açıklar. </a:t>
            </a:r>
          </a:p>
          <a:p>
            <a:r>
              <a:rPr lang="tr-TR" sz="2600" dirty="0"/>
              <a:t>Köleliğe ilişkin Stoacı görüşün etkisi vardır: efendinin kölesi </a:t>
            </a:r>
            <a:r>
              <a:rPr lang="tr-TR" sz="2600" dirty="0" smtClean="0"/>
              <a:t>olmak (dış kölelik), </a:t>
            </a:r>
            <a:r>
              <a:rPr lang="tr-TR" sz="2600" dirty="0"/>
              <a:t>tutkunun kölesi </a:t>
            </a:r>
            <a:r>
              <a:rPr lang="tr-TR" sz="2600" dirty="0" smtClean="0"/>
              <a:t>(iç kölelik) olmak </a:t>
            </a:r>
            <a:r>
              <a:rPr lang="tr-TR" sz="2600" dirty="0"/>
              <a:t>yanında daha </a:t>
            </a:r>
            <a:r>
              <a:rPr lang="tr-TR" sz="2600" dirty="0" smtClean="0"/>
              <a:t>önemsizdir.</a:t>
            </a:r>
          </a:p>
          <a:p>
            <a:r>
              <a:rPr lang="tr-TR" sz="2600" dirty="0" smtClean="0"/>
              <a:t>Kölelik doğal bir kurum değildir.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78768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lnSpcReduction="10000"/>
          </a:bodyPr>
          <a:lstStyle/>
          <a:p>
            <a:r>
              <a:rPr lang="tr-TR" sz="4400" b="1" dirty="0" smtClean="0"/>
              <a:t>İSLAM </a:t>
            </a:r>
            <a:r>
              <a:rPr lang="tr-TR" sz="4400" b="1" dirty="0"/>
              <a:t>FELSEFESİ ve Avrupa’ya etkisi: </a:t>
            </a:r>
            <a:endParaRPr lang="tr-TR" sz="4400" b="1" dirty="0" smtClean="0"/>
          </a:p>
          <a:p>
            <a:endParaRPr lang="tr-TR" b="1" dirty="0"/>
          </a:p>
          <a:p>
            <a:pPr marL="0" indent="0">
              <a:buNone/>
            </a:pPr>
            <a:r>
              <a:rPr lang="tr-TR" dirty="0"/>
              <a:t>   Abbasi Devleti (750-1258) altın çağ: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Abbasiler döneminde İslami düşünce ile Antik Yunan felsefesinin bir araya getirilmesi, İslam Felsefesinin tartışma alanını oluşturmuştur.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Batı felsefesi Platon ve Aristo’yu yorumlarken, Antik felsefe yorumunun taşıyan İslam felsefesinden yani İbni Sina, Farabi ve İbn-Rüşd’ün felsefelerinden hareket etmiştir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/>
              <a:t>Endülüs Emevileri (M.S. 711-1492)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199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2274</TotalTime>
  <Words>912</Words>
  <Application>Microsoft Office PowerPoint</Application>
  <PresentationFormat>Widescreen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Teması</vt:lpstr>
      <vt:lpstr>Dinler ve  Toplumsal Düşünce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İbni Sina ( Avicenna) (980-1037):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Roma’da ve Orta Çağ Latin Dünyasında  Toplumsal Düşünce </dc:title>
  <dc:creator>ELIF TUGBA DOGAN</dc:creator>
  <cp:lastModifiedBy>elif tugba dogan</cp:lastModifiedBy>
  <cp:revision>75</cp:revision>
  <cp:lastPrinted>2019-03-29T09:30:21Z</cp:lastPrinted>
  <dcterms:created xsi:type="dcterms:W3CDTF">2018-03-12T14:13:35Z</dcterms:created>
  <dcterms:modified xsi:type="dcterms:W3CDTF">2019-03-31T14:27:24Z</dcterms:modified>
</cp:coreProperties>
</file>