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322" r:id="rId5"/>
    <p:sldId id="272" r:id="rId6"/>
    <p:sldId id="273" r:id="rId7"/>
    <p:sldId id="323" r:id="rId8"/>
    <p:sldId id="278" r:id="rId9"/>
    <p:sldId id="343" r:id="rId10"/>
    <p:sldId id="325" r:id="rId11"/>
    <p:sldId id="341" r:id="rId12"/>
    <p:sldId id="324" r:id="rId13"/>
    <p:sldId id="326" r:id="rId14"/>
    <p:sldId id="327" r:id="rId15"/>
    <p:sldId id="328" r:id="rId16"/>
    <p:sldId id="329" r:id="rId17"/>
    <p:sldId id="330" r:id="rId18"/>
    <p:sldId id="337" r:id="rId19"/>
    <p:sldId id="338" r:id="rId20"/>
    <p:sldId id="339" r:id="rId21"/>
    <p:sldId id="340" r:id="rId22"/>
    <p:sldId id="334" r:id="rId23"/>
    <p:sldId id="335" r:id="rId24"/>
    <p:sldId id="336"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DC30B3FF-0CDE-435D-841D-CCBEE63B6D0D}" type="datetimeFigureOut">
              <a:rPr lang="tr-TR" smtClean="0"/>
              <a:t>25.02.2019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72145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C30B3FF-0CDE-435D-841D-CCBEE63B6D0D}" type="datetimeFigureOut">
              <a:rPr lang="tr-TR" smtClean="0"/>
              <a:t>25.02.2019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1840943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C30B3FF-0CDE-435D-841D-CCBEE63B6D0D}" type="datetimeFigureOut">
              <a:rPr lang="tr-TR" smtClean="0"/>
              <a:t>25.02.2019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217488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C30B3FF-0CDE-435D-841D-CCBEE63B6D0D}" type="datetimeFigureOut">
              <a:rPr lang="tr-TR" smtClean="0"/>
              <a:t>25.02.2019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812623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C30B3FF-0CDE-435D-841D-CCBEE63B6D0D}" type="datetimeFigureOut">
              <a:rPr lang="tr-TR" smtClean="0"/>
              <a:t>25.02.2019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240534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C30B3FF-0CDE-435D-841D-CCBEE63B6D0D}" type="datetimeFigureOut">
              <a:rPr lang="tr-TR" smtClean="0"/>
              <a:t>25.02.2019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1637469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C30B3FF-0CDE-435D-841D-CCBEE63B6D0D}" type="datetimeFigureOut">
              <a:rPr lang="tr-TR" smtClean="0"/>
              <a:t>25.02.2019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149955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C30B3FF-0CDE-435D-841D-CCBEE63B6D0D}" type="datetimeFigureOut">
              <a:rPr lang="tr-TR" smtClean="0"/>
              <a:t>25.02.2019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2485533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C30B3FF-0CDE-435D-841D-CCBEE63B6D0D}" type="datetimeFigureOut">
              <a:rPr lang="tr-TR" smtClean="0"/>
              <a:t>25.02.2019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352270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C30B3FF-0CDE-435D-841D-CCBEE63B6D0D}" type="datetimeFigureOut">
              <a:rPr lang="tr-TR" smtClean="0"/>
              <a:t>25.02.2019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4867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C30B3FF-0CDE-435D-841D-CCBEE63B6D0D}" type="datetimeFigureOut">
              <a:rPr lang="tr-TR" smtClean="0"/>
              <a:t>25.02.2019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BF3F939-DDAB-4318-9D7E-BF656593984D}" type="slidenum">
              <a:rPr lang="tr-TR" smtClean="0"/>
              <a:t>‹#›</a:t>
            </a:fld>
            <a:endParaRPr lang="tr-TR"/>
          </a:p>
        </p:txBody>
      </p:sp>
    </p:spTree>
    <p:extLst>
      <p:ext uri="{BB962C8B-B14F-4D97-AF65-F5344CB8AC3E}">
        <p14:creationId xmlns:p14="http://schemas.microsoft.com/office/powerpoint/2010/main" val="2031045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0B3FF-0CDE-435D-841D-CCBEE63B6D0D}" type="datetimeFigureOut">
              <a:rPr lang="tr-TR" smtClean="0"/>
              <a:t>25.02.2019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3F939-DDAB-4318-9D7E-BF656593984D}" type="slidenum">
              <a:rPr lang="tr-TR" smtClean="0"/>
              <a:t>‹#›</a:t>
            </a:fld>
            <a:endParaRPr lang="tr-TR"/>
          </a:p>
        </p:txBody>
      </p:sp>
    </p:spTree>
    <p:extLst>
      <p:ext uri="{BB962C8B-B14F-4D97-AF65-F5344CB8AC3E}">
        <p14:creationId xmlns:p14="http://schemas.microsoft.com/office/powerpoint/2010/main" val="176245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355835" y="544295"/>
            <a:ext cx="9144000" cy="2387600"/>
          </a:xfrm>
        </p:spPr>
        <p:txBody>
          <a:bodyPr>
            <a:normAutofit fontScale="90000"/>
          </a:bodyPr>
          <a:lstStyle/>
          <a:p>
            <a:pPr marL="0" indent="0" algn="l"/>
            <a:r>
              <a:rPr lang="tr-TR" dirty="0" err="1">
                <a:solidFill>
                  <a:srgbClr val="FF0000"/>
                </a:solidFill>
              </a:rPr>
              <a:t>Lecture</a:t>
            </a:r>
            <a:r>
              <a:rPr lang="tr-TR" dirty="0">
                <a:solidFill>
                  <a:srgbClr val="FF0000"/>
                </a:solidFill>
              </a:rPr>
              <a:t> 5: </a:t>
            </a:r>
            <a:br>
              <a:rPr lang="tr-TR" dirty="0">
                <a:solidFill>
                  <a:srgbClr val="FF0000"/>
                </a:solidFill>
              </a:rPr>
            </a:br>
            <a:r>
              <a:rPr lang="tr-TR" dirty="0" err="1">
                <a:solidFill>
                  <a:srgbClr val="FF0000"/>
                </a:solidFill>
              </a:rPr>
              <a:t>What</a:t>
            </a:r>
            <a:r>
              <a:rPr lang="tr-TR" dirty="0">
                <a:solidFill>
                  <a:srgbClr val="FF0000"/>
                </a:solidFill>
              </a:rPr>
              <a:t> CDC Is </a:t>
            </a:r>
            <a:r>
              <a:rPr lang="tr-TR" dirty="0" err="1">
                <a:solidFill>
                  <a:srgbClr val="FF0000"/>
                </a:solidFill>
              </a:rPr>
              <a:t>Doing</a:t>
            </a:r>
            <a:r>
              <a:rPr lang="tr-TR" dirty="0">
                <a:solidFill>
                  <a:srgbClr val="FF0000"/>
                </a:solidFill>
              </a:rPr>
              <a:t> </a:t>
            </a:r>
            <a:r>
              <a:rPr lang="tr-TR" dirty="0" err="1">
                <a:solidFill>
                  <a:srgbClr val="FF0000"/>
                </a:solidFill>
              </a:rPr>
              <a:t>These</a:t>
            </a:r>
            <a:r>
              <a:rPr lang="tr-TR" dirty="0">
                <a:solidFill>
                  <a:srgbClr val="FF0000"/>
                </a:solidFill>
              </a:rPr>
              <a:t> </a:t>
            </a:r>
            <a:r>
              <a:rPr lang="tr-TR" dirty="0" err="1">
                <a:solidFill>
                  <a:srgbClr val="FF0000"/>
                </a:solidFill>
              </a:rPr>
              <a:t>Days</a:t>
            </a:r>
            <a:r>
              <a:rPr lang="tr-TR" dirty="0">
                <a:solidFill>
                  <a:srgbClr val="FF0000"/>
                </a:solidFill>
              </a:rPr>
              <a:t>?</a:t>
            </a:r>
            <a:br>
              <a:rPr lang="tr-TR" dirty="0">
                <a:solidFill>
                  <a:srgbClr val="FF0000"/>
                </a:solidFill>
              </a:rPr>
            </a:br>
            <a:endParaRPr lang="tr-TR" dirty="0"/>
          </a:p>
        </p:txBody>
      </p:sp>
      <p:sp>
        <p:nvSpPr>
          <p:cNvPr id="3" name="Alt Başlık 2"/>
          <p:cNvSpPr>
            <a:spLocks noGrp="1"/>
          </p:cNvSpPr>
          <p:nvPr>
            <p:ph type="subTitle" idx="1"/>
          </p:nvPr>
        </p:nvSpPr>
        <p:spPr/>
        <p:txBody>
          <a:bodyPr/>
          <a:lstStyle/>
          <a:p>
            <a:endParaRPr lang="tr-TR"/>
          </a:p>
        </p:txBody>
      </p:sp>
      <p:pic>
        <p:nvPicPr>
          <p:cNvPr id="4" name="Resim 3"/>
          <p:cNvPicPr>
            <a:picLocks noChangeAspect="1"/>
          </p:cNvPicPr>
          <p:nvPr/>
        </p:nvPicPr>
        <p:blipFill rotWithShape="1">
          <a:blip r:embed="rId2"/>
          <a:srcRect l="11661" t="8928" r="30991" b="33422"/>
          <a:stretch/>
        </p:blipFill>
        <p:spPr>
          <a:xfrm>
            <a:off x="4449747" y="2418867"/>
            <a:ext cx="6481012" cy="3664751"/>
          </a:xfrm>
          <a:prstGeom prst="rect">
            <a:avLst/>
          </a:prstGeom>
        </p:spPr>
      </p:pic>
    </p:spTree>
    <p:extLst>
      <p:ext uri="{BB962C8B-B14F-4D97-AF65-F5344CB8AC3E}">
        <p14:creationId xmlns:p14="http://schemas.microsoft.com/office/powerpoint/2010/main" val="2609993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500062"/>
            <a:ext cx="10515600" cy="1325563"/>
          </a:xfrm>
        </p:spPr>
        <p:txBody>
          <a:bodyPr/>
          <a:lstStyle/>
          <a:p>
            <a:r>
              <a:rPr lang="tr-TR" b="1" dirty="0" err="1">
                <a:solidFill>
                  <a:srgbClr val="FF0000"/>
                </a:solidFill>
              </a:rPr>
              <a:t>Influenza</a:t>
            </a:r>
            <a:r>
              <a:rPr lang="tr-TR" b="1" dirty="0"/>
              <a:t> </a:t>
            </a:r>
            <a:r>
              <a:rPr lang="tr-TR" b="1" dirty="0" smtClean="0"/>
              <a:t/>
            </a:r>
            <a:br>
              <a:rPr lang="tr-TR" b="1" dirty="0" smtClean="0"/>
            </a:br>
            <a:r>
              <a:rPr lang="tr-TR" sz="2800" b="1" dirty="0" smtClean="0"/>
              <a:t>How </a:t>
            </a:r>
            <a:r>
              <a:rPr lang="tr-TR" sz="2800" b="1" dirty="0" err="1"/>
              <a:t>Influenza</a:t>
            </a:r>
            <a:r>
              <a:rPr lang="tr-TR" sz="2800" b="1" dirty="0"/>
              <a:t> </a:t>
            </a:r>
            <a:r>
              <a:rPr lang="tr-TR" sz="2800" b="1" dirty="0" err="1"/>
              <a:t>Pandemics</a:t>
            </a:r>
            <a:r>
              <a:rPr lang="tr-TR" sz="2800" b="1" dirty="0"/>
              <a:t> </a:t>
            </a:r>
            <a:r>
              <a:rPr lang="tr-TR" sz="2800" b="1" dirty="0" err="1" smtClean="0"/>
              <a:t>Occur</a:t>
            </a:r>
            <a:r>
              <a:rPr lang="tr-TR" sz="2800" b="1" dirty="0" smtClean="0"/>
              <a:t>?</a:t>
            </a:r>
            <a:endParaRPr lang="tr-TR" sz="2800" b="1" dirty="0"/>
          </a:p>
        </p:txBody>
      </p:sp>
      <p:sp>
        <p:nvSpPr>
          <p:cNvPr id="3" name="İçerik Yer Tutucusu 2"/>
          <p:cNvSpPr>
            <a:spLocks noGrp="1"/>
          </p:cNvSpPr>
          <p:nvPr>
            <p:ph idx="1"/>
          </p:nvPr>
        </p:nvSpPr>
        <p:spPr/>
        <p:txBody>
          <a:bodyPr/>
          <a:lstStyle/>
          <a:p>
            <a:r>
              <a:rPr lang="tr-TR" dirty="0"/>
              <a:t>https://www.youtube.com/watch?v=DdFCx8jbesQ&amp;list=PL9rasaw-kjnzq6gz7bkMg8TQPMVKv7Bjl</a:t>
            </a:r>
          </a:p>
        </p:txBody>
      </p:sp>
      <p:pic>
        <p:nvPicPr>
          <p:cNvPr id="4" name="Resim 3"/>
          <p:cNvPicPr>
            <a:picLocks noChangeAspect="1"/>
          </p:cNvPicPr>
          <p:nvPr/>
        </p:nvPicPr>
        <p:blipFill rotWithShape="1">
          <a:blip r:embed="rId2"/>
          <a:srcRect l="28925" t="35473" r="14598" b="20587"/>
          <a:stretch/>
        </p:blipFill>
        <p:spPr>
          <a:xfrm>
            <a:off x="838200" y="2879678"/>
            <a:ext cx="8607188" cy="3766782"/>
          </a:xfrm>
          <a:prstGeom prst="rect">
            <a:avLst/>
          </a:prstGeom>
        </p:spPr>
      </p:pic>
    </p:spTree>
    <p:extLst>
      <p:ext uri="{BB962C8B-B14F-4D97-AF65-F5344CB8AC3E}">
        <p14:creationId xmlns:p14="http://schemas.microsoft.com/office/powerpoint/2010/main" val="4070413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1918 </a:t>
            </a:r>
            <a:r>
              <a:rPr lang="tr-TR" b="1" dirty="0" err="1"/>
              <a:t>Flu</a:t>
            </a:r>
            <a:r>
              <a:rPr lang="tr-TR" b="1" dirty="0"/>
              <a:t> </a:t>
            </a:r>
            <a:r>
              <a:rPr lang="tr-TR" b="1" dirty="0" err="1" smtClean="0"/>
              <a:t>Pandemic</a:t>
            </a:r>
            <a:endParaRPr lang="tr-TR" b="1" dirty="0"/>
          </a:p>
        </p:txBody>
      </p:sp>
      <p:sp>
        <p:nvSpPr>
          <p:cNvPr id="3" name="İçerik Yer Tutucusu 2"/>
          <p:cNvSpPr>
            <a:spLocks noGrp="1"/>
          </p:cNvSpPr>
          <p:nvPr>
            <p:ph idx="1"/>
          </p:nvPr>
        </p:nvSpPr>
        <p:spPr/>
        <p:txBody>
          <a:bodyPr/>
          <a:lstStyle/>
          <a:p>
            <a:r>
              <a:rPr lang="tr-TR" dirty="0"/>
              <a:t>https://www.youtube.com/watch?v=U6Ccdk5wPvk</a:t>
            </a:r>
          </a:p>
        </p:txBody>
      </p:sp>
      <p:pic>
        <p:nvPicPr>
          <p:cNvPr id="4" name="Resim 3"/>
          <p:cNvPicPr>
            <a:picLocks noChangeAspect="1"/>
          </p:cNvPicPr>
          <p:nvPr/>
        </p:nvPicPr>
        <p:blipFill>
          <a:blip r:embed="rId2"/>
          <a:stretch>
            <a:fillRect/>
          </a:stretch>
        </p:blipFill>
        <p:spPr>
          <a:xfrm>
            <a:off x="838200" y="2844582"/>
            <a:ext cx="8602202" cy="3767655"/>
          </a:xfrm>
          <a:prstGeom prst="rect">
            <a:avLst/>
          </a:prstGeom>
        </p:spPr>
      </p:pic>
    </p:spTree>
    <p:extLst>
      <p:ext uri="{BB962C8B-B14F-4D97-AF65-F5344CB8AC3E}">
        <p14:creationId xmlns:p14="http://schemas.microsoft.com/office/powerpoint/2010/main" val="3722873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673296" cy="1325563"/>
          </a:xfrm>
        </p:spPr>
        <p:txBody>
          <a:bodyPr>
            <a:normAutofit/>
          </a:bodyPr>
          <a:lstStyle/>
          <a:p>
            <a:r>
              <a:rPr lang="en-US" sz="4000" b="1" dirty="0">
                <a:solidFill>
                  <a:srgbClr val="7030A0"/>
                </a:solidFill>
              </a:rPr>
              <a:t>How Is Pandemic Flu Different from Seasonal Flu</a:t>
            </a:r>
            <a:r>
              <a:rPr lang="en-US" sz="4000" b="1" dirty="0" smtClean="0">
                <a:solidFill>
                  <a:srgbClr val="7030A0"/>
                </a:solidFill>
              </a:rPr>
              <a:t>?</a:t>
            </a:r>
            <a:endParaRPr lang="tr-TR" sz="4000" b="1" dirty="0">
              <a:solidFill>
                <a:srgbClr val="7030A0"/>
              </a:solidFill>
            </a:endParaRPr>
          </a:p>
        </p:txBody>
      </p:sp>
      <p:sp>
        <p:nvSpPr>
          <p:cNvPr id="3" name="İçerik Yer Tutucusu 2"/>
          <p:cNvSpPr>
            <a:spLocks noGrp="1"/>
          </p:cNvSpPr>
          <p:nvPr>
            <p:ph idx="1"/>
          </p:nvPr>
        </p:nvSpPr>
        <p:spPr/>
        <p:txBody>
          <a:bodyPr/>
          <a:lstStyle/>
          <a:p>
            <a:endParaRPr lang="tr-TR"/>
          </a:p>
        </p:txBody>
      </p:sp>
      <p:pic>
        <p:nvPicPr>
          <p:cNvPr id="5" name="Resim 4"/>
          <p:cNvPicPr>
            <a:picLocks noChangeAspect="1"/>
          </p:cNvPicPr>
          <p:nvPr/>
        </p:nvPicPr>
        <p:blipFill rotWithShape="1">
          <a:blip r:embed="rId2"/>
          <a:srcRect l="28000" t="17005" r="13523" b="46002"/>
          <a:stretch/>
        </p:blipFill>
        <p:spPr>
          <a:xfrm>
            <a:off x="584792" y="1690687"/>
            <a:ext cx="10769008" cy="4486275"/>
          </a:xfrm>
          <a:prstGeom prst="rect">
            <a:avLst/>
          </a:prstGeom>
        </p:spPr>
      </p:pic>
    </p:spTree>
    <p:extLst>
      <p:ext uri="{BB962C8B-B14F-4D97-AF65-F5344CB8AC3E}">
        <p14:creationId xmlns:p14="http://schemas.microsoft.com/office/powerpoint/2010/main" val="4015962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en-US" sz="4000" b="1" dirty="0">
                <a:solidFill>
                  <a:srgbClr val="7030A0"/>
                </a:solidFill>
              </a:rPr>
              <a:t>How Is Pandemic Flu Different from Seasonal Flu?</a:t>
            </a:r>
            <a:endParaRPr lang="tr-TR" sz="4000" b="1" dirty="0">
              <a:solidFill>
                <a:srgbClr val="7030A0"/>
              </a:solidFill>
            </a:endParaRP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7731" t="64290" r="13791" b="5303"/>
          <a:stretch/>
        </p:blipFill>
        <p:spPr>
          <a:xfrm>
            <a:off x="738088" y="2420496"/>
            <a:ext cx="10715824" cy="3756467"/>
          </a:xfrm>
          <a:prstGeom prst="rect">
            <a:avLst/>
          </a:prstGeom>
        </p:spPr>
      </p:pic>
      <p:pic>
        <p:nvPicPr>
          <p:cNvPr id="5" name="Resim 4"/>
          <p:cNvPicPr>
            <a:picLocks noChangeAspect="1"/>
          </p:cNvPicPr>
          <p:nvPr/>
        </p:nvPicPr>
        <p:blipFill rotWithShape="1">
          <a:blip r:embed="rId2"/>
          <a:srcRect l="28000" t="17006" r="13523" b="75947"/>
          <a:stretch/>
        </p:blipFill>
        <p:spPr>
          <a:xfrm>
            <a:off x="738088" y="1722826"/>
            <a:ext cx="10715824" cy="697670"/>
          </a:xfrm>
          <a:prstGeom prst="rect">
            <a:avLst/>
          </a:prstGeom>
        </p:spPr>
      </p:pic>
    </p:spTree>
    <p:extLst>
      <p:ext uri="{BB962C8B-B14F-4D97-AF65-F5344CB8AC3E}">
        <p14:creationId xmlns:p14="http://schemas.microsoft.com/office/powerpoint/2010/main" val="877802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8985" t="45660" r="14596" b="5304"/>
          <a:stretch/>
        </p:blipFill>
        <p:spPr>
          <a:xfrm>
            <a:off x="170121" y="365125"/>
            <a:ext cx="11770242" cy="4203511"/>
          </a:xfrm>
          <a:prstGeom prst="rect">
            <a:avLst/>
          </a:prstGeom>
        </p:spPr>
      </p:pic>
      <p:pic>
        <p:nvPicPr>
          <p:cNvPr id="5" name="Resim 4"/>
          <p:cNvPicPr>
            <a:picLocks noChangeAspect="1"/>
          </p:cNvPicPr>
          <p:nvPr/>
        </p:nvPicPr>
        <p:blipFill rotWithShape="1">
          <a:blip r:embed="rId3"/>
          <a:srcRect l="28985" t="10636" r="14596" b="63215"/>
          <a:stretch/>
        </p:blipFill>
        <p:spPr>
          <a:xfrm>
            <a:off x="170121" y="4568636"/>
            <a:ext cx="11770241" cy="2241595"/>
          </a:xfrm>
          <a:prstGeom prst="rect">
            <a:avLst/>
          </a:prstGeom>
        </p:spPr>
      </p:pic>
      <p:pic>
        <p:nvPicPr>
          <p:cNvPr id="6" name="Resim 5"/>
          <p:cNvPicPr>
            <a:picLocks noChangeAspect="1"/>
          </p:cNvPicPr>
          <p:nvPr/>
        </p:nvPicPr>
        <p:blipFill>
          <a:blip r:embed="rId4"/>
          <a:stretch>
            <a:fillRect/>
          </a:stretch>
        </p:blipFill>
        <p:spPr>
          <a:xfrm>
            <a:off x="170121" y="82800"/>
            <a:ext cx="11770242" cy="1890211"/>
          </a:xfrm>
          <a:prstGeom prst="rect">
            <a:avLst/>
          </a:prstGeom>
        </p:spPr>
      </p:pic>
    </p:spTree>
    <p:extLst>
      <p:ext uri="{BB962C8B-B14F-4D97-AF65-F5344CB8AC3E}">
        <p14:creationId xmlns:p14="http://schemas.microsoft.com/office/powerpoint/2010/main" val="3851280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t="34487" b="40733"/>
          <a:stretch/>
        </p:blipFill>
        <p:spPr>
          <a:xfrm>
            <a:off x="297713" y="365125"/>
            <a:ext cx="10096340" cy="1596790"/>
          </a:xfrm>
          <a:prstGeom prst="rect">
            <a:avLst/>
          </a:prstGeom>
        </p:spPr>
      </p:pic>
      <p:pic>
        <p:nvPicPr>
          <p:cNvPr id="5" name="Resim 4"/>
          <p:cNvPicPr>
            <a:picLocks noChangeAspect="1"/>
          </p:cNvPicPr>
          <p:nvPr/>
        </p:nvPicPr>
        <p:blipFill rotWithShape="1">
          <a:blip r:embed="rId3"/>
          <a:srcRect l="28985" t="36890" r="14596" b="7491"/>
          <a:stretch/>
        </p:blipFill>
        <p:spPr>
          <a:xfrm>
            <a:off x="170121" y="1961915"/>
            <a:ext cx="11770242" cy="4767881"/>
          </a:xfrm>
          <a:prstGeom prst="rect">
            <a:avLst/>
          </a:prstGeom>
        </p:spPr>
      </p:pic>
      <p:pic>
        <p:nvPicPr>
          <p:cNvPr id="6" name="Resim 5"/>
          <p:cNvPicPr>
            <a:picLocks noChangeAspect="1"/>
          </p:cNvPicPr>
          <p:nvPr/>
        </p:nvPicPr>
        <p:blipFill>
          <a:blip r:embed="rId4"/>
          <a:stretch>
            <a:fillRect/>
          </a:stretch>
        </p:blipFill>
        <p:spPr>
          <a:xfrm>
            <a:off x="170121" y="82800"/>
            <a:ext cx="11770242" cy="1890211"/>
          </a:xfrm>
          <a:prstGeom prst="rect">
            <a:avLst/>
          </a:prstGeom>
        </p:spPr>
      </p:pic>
    </p:spTree>
    <p:extLst>
      <p:ext uri="{BB962C8B-B14F-4D97-AF65-F5344CB8AC3E}">
        <p14:creationId xmlns:p14="http://schemas.microsoft.com/office/powerpoint/2010/main" val="415767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 name="Resim 5"/>
          <p:cNvPicPr>
            <a:picLocks noChangeAspect="1"/>
          </p:cNvPicPr>
          <p:nvPr/>
        </p:nvPicPr>
        <p:blipFill>
          <a:blip r:embed="rId2"/>
          <a:stretch>
            <a:fillRect/>
          </a:stretch>
        </p:blipFill>
        <p:spPr>
          <a:xfrm>
            <a:off x="170121" y="82800"/>
            <a:ext cx="11770242" cy="1890211"/>
          </a:xfrm>
          <a:prstGeom prst="rect">
            <a:avLst/>
          </a:prstGeom>
        </p:spPr>
      </p:pic>
      <p:pic>
        <p:nvPicPr>
          <p:cNvPr id="7" name="Resim 6"/>
          <p:cNvPicPr>
            <a:picLocks noChangeAspect="1"/>
          </p:cNvPicPr>
          <p:nvPr/>
        </p:nvPicPr>
        <p:blipFill rotWithShape="1">
          <a:blip r:embed="rId3"/>
          <a:srcRect l="28985" t="20985" r="14417" b="22975"/>
          <a:stretch/>
        </p:blipFill>
        <p:spPr>
          <a:xfrm>
            <a:off x="170121" y="1962415"/>
            <a:ext cx="11770242" cy="4804011"/>
          </a:xfrm>
          <a:prstGeom prst="rect">
            <a:avLst/>
          </a:prstGeom>
        </p:spPr>
      </p:pic>
    </p:spTree>
    <p:extLst>
      <p:ext uri="{BB962C8B-B14F-4D97-AF65-F5344CB8AC3E}">
        <p14:creationId xmlns:p14="http://schemas.microsoft.com/office/powerpoint/2010/main" val="2452509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7999" t="10160" r="13702" b="10398"/>
          <a:stretch/>
        </p:blipFill>
        <p:spPr>
          <a:xfrm>
            <a:off x="-73572" y="1"/>
            <a:ext cx="12265571" cy="6858000"/>
          </a:xfrm>
          <a:prstGeom prst="rect">
            <a:avLst/>
          </a:prstGeom>
        </p:spPr>
      </p:pic>
    </p:spTree>
    <p:extLst>
      <p:ext uri="{BB962C8B-B14F-4D97-AF65-F5344CB8AC3E}">
        <p14:creationId xmlns:p14="http://schemas.microsoft.com/office/powerpoint/2010/main" val="1837549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 name="Resim 4"/>
          <p:cNvPicPr>
            <a:picLocks noChangeAspect="1"/>
          </p:cNvPicPr>
          <p:nvPr/>
        </p:nvPicPr>
        <p:blipFill rotWithShape="1">
          <a:blip r:embed="rId2"/>
          <a:srcRect l="28986" t="10956" r="14507" b="6736"/>
          <a:stretch/>
        </p:blipFill>
        <p:spPr>
          <a:xfrm>
            <a:off x="138223" y="95693"/>
            <a:ext cx="11929730" cy="6634716"/>
          </a:xfrm>
          <a:prstGeom prst="rect">
            <a:avLst/>
          </a:prstGeom>
        </p:spPr>
      </p:pic>
    </p:spTree>
    <p:extLst>
      <p:ext uri="{BB962C8B-B14F-4D97-AF65-F5344CB8AC3E}">
        <p14:creationId xmlns:p14="http://schemas.microsoft.com/office/powerpoint/2010/main" val="277945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9076" t="23054" r="14507" b="24249"/>
          <a:stretch/>
        </p:blipFill>
        <p:spPr>
          <a:xfrm>
            <a:off x="2970662" y="0"/>
            <a:ext cx="8976696" cy="3166281"/>
          </a:xfrm>
          <a:prstGeom prst="rect">
            <a:avLst/>
          </a:prstGeom>
        </p:spPr>
      </p:pic>
      <p:pic>
        <p:nvPicPr>
          <p:cNvPr id="5" name="Resim 4"/>
          <p:cNvPicPr>
            <a:picLocks noChangeAspect="1"/>
          </p:cNvPicPr>
          <p:nvPr/>
        </p:nvPicPr>
        <p:blipFill rotWithShape="1">
          <a:blip r:embed="rId3"/>
          <a:srcRect l="29164" t="33881" r="14507" b="20905"/>
          <a:stretch/>
        </p:blipFill>
        <p:spPr>
          <a:xfrm>
            <a:off x="2984310" y="3166281"/>
            <a:ext cx="8963048" cy="3691719"/>
          </a:xfrm>
          <a:prstGeom prst="rect">
            <a:avLst/>
          </a:prstGeom>
        </p:spPr>
      </p:pic>
      <p:pic>
        <p:nvPicPr>
          <p:cNvPr id="12290" name="Picture 2" descr="Ä°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970662" cy="282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3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t>CDC works worldwide 24/7 to protect the U.S. from disease threats.</a:t>
            </a:r>
            <a:endParaRPr lang="tr-TR" dirty="0"/>
          </a:p>
        </p:txBody>
      </p:sp>
      <p:sp>
        <p:nvSpPr>
          <p:cNvPr id="3" name="İçerik Yer Tutucusu 2"/>
          <p:cNvSpPr>
            <a:spLocks noGrp="1"/>
          </p:cNvSpPr>
          <p:nvPr>
            <p:ph idx="1"/>
          </p:nvPr>
        </p:nvSpPr>
        <p:spPr/>
        <p:txBody>
          <a:bodyPr>
            <a:normAutofit fontScale="77500" lnSpcReduction="20000"/>
          </a:bodyPr>
          <a:lstStyle/>
          <a:p>
            <a:r>
              <a:rPr lang="en-US" dirty="0" smtClean="0"/>
              <a:t>Disease knows no borders. In today’s interconnected world, a disease threat anywhere can become a health threat in the U.S. We know that disease exploits even the smallest gap to spread and grow. With the ease and speed of global travel, along with rapidly expanding commerce and trade, the need to shut down the expressways available to infectious disease into the U.S. is more important today than ever before.</a:t>
            </a:r>
          </a:p>
          <a:p>
            <a:r>
              <a:rPr lang="en-US" dirty="0" smtClean="0"/>
              <a:t>The most effective – and cost effective – way to protect Americans from known and unknown health threats that begin overseas is to stop them before they spread to our shores. </a:t>
            </a:r>
            <a:endParaRPr lang="tr-TR" dirty="0" smtClean="0"/>
          </a:p>
          <a:p>
            <a:r>
              <a:rPr lang="en-US" dirty="0" smtClean="0"/>
              <a:t>CDC’s global activities protect Americans from major health threats such as </a:t>
            </a:r>
            <a:r>
              <a:rPr lang="en-US" dirty="0" smtClean="0">
                <a:solidFill>
                  <a:srgbClr val="FF0000"/>
                </a:solidFill>
              </a:rPr>
              <a:t>Ebola, </a:t>
            </a:r>
            <a:r>
              <a:rPr lang="en-US" dirty="0" err="1" smtClean="0">
                <a:solidFill>
                  <a:srgbClr val="FF0000"/>
                </a:solidFill>
              </a:rPr>
              <a:t>Zika</a:t>
            </a:r>
            <a:r>
              <a:rPr lang="en-US" dirty="0" smtClean="0">
                <a:solidFill>
                  <a:srgbClr val="FF0000"/>
                </a:solidFill>
              </a:rPr>
              <a:t>, and pandemic influenza. </a:t>
            </a:r>
            <a:endParaRPr lang="tr-TR" dirty="0" smtClean="0">
              <a:solidFill>
                <a:srgbClr val="FF0000"/>
              </a:solidFill>
            </a:endParaRPr>
          </a:p>
          <a:p>
            <a:r>
              <a:rPr lang="en-US" dirty="0" smtClean="0"/>
              <a:t>CDC detects and controls outbreaks at their source, saving lives and reducing healthcare costs. Importantly, CDC helps other countries build capacity to prevent, detect, and respond to their health threats through our work. The goal is to stop diseases where they occur as soon as they start. The knowledge and lessons learned from CDC’s work abroad are critical to our public health efforts at home, and to protect Americans.</a:t>
            </a:r>
            <a:endParaRPr lang="tr-TR" dirty="0" smtClean="0"/>
          </a:p>
          <a:p>
            <a:endParaRPr lang="tr-TR" dirty="0"/>
          </a:p>
        </p:txBody>
      </p:sp>
    </p:spTree>
    <p:extLst>
      <p:ext uri="{BB962C8B-B14F-4D97-AF65-F5344CB8AC3E}">
        <p14:creationId xmlns:p14="http://schemas.microsoft.com/office/powerpoint/2010/main" val="3875885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9254" t="25921" r="14418" b="20905"/>
          <a:stretch/>
        </p:blipFill>
        <p:spPr>
          <a:xfrm>
            <a:off x="3252148" y="0"/>
            <a:ext cx="8584442" cy="2811439"/>
          </a:xfrm>
          <a:prstGeom prst="rect">
            <a:avLst/>
          </a:prstGeom>
        </p:spPr>
      </p:pic>
      <p:pic>
        <p:nvPicPr>
          <p:cNvPr id="5" name="Resim 4"/>
          <p:cNvPicPr>
            <a:picLocks noChangeAspect="1"/>
          </p:cNvPicPr>
          <p:nvPr/>
        </p:nvPicPr>
        <p:blipFill rotWithShape="1">
          <a:blip r:embed="rId3"/>
          <a:srcRect l="29076" t="23054" r="14507" b="29025"/>
          <a:stretch/>
        </p:blipFill>
        <p:spPr>
          <a:xfrm>
            <a:off x="3238499" y="2750024"/>
            <a:ext cx="8598091" cy="4107976"/>
          </a:xfrm>
          <a:prstGeom prst="rect">
            <a:avLst/>
          </a:prstGeom>
        </p:spPr>
      </p:pic>
      <p:pic>
        <p:nvPicPr>
          <p:cNvPr id="13316" name="Picture 4" descr="2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52148" cy="290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65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9254" t="26079" r="14508" b="20746"/>
          <a:stretch/>
        </p:blipFill>
        <p:spPr>
          <a:xfrm>
            <a:off x="3176337" y="0"/>
            <a:ext cx="8747257" cy="2634018"/>
          </a:xfrm>
          <a:prstGeom prst="rect">
            <a:avLst/>
          </a:prstGeom>
        </p:spPr>
      </p:pic>
      <p:pic>
        <p:nvPicPr>
          <p:cNvPr id="5" name="Resim 4"/>
          <p:cNvPicPr>
            <a:picLocks noChangeAspect="1"/>
          </p:cNvPicPr>
          <p:nvPr/>
        </p:nvPicPr>
        <p:blipFill rotWithShape="1">
          <a:blip r:embed="rId3"/>
          <a:srcRect l="29165" t="26079" r="14417" b="15015"/>
          <a:stretch/>
        </p:blipFill>
        <p:spPr>
          <a:xfrm>
            <a:off x="3176337" y="2634018"/>
            <a:ext cx="8747257" cy="4223982"/>
          </a:xfrm>
          <a:prstGeom prst="rect">
            <a:avLst/>
          </a:prstGeom>
        </p:spPr>
      </p:pic>
      <p:pic>
        <p:nvPicPr>
          <p:cNvPr id="14338" name="Picture 2" descr="3 ile ilgili gÃ¶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45" t="11711" b="11682"/>
          <a:stretch/>
        </p:blipFill>
        <p:spPr bwMode="auto">
          <a:xfrm>
            <a:off x="-1" y="0"/>
            <a:ext cx="3689132" cy="283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045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9164" t="16686" r="16836" b="41602"/>
          <a:stretch/>
        </p:blipFill>
        <p:spPr>
          <a:xfrm>
            <a:off x="3132083" y="0"/>
            <a:ext cx="9059917" cy="6932428"/>
          </a:xfrm>
          <a:prstGeom prst="rect">
            <a:avLst/>
          </a:prstGeom>
        </p:spPr>
      </p:pic>
      <p:pic>
        <p:nvPicPr>
          <p:cNvPr id="1026" name="Picture 2" descr="4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708"/>
            <a:ext cx="2976508" cy="297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870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8358" t="8248" r="13612" b="6258"/>
          <a:stretch/>
        </p:blipFill>
        <p:spPr>
          <a:xfrm>
            <a:off x="0" y="109182"/>
            <a:ext cx="12192000" cy="6605011"/>
          </a:xfrm>
          <a:prstGeom prst="rect">
            <a:avLst/>
          </a:prstGeom>
        </p:spPr>
      </p:pic>
    </p:spTree>
    <p:extLst>
      <p:ext uri="{BB962C8B-B14F-4D97-AF65-F5344CB8AC3E}">
        <p14:creationId xmlns:p14="http://schemas.microsoft.com/office/powerpoint/2010/main" val="2057629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27579" t="21415" r="28737" b="30304"/>
          <a:stretch/>
        </p:blipFill>
        <p:spPr>
          <a:xfrm>
            <a:off x="1842915" y="866274"/>
            <a:ext cx="8231527" cy="5117432"/>
          </a:xfrm>
          <a:prstGeom prst="rect">
            <a:avLst/>
          </a:prstGeom>
        </p:spPr>
      </p:pic>
    </p:spTree>
    <p:extLst>
      <p:ext uri="{BB962C8B-B14F-4D97-AF65-F5344CB8AC3E}">
        <p14:creationId xmlns:p14="http://schemas.microsoft.com/office/powerpoint/2010/main" val="3055617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87648"/>
            <a:ext cx="10515600" cy="1325563"/>
          </a:xfrm>
        </p:spPr>
        <p:txBody>
          <a:bodyPr/>
          <a:lstStyle/>
          <a:p>
            <a:r>
              <a:rPr lang="tr-TR" b="1" dirty="0" smtClean="0">
                <a:solidFill>
                  <a:srgbClr val="FF0000"/>
                </a:solidFill>
              </a:rPr>
              <a:t>Ebola </a:t>
            </a:r>
            <a:endParaRPr lang="tr-TR" dirty="0"/>
          </a:p>
        </p:txBody>
      </p:sp>
      <p:sp>
        <p:nvSpPr>
          <p:cNvPr id="3" name="İçerik Yer Tutucusu 2"/>
          <p:cNvSpPr>
            <a:spLocks noGrp="1"/>
          </p:cNvSpPr>
          <p:nvPr>
            <p:ph idx="1"/>
          </p:nvPr>
        </p:nvSpPr>
        <p:spPr>
          <a:xfrm>
            <a:off x="731875" y="1513211"/>
            <a:ext cx="7217735" cy="4823793"/>
          </a:xfrm>
        </p:spPr>
        <p:txBody>
          <a:bodyPr>
            <a:normAutofit fontScale="92500" lnSpcReduction="10000"/>
          </a:bodyPr>
          <a:lstStyle/>
          <a:p>
            <a:r>
              <a:rPr lang="en-US" dirty="0" smtClean="0"/>
              <a:t>Ebola Virus Disease (EVD) is a rare and deadly disease in people and nonhuman primates. </a:t>
            </a:r>
            <a:endParaRPr lang="tr-TR" dirty="0" smtClean="0"/>
          </a:p>
          <a:p>
            <a:r>
              <a:rPr lang="en-US" dirty="0" smtClean="0"/>
              <a:t>The viruses that cause EVD are located mainly in sub-Saharan Africa. </a:t>
            </a:r>
            <a:endParaRPr lang="tr-TR" dirty="0" smtClean="0"/>
          </a:p>
          <a:p>
            <a:r>
              <a:rPr lang="en-US" dirty="0" smtClean="0"/>
              <a:t>People can get EVD through direct contact with an infected animal (bat or nonhuman primate) or a sick or dead person infected with Ebola virus.</a:t>
            </a:r>
          </a:p>
          <a:p>
            <a:r>
              <a:rPr lang="en-US" dirty="0" smtClean="0"/>
              <a:t>There is no approved vaccine or treatment for EVD. </a:t>
            </a:r>
            <a:endParaRPr lang="tr-TR" dirty="0" smtClean="0"/>
          </a:p>
          <a:p>
            <a:r>
              <a:rPr lang="en-US" dirty="0" smtClean="0"/>
              <a:t>Research on EVD focuses on finding the virus’ natural host, developing vaccines to protect at-risk populations, and discovering therapies to improve treatment of the disease.</a:t>
            </a:r>
            <a:endParaRPr lang="tr-TR" dirty="0" smtClean="0"/>
          </a:p>
          <a:p>
            <a:endParaRPr lang="tr-TR" dirty="0"/>
          </a:p>
        </p:txBody>
      </p:sp>
      <p:pic>
        <p:nvPicPr>
          <p:cNvPr id="7170" name="Picture 2" descr="Ebola ile ilgili gÃ¶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5935" y="4337384"/>
            <a:ext cx="4136065" cy="25206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bola bat ile ilgili gÃ¶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1697" r="13710"/>
          <a:stretch/>
        </p:blipFill>
        <p:spPr bwMode="auto">
          <a:xfrm>
            <a:off x="8055935" y="-6015"/>
            <a:ext cx="4136065"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158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rotWithShape="1">
          <a:blip r:embed="rId2"/>
          <a:srcRect l="9053" t="11123" r="42526" b="6725"/>
          <a:stretch/>
        </p:blipFill>
        <p:spPr>
          <a:xfrm>
            <a:off x="6038994" y="148856"/>
            <a:ext cx="6153006" cy="6549657"/>
          </a:xfrm>
          <a:prstGeom prst="rect">
            <a:avLst/>
          </a:prstGeom>
        </p:spPr>
      </p:pic>
      <p:sp>
        <p:nvSpPr>
          <p:cNvPr id="5" name="AutoShape 2" descr="Ebola bAT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4" descr="Ebola bAT ile ilgili gÃ¶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6" descr="Ebola bAT ile ilgili gÃ¶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200" name="Picture 8" descr="Ebola bAT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98" y="1577254"/>
            <a:ext cx="4616573" cy="369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77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solidFill>
                  <a:srgbClr val="7030A0"/>
                </a:solidFill>
              </a:rPr>
              <a:t>What is Ebola Virus Disease?</a:t>
            </a:r>
            <a:endParaRPr lang="tr-TR" b="1" dirty="0">
              <a:solidFill>
                <a:srgbClr val="7030A0"/>
              </a:solidFill>
            </a:endParaRPr>
          </a:p>
        </p:txBody>
      </p:sp>
      <p:sp>
        <p:nvSpPr>
          <p:cNvPr id="3" name="İçerik Yer Tutucusu 2"/>
          <p:cNvSpPr>
            <a:spLocks noGrp="1"/>
          </p:cNvSpPr>
          <p:nvPr>
            <p:ph idx="1"/>
          </p:nvPr>
        </p:nvSpPr>
        <p:spPr>
          <a:xfrm>
            <a:off x="838200" y="1609725"/>
            <a:ext cx="10515600" cy="4567238"/>
          </a:xfrm>
        </p:spPr>
        <p:txBody>
          <a:bodyPr>
            <a:normAutofit fontScale="70000" lnSpcReduction="20000"/>
          </a:bodyPr>
          <a:lstStyle/>
          <a:p>
            <a:pPr>
              <a:buFont typeface="Wingdings" panose="05000000000000000000" pitchFamily="2" charset="2"/>
              <a:buChar char="ü"/>
            </a:pPr>
            <a:r>
              <a:rPr lang="en-US" dirty="0" smtClean="0"/>
              <a:t>It is caused by an infection with a group of viruses within the genus Ebolavirus:</a:t>
            </a:r>
          </a:p>
          <a:p>
            <a:endParaRPr lang="en-US" dirty="0" smtClean="0"/>
          </a:p>
          <a:p>
            <a:r>
              <a:rPr lang="en-US" dirty="0" smtClean="0">
                <a:solidFill>
                  <a:srgbClr val="FF0000"/>
                </a:solidFill>
              </a:rPr>
              <a:t>Ebola virus (species Zaire ebolavirus)</a:t>
            </a:r>
          </a:p>
          <a:p>
            <a:r>
              <a:rPr lang="en-US" dirty="0" smtClean="0">
                <a:solidFill>
                  <a:srgbClr val="FF0000"/>
                </a:solidFill>
              </a:rPr>
              <a:t>Sudan virus (species Sudan ebolavirus)</a:t>
            </a:r>
          </a:p>
          <a:p>
            <a:r>
              <a:rPr lang="en-US" dirty="0" err="1" smtClean="0">
                <a:solidFill>
                  <a:srgbClr val="FF0000"/>
                </a:solidFill>
              </a:rPr>
              <a:t>Taï</a:t>
            </a:r>
            <a:r>
              <a:rPr lang="en-US" dirty="0" smtClean="0">
                <a:solidFill>
                  <a:srgbClr val="FF0000"/>
                </a:solidFill>
              </a:rPr>
              <a:t> Forest virus (species </a:t>
            </a:r>
            <a:r>
              <a:rPr lang="en-US" dirty="0" err="1" smtClean="0">
                <a:solidFill>
                  <a:srgbClr val="FF0000"/>
                </a:solidFill>
              </a:rPr>
              <a:t>Taï</a:t>
            </a:r>
            <a:r>
              <a:rPr lang="en-US" dirty="0" smtClean="0">
                <a:solidFill>
                  <a:srgbClr val="FF0000"/>
                </a:solidFill>
              </a:rPr>
              <a:t> Forest ebolavirus, formerly Côte d’Ivoire ebolavirus)</a:t>
            </a:r>
          </a:p>
          <a:p>
            <a:r>
              <a:rPr lang="en-US" dirty="0" smtClean="0">
                <a:solidFill>
                  <a:srgbClr val="FF0000"/>
                </a:solidFill>
              </a:rPr>
              <a:t>Bundibugyo virus (species Bundibugyo ebolavirus)</a:t>
            </a:r>
          </a:p>
          <a:p>
            <a:r>
              <a:rPr lang="en-US" dirty="0" smtClean="0"/>
              <a:t>Reston virus (species Reston ebolavirus)</a:t>
            </a:r>
          </a:p>
          <a:p>
            <a:r>
              <a:rPr lang="en-US" dirty="0" err="1" smtClean="0"/>
              <a:t>Bombali</a:t>
            </a:r>
            <a:r>
              <a:rPr lang="en-US" dirty="0" smtClean="0"/>
              <a:t> virus (species </a:t>
            </a:r>
            <a:r>
              <a:rPr lang="en-US" dirty="0" err="1" smtClean="0"/>
              <a:t>Bombali</a:t>
            </a:r>
            <a:r>
              <a:rPr lang="en-US" dirty="0" smtClean="0"/>
              <a:t> ebolavirus)</a:t>
            </a:r>
            <a:endParaRPr lang="tr-TR" dirty="0" smtClean="0"/>
          </a:p>
          <a:p>
            <a:endParaRPr lang="en-US" dirty="0" smtClean="0"/>
          </a:p>
          <a:p>
            <a:pPr>
              <a:buFont typeface="Wingdings" panose="05000000000000000000" pitchFamily="2" charset="2"/>
              <a:buChar char="ü"/>
            </a:pPr>
            <a:r>
              <a:rPr lang="en-US" dirty="0" smtClean="0"/>
              <a:t>Of these, only four (Ebola, Sudan, </a:t>
            </a:r>
            <a:r>
              <a:rPr lang="en-US" dirty="0" err="1" smtClean="0"/>
              <a:t>Taï</a:t>
            </a:r>
            <a:r>
              <a:rPr lang="en-US" dirty="0" smtClean="0"/>
              <a:t> Forest, and Bundibugyo viruses) are known to cause disease in people.</a:t>
            </a:r>
            <a:endParaRPr lang="tr-TR" dirty="0" smtClean="0"/>
          </a:p>
          <a:p>
            <a:pPr>
              <a:buFont typeface="Wingdings" panose="05000000000000000000" pitchFamily="2" charset="2"/>
              <a:buChar char="ü"/>
            </a:pPr>
            <a:r>
              <a:rPr lang="en-US" dirty="0" smtClean="0"/>
              <a:t>Reston virus is known to cause disease in nonhuman primates and pigs, but not in people. </a:t>
            </a:r>
            <a:endParaRPr lang="tr-TR" dirty="0" smtClean="0"/>
          </a:p>
          <a:p>
            <a:pPr>
              <a:buFont typeface="Wingdings" panose="05000000000000000000" pitchFamily="2" charset="2"/>
              <a:buChar char="ü"/>
            </a:pPr>
            <a:r>
              <a:rPr lang="en-US" dirty="0" smtClean="0"/>
              <a:t>It is unknown if </a:t>
            </a:r>
            <a:r>
              <a:rPr lang="en-US" dirty="0" err="1" smtClean="0"/>
              <a:t>Bombali</a:t>
            </a:r>
            <a:r>
              <a:rPr lang="en-US" dirty="0" smtClean="0"/>
              <a:t> virus, which was recently identified in bats, causes disease in either animals or people.</a:t>
            </a:r>
          </a:p>
          <a:p>
            <a:endParaRPr lang="tr-TR" dirty="0"/>
          </a:p>
        </p:txBody>
      </p:sp>
    </p:spTree>
    <p:extLst>
      <p:ext uri="{BB962C8B-B14F-4D97-AF65-F5344CB8AC3E}">
        <p14:creationId xmlns:p14="http://schemas.microsoft.com/office/powerpoint/2010/main" val="3243699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33850" y="3108325"/>
            <a:ext cx="10515600" cy="1325563"/>
          </a:xfrm>
        </p:spPr>
        <p:txBody>
          <a:bodyPr/>
          <a:lstStyle/>
          <a:p>
            <a:r>
              <a:rPr lang="en-US" b="1" dirty="0">
                <a:solidFill>
                  <a:srgbClr val="00B0F0"/>
                </a:solidFill>
              </a:rPr>
              <a:t>Symptoms</a:t>
            </a:r>
            <a:endParaRPr lang="tr-TR" dirty="0"/>
          </a:p>
        </p:txBody>
      </p:sp>
      <p:sp>
        <p:nvSpPr>
          <p:cNvPr id="3" name="İçerik Yer Tutucusu 2"/>
          <p:cNvSpPr>
            <a:spLocks noGrp="1"/>
          </p:cNvSpPr>
          <p:nvPr>
            <p:ph idx="1"/>
          </p:nvPr>
        </p:nvSpPr>
        <p:spPr>
          <a:xfrm>
            <a:off x="838200" y="5143499"/>
            <a:ext cx="10515600" cy="1033463"/>
          </a:xfrm>
        </p:spPr>
        <p:txBody>
          <a:bodyPr>
            <a:normAutofit fontScale="85000" lnSpcReduction="20000"/>
          </a:bodyPr>
          <a:lstStyle/>
          <a:p>
            <a:endParaRPr lang="tr-TR" dirty="0" smtClean="0"/>
          </a:p>
          <a:p>
            <a:pPr>
              <a:buFont typeface="Wingdings" panose="05000000000000000000" pitchFamily="2" charset="2"/>
              <a:buChar char="Ø"/>
            </a:pPr>
            <a:r>
              <a:rPr lang="en-US" dirty="0" smtClean="0"/>
              <a:t>Ebola survivors may experience difficult side effects after their recovery, such as tiredness, muscle aches, eye and vision problems and stomach pain. </a:t>
            </a:r>
            <a:endParaRPr lang="tr-TR" dirty="0" smtClean="0"/>
          </a:p>
        </p:txBody>
      </p:sp>
      <p:pic>
        <p:nvPicPr>
          <p:cNvPr id="9218"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833437"/>
            <a:ext cx="733425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07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5591365"/>
            <a:ext cx="10515600" cy="585597"/>
          </a:xfrm>
        </p:spPr>
        <p:txBody>
          <a:bodyPr>
            <a:normAutofit fontScale="77500" lnSpcReduction="20000"/>
          </a:bodyPr>
          <a:lstStyle/>
          <a:p>
            <a:r>
              <a:rPr lang="en-US" dirty="0"/>
              <a:t>After returning from an area affected by Ebola, monitor your health for 21 days and seek medical care immediately if you develop symptoms of EVD.</a:t>
            </a:r>
            <a:endParaRPr lang="tr-TR" dirty="0"/>
          </a:p>
          <a:p>
            <a:endParaRPr lang="tr-TR" dirty="0"/>
          </a:p>
        </p:txBody>
      </p:sp>
      <p:pic>
        <p:nvPicPr>
          <p:cNvPr id="10242" name="Picture 2"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b="46417"/>
          <a:stretch/>
        </p:blipFill>
        <p:spPr bwMode="auto">
          <a:xfrm>
            <a:off x="0" y="1"/>
            <a:ext cx="12192000" cy="539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44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smtClean="0">
                <a:solidFill>
                  <a:srgbClr val="FF0000"/>
                </a:solidFill>
              </a:rPr>
              <a:t>Ebola Vaccine</a:t>
            </a:r>
            <a:endParaRPr lang="tr-TR" dirty="0">
              <a:solidFill>
                <a:srgbClr val="FF0000"/>
              </a:solidFill>
            </a:endParaRPr>
          </a:p>
        </p:txBody>
      </p:sp>
      <p:sp>
        <p:nvSpPr>
          <p:cNvPr id="3" name="İçerik Yer Tutucusu 2"/>
          <p:cNvSpPr>
            <a:spLocks noGrp="1"/>
          </p:cNvSpPr>
          <p:nvPr>
            <p:ph idx="1"/>
          </p:nvPr>
        </p:nvSpPr>
        <p:spPr>
          <a:xfrm>
            <a:off x="838200" y="1912711"/>
            <a:ext cx="10515600" cy="4351338"/>
          </a:xfrm>
        </p:spPr>
        <p:txBody>
          <a:bodyPr>
            <a:normAutofit lnSpcReduction="10000"/>
          </a:bodyPr>
          <a:lstStyle/>
          <a:p>
            <a:r>
              <a:rPr lang="en-US" dirty="0" smtClean="0"/>
              <a:t>There is currently no vaccine licensed by the FDA</a:t>
            </a:r>
            <a:r>
              <a:rPr lang="tr-TR" dirty="0" smtClean="0"/>
              <a:t> </a:t>
            </a:r>
            <a:r>
              <a:rPr lang="en-US" dirty="0" smtClean="0"/>
              <a:t>to protect people from Ebola virus.</a:t>
            </a:r>
          </a:p>
          <a:p>
            <a:r>
              <a:rPr lang="en-US" dirty="0" smtClean="0"/>
              <a:t>An experimental vaccine called </a:t>
            </a:r>
            <a:r>
              <a:rPr lang="en-US" dirty="0" err="1" smtClean="0"/>
              <a:t>rVSV</a:t>
            </a:r>
            <a:r>
              <a:rPr lang="en-US" dirty="0" smtClean="0"/>
              <a:t>-ZEBOV was found to be highly protective against the virus in a trial conducted by the WHO and other international partners in Guinea in 2015. </a:t>
            </a:r>
            <a:endParaRPr lang="tr-TR" dirty="0" smtClean="0"/>
          </a:p>
          <a:p>
            <a:r>
              <a:rPr lang="en-US" dirty="0" smtClean="0"/>
              <a:t>FDA licensure for the vaccine is expected in 2018. </a:t>
            </a:r>
            <a:endParaRPr lang="tr-TR" dirty="0" smtClean="0"/>
          </a:p>
          <a:p>
            <a:r>
              <a:rPr lang="en-US" dirty="0" smtClean="0"/>
              <a:t>In the meantime, 300,000 doses have been committed for an emergency use stockpile under the appropriate regulatory mechanism (Investigational New Drug application [IND] or Emergency Use Authorization [EUA]) in the event an outbreak occurs before FDA approval is received. </a:t>
            </a:r>
            <a:endParaRPr lang="tr-TR" dirty="0" smtClean="0"/>
          </a:p>
        </p:txBody>
      </p:sp>
      <p:pic>
        <p:nvPicPr>
          <p:cNvPr id="11268" name="Picture 4" descr="Ebola Vaccine ile ilgili gÃ¶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5239" y="182562"/>
            <a:ext cx="3005667"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117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6688" y="1825625"/>
            <a:ext cx="6283842" cy="4351338"/>
          </a:xfrm>
        </p:spPr>
        <p:txBody>
          <a:bodyPr>
            <a:normAutofit fontScale="92500" lnSpcReduction="10000"/>
          </a:bodyPr>
          <a:lstStyle/>
          <a:p>
            <a:r>
              <a:rPr lang="en-US" dirty="0"/>
              <a:t>Scientists continue to study the safety of this vaccine in populations such as children and people with HIV.</a:t>
            </a:r>
          </a:p>
          <a:p>
            <a:r>
              <a:rPr lang="en-US" dirty="0"/>
              <a:t>Another Ebola vaccine candidate, the recombinant adenovirus type-5 Ebola vaccine, was evaluated in a phase 2 trial in Sierra Leone in 2015. </a:t>
            </a:r>
            <a:endParaRPr lang="tr-TR" dirty="0"/>
          </a:p>
          <a:p>
            <a:r>
              <a:rPr lang="en-US" dirty="0"/>
              <a:t>An immune response was stimulated by this vaccine within 28 days of vaccination, the response decreased over six months after injection. Research on this vaccine is ongoing</a:t>
            </a:r>
            <a:r>
              <a:rPr lang="tr-TR" dirty="0"/>
              <a:t>.</a:t>
            </a:r>
          </a:p>
          <a:p>
            <a:endParaRPr lang="tr-TR" dirty="0"/>
          </a:p>
          <a:p>
            <a:endParaRPr lang="tr-TR" dirty="0"/>
          </a:p>
        </p:txBody>
      </p:sp>
      <p:sp>
        <p:nvSpPr>
          <p:cNvPr id="4" name="Unvan 1"/>
          <p:cNvSpPr txBox="1">
            <a:spLocks/>
          </p:cNvSpPr>
          <p:nvPr/>
        </p:nvSpPr>
        <p:spPr>
          <a:xfrm>
            <a:off x="616688"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0000"/>
                </a:solidFill>
              </a:rPr>
              <a:t>Ebola Vaccine</a:t>
            </a:r>
            <a:endParaRPr lang="tr-TR" dirty="0">
              <a:solidFill>
                <a:srgbClr val="FF0000"/>
              </a:solidFill>
            </a:endParaRPr>
          </a:p>
        </p:txBody>
      </p:sp>
      <p:pic>
        <p:nvPicPr>
          <p:cNvPr id="5" name="Picture 2"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11950" r="27757"/>
          <a:stretch/>
        </p:blipFill>
        <p:spPr bwMode="auto">
          <a:xfrm>
            <a:off x="7347099" y="95693"/>
            <a:ext cx="48449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2613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4258</TotalTime>
  <Words>718</Words>
  <Application>Microsoft Office PowerPoint</Application>
  <PresentationFormat>Geniş ekran</PresentationFormat>
  <Paragraphs>44</Paragraphs>
  <Slides>24</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24</vt:i4>
      </vt:variant>
    </vt:vector>
  </HeadingPairs>
  <TitlesOfParts>
    <vt:vector size="29" baseType="lpstr">
      <vt:lpstr>Arial</vt:lpstr>
      <vt:lpstr>Calibri</vt:lpstr>
      <vt:lpstr>Calibri Light</vt:lpstr>
      <vt:lpstr>Wingdings</vt:lpstr>
      <vt:lpstr>Office Teması</vt:lpstr>
      <vt:lpstr>Lecture 5:  What CDC Is Doing These Days? </vt:lpstr>
      <vt:lpstr>CDC works worldwide 24/7 to protect the U.S. from disease threats.</vt:lpstr>
      <vt:lpstr>Ebola </vt:lpstr>
      <vt:lpstr>PowerPoint Sunusu</vt:lpstr>
      <vt:lpstr>What is Ebola Virus Disease?</vt:lpstr>
      <vt:lpstr>Symptoms</vt:lpstr>
      <vt:lpstr>PowerPoint Sunusu</vt:lpstr>
      <vt:lpstr>Ebola Vaccine</vt:lpstr>
      <vt:lpstr>PowerPoint Sunusu</vt:lpstr>
      <vt:lpstr>Influenza  How Influenza Pandemics Occur?</vt:lpstr>
      <vt:lpstr>1918 Flu Pandemic</vt:lpstr>
      <vt:lpstr>How Is Pandemic Flu Different from Seasonal Flu?</vt:lpstr>
      <vt:lpstr>How Is Pandemic Flu Different from Seasonal Flu?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What CDC Is Doing These Days?</dc:title>
  <dc:creator>B</dc:creator>
  <cp:lastModifiedBy>B</cp:lastModifiedBy>
  <cp:revision>41</cp:revision>
  <dcterms:created xsi:type="dcterms:W3CDTF">2018-11-08T08:19:55Z</dcterms:created>
  <dcterms:modified xsi:type="dcterms:W3CDTF">2019-02-25T08:29:38Z</dcterms:modified>
</cp:coreProperties>
</file>