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58" r:id="rId9"/>
    <p:sldId id="260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smtClean="0"/>
              <a:t/>
            </a:r>
            <a:br>
              <a:rPr lang="tr-TR" smtClean="0"/>
            </a:br>
            <a:r>
              <a:rPr lang="tr-TR"/>
              <a:t>DAVRANIŞ BİLİMLERİNDE ARAŞTIRMA (YÜKSEK LİSANS)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Kaynakça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Büyüköztürk, Ş., Çakmak, E.K., Akgün, Ö.E., Karadeniz, Ş. ve Demirel, F. (2013). </a:t>
            </a:r>
            <a:r>
              <a:rPr lang="tr-TR" i="1" dirty="0" smtClean="0"/>
              <a:t>Bilimsel araştırma yöntemleri</a:t>
            </a:r>
            <a:r>
              <a:rPr lang="tr-TR" dirty="0" smtClean="0"/>
              <a:t>. Ankara: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Karasar</a:t>
            </a:r>
            <a:r>
              <a:rPr lang="tr-TR" dirty="0" smtClean="0"/>
              <a:t>, N, (2013). </a:t>
            </a:r>
            <a:r>
              <a:rPr lang="tr-TR" i="1" dirty="0" smtClean="0"/>
              <a:t>Bilimsel araştırma yöntemi</a:t>
            </a:r>
            <a:r>
              <a:rPr lang="tr-TR" dirty="0" smtClean="0"/>
              <a:t>. Ankara: Nobel yayıncılık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4879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Bölüm </a:t>
            </a:r>
            <a:r>
              <a:rPr lang="tr-TR" sz="3200" b="1" dirty="0" smtClean="0"/>
              <a:t>IV: </a:t>
            </a:r>
            <a:br>
              <a:rPr lang="tr-TR" sz="3200" b="1" dirty="0" smtClean="0"/>
            </a:br>
            <a:r>
              <a:rPr lang="tr-TR" sz="3200" b="1" dirty="0" smtClean="0"/>
              <a:t>Sonuç ve Öneriler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557868"/>
            <a:ext cx="10710333" cy="494453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400" b="1" dirty="0" smtClean="0"/>
              <a:t>Sonuçlar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sz="2400" b="1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sz="2400" dirty="0" smtClean="0"/>
              <a:t>Sonuçlar</a:t>
            </a:r>
            <a:r>
              <a:rPr lang="tr-TR" sz="2400" dirty="0"/>
              <a:t>, araştırmacının </a:t>
            </a:r>
            <a:r>
              <a:rPr lang="tr-TR" sz="2400" dirty="0" smtClean="0"/>
              <a:t>yargısıdır. Bulguların </a:t>
            </a:r>
            <a:r>
              <a:rPr lang="tr-TR" sz="2400" dirty="0"/>
              <a:t>bir özeti ya da </a:t>
            </a:r>
            <a:r>
              <a:rPr lang="tr-TR" sz="2400" dirty="0" smtClean="0"/>
              <a:t>tekrarı değildir.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sz="24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sz="2400" dirty="0" smtClean="0"/>
              <a:t>Sonuçlarda, durum özetlendikten sonra duruma ilişkin son değerlendirme yapılır.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sz="2400" dirty="0" smtClean="0"/>
              <a:t>Tüm yapılanlar ve elde edilenler ışığında problem çözümüne getirilen katkının, davranışlar ve alınacak önlemler için oluşturulduğu kabul edilen dayanakların ifadesidir.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sz="2400" dirty="0" smtClean="0"/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400" dirty="0" smtClean="0"/>
              <a:t>(</a:t>
            </a:r>
            <a:r>
              <a:rPr lang="tr-TR" sz="2400" dirty="0" err="1" smtClean="0"/>
              <a:t>Karasar</a:t>
            </a:r>
            <a:r>
              <a:rPr lang="tr-TR" sz="2400" dirty="0" smtClean="0"/>
              <a:t>, 2013)</a:t>
            </a:r>
          </a:p>
        </p:txBody>
      </p:sp>
    </p:spTree>
    <p:extLst>
      <p:ext uri="{BB962C8B-B14F-4D97-AF65-F5344CB8AC3E}">
        <p14:creationId xmlns:p14="http://schemas.microsoft.com/office/powerpoint/2010/main" val="1315467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IV: </a:t>
            </a:r>
            <a:br>
              <a:rPr lang="tr-TR" sz="3600" b="1" dirty="0"/>
            </a:br>
            <a:r>
              <a:rPr lang="tr-TR" sz="3600" b="1" dirty="0"/>
              <a:t>Sonuç ve Öneriler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677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Öneriler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Tümüyle kişiseldir ve herkesin üzerinde anlaşması beklenmez. Ancak bu durum önerilerin, araştırma bulgularına dayalı olması zorunluluğunu ortadan kaldırmaz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Araştırmacılar elde ettikleri sonuçlara göre problem çözümünü sağlamak veya onu kolaylaştırmak üzere iki tür öneri geliştirir;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1. Uygulama Önerileri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2. Yeni Araştırma Önerileri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098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IV: </a:t>
            </a:r>
            <a:br>
              <a:rPr lang="tr-TR" sz="3600" b="1" dirty="0"/>
            </a:br>
            <a:r>
              <a:rPr lang="tr-TR" sz="3600" b="1" dirty="0"/>
              <a:t>Sonuç ve Öneriler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Öneriler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Uygulama önerileri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/>
              <a:t>A</a:t>
            </a:r>
            <a:r>
              <a:rPr lang="tr-TR" dirty="0" smtClean="0"/>
              <a:t>raştırma sonucu elde edilenler ışığında problemin kuramsal ya da pratik düzeyde çözümü için öngörülen değişiklikleri ve izlenmesi gereken yaklaşımları içerir.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Bu öneriler, problemle doğrudan ilgilenen araştırmacılar için de anlaşılıp uygulanabilecek nitelikte olmalıdır. 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6614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IV: </a:t>
            </a:r>
            <a:br>
              <a:rPr lang="tr-TR" sz="3600" b="1" dirty="0"/>
            </a:br>
            <a:r>
              <a:rPr lang="tr-TR" sz="3600" b="1" dirty="0"/>
              <a:t>Sonuç ve Öneriler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6443"/>
            <a:ext cx="10862733" cy="479530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Öneriler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Araştırma önerileri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Elde edilen yeni bilgiler ve ortaya çıkan yeni durumlar ışığında, problemin çözümüne daha da katkısı olabileceği düşünülen yeni araştırma alanlarını belirlemeye yöneliktir.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Öneriler, yapılan araştırmanın özgün katkısı ile ortaya çıkmış olması gerekir. Yani çalışma yapılmadan önce söylenebilecek türden genel önerilere yer verilmemelidir. 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6594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KAYNAKLAR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Çalışmada kullanılan kaynakların tamamı kaynaklar listesinde yer almalı ve kaynaklar listesindeki kaynaklara da metin içinde mutlaka atıf yapılmalıdır.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Kaynaklar </a:t>
            </a:r>
            <a:r>
              <a:rPr lang="tr-TR" dirty="0"/>
              <a:t>listesi az ve öz olmalı, yapılan araştırmayı destekleyen önemli kaynaklara yer </a:t>
            </a:r>
            <a:r>
              <a:rPr lang="tr-TR" dirty="0" smtClean="0"/>
              <a:t>verilmelidir.</a:t>
            </a:r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(Büyüköztürk vd.,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9666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dirty="0" smtClean="0"/>
              <a:t>EKLER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375"/>
          </a:xfrm>
        </p:spPr>
        <p:txBody>
          <a:bodyPr>
            <a:normAutofit fontScale="92500"/>
          </a:bodyPr>
          <a:lstStyle/>
          <a:p>
            <a:r>
              <a:rPr lang="tr-TR" dirty="0"/>
              <a:t>Ekler, bir materyalin çalışmanın gövde kısmında detaylı olarak verilmesinin uygun olmayacağı ve dikkati dağıtacağı durumlarda oldukça yararlıdır.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Örneğin</a:t>
            </a:r>
            <a:r>
              <a:rPr lang="tr-TR" dirty="0"/>
              <a:t>, araştırmaya özel hazırlanmış bir bilgisayar programı, yayınlanmamış bir test, karmaşık matematiksel kanıtlar ve kullanılan araçların detayları ekler bölümünde verilebilir.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bölüm, eğer okuyucuların çalışmayı anlamasında ve değerlendirmesinde gerçekten faydalı olacaksa eklenmelidir. </a:t>
            </a:r>
            <a:endParaRPr lang="tr-TR" dirty="0" smtClean="0"/>
          </a:p>
          <a:p>
            <a:endParaRPr lang="tr-TR" dirty="0"/>
          </a:p>
          <a:p>
            <a:pPr marL="0" indent="0" algn="r">
              <a:buNone/>
            </a:pPr>
            <a:r>
              <a:rPr lang="tr-TR" dirty="0"/>
              <a:t>(Büyüköztürk vd., 2013)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7783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Tez İnceleme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677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sz="2600" dirty="0" smtClean="0"/>
              <a:t>Ders süreci boyunca, her hafta seçilen tezlerin haftalık konulara karşılık gelen bölümlerinin incelenmesi ve konu anlatımlarının ardından farklı tezlerden sunulan örnekler üzerinde tartışılması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tr-TR" sz="26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sz="2600" dirty="0" smtClean="0"/>
              <a:t>Örneğin problem konusunun işlendiği hafta her öğrencinin dersin başında incelemek üzere belirlediği tezin probleminin ne olduğundan söz etmesi, uygun olup olmadığının, varsa eksikliklerinin vb. tartışılması, eleştirilmesi ve öneriler getirilmesi.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7599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Öğrenci Sunumları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Ders süresince bazı konuların sunumları öğrenciler tarafından yapılırken, bazı konular öğretim üyesi tarafından aktarılmıştır.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Öğrenci sunumlarının genel olarak değerlendirilmesi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1171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457</Words>
  <Application>Microsoft Office PowerPoint</Application>
  <PresentationFormat>Geniş ekran</PresentationFormat>
  <Paragraphs>67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 DAVRANIŞ BİLİMLERİNDE ARAŞTIRMA (YÜKSEK LİSANS)</vt:lpstr>
      <vt:lpstr>Bölüm IV:  Sonuç ve Öneriler</vt:lpstr>
      <vt:lpstr>Bölüm IV:  Sonuç ve Öneriler</vt:lpstr>
      <vt:lpstr>Bölüm IV:  Sonuç ve Öneriler</vt:lpstr>
      <vt:lpstr>Bölüm IV:  Sonuç ve Öneriler</vt:lpstr>
      <vt:lpstr>KAYNAKLAR</vt:lpstr>
      <vt:lpstr>EKLER</vt:lpstr>
      <vt:lpstr>Tez İnceleme</vt:lpstr>
      <vt:lpstr>Öğrenci Sunumları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Servet Meric Kursad</cp:lastModifiedBy>
  <cp:revision>73</cp:revision>
  <dcterms:created xsi:type="dcterms:W3CDTF">2017-05-17T14:13:10Z</dcterms:created>
  <dcterms:modified xsi:type="dcterms:W3CDTF">2018-01-30T14:37:06Z</dcterms:modified>
</cp:coreProperties>
</file>