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F78E9F-1041-4908-84A2-7CA2D02B8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F6C70E2-3374-4396-8502-E3D557953F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E51AF9-20D9-46DF-BFA2-67903324E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BA75491-A847-4972-BDFA-35031DFED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B67CE2-9372-4481-AB13-F5555AFA3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179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A0BAB7-0CF3-41D4-B2BB-7B3569695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4A1E00-EBC4-4366-9B16-BB3F7F8CD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14101B-907B-497F-A869-618D9E31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774A6F-F7A0-4E95-93C1-BEF819855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14610D-3593-44F2-9267-6BCB24A8B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758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BB28C02-B69D-4DB2-BCDD-544085760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6C574FF-0D12-47CC-9353-0F8D2F15D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E6FC20-4ABE-4339-B62E-93A2B5C13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D7B0E9-76BD-4410-9DED-4C74AD6C4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1CAB578-9F57-4B7A-89E3-5F7AE9B4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70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8F9FBC-6441-473F-A51A-9B11B4E9C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1CE9FA-CAFD-42A3-B4AF-2BF692FD2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983481-E4A6-4CB0-BB35-9B671BD4E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A0F7BD-D5DE-4B8E-990D-294205D38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67CA98-A63A-4436-B246-7C0A336C1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98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F04528-43E6-49D7-8FC5-B56CABB06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C2017F0-167C-4E06-AC43-A4CBCCE0C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AD7AAE-924F-4407-8303-A56022A37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E322E9-DB22-4A9A-B1FA-95FA9FE93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BC92FC-001D-4287-BCE6-BBE14E0A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208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01725C-32A9-4222-A3E3-373CB1860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28F8B3-B22A-4F7C-81CF-295D7F9EA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C010C1-6B9F-4BB0-985E-F2DBE4550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88A24D7-4B7C-4F01-AFD0-708691B8B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64F1260-699A-44EB-B8A2-C27F04F2D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510385E-9418-4C75-A59A-3DAE5ACB0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272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F8E764-B227-4F4B-9D38-FC56E9E82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CB8906A-05D6-495C-8E10-BE3EB21AB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19E4DEF-816D-4263-94BF-B320BB20B6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5686410-D73C-4352-A1E8-3505BAFD53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C24C9E8-04BD-4F1B-9BBA-4C9745506B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1474680-AB57-460F-949F-18D7ECC0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4894C85-5C09-4632-87CE-E64ED8F61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88343F2-E2EB-45E4-8185-A97C119C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10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5978AB-08D1-4A47-9692-4B7C3B8A6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76448AC-8B7C-4B4D-8D9F-9A6EEF906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A38F15D-573E-474F-A8BF-A3FF0089C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82450E6-F81F-4210-8545-4E2D2BA71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7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90EFAF0-DDB8-45BC-8078-8BF685297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6E0B821-E788-4E3F-9305-BF851D9DE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C2EA80A-5B9F-455C-90B2-0015557DB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93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06BDEE-1744-4D9A-B2E4-10716673A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2F9FA4-7475-4B86-86D1-8A283C5F3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B57E75C-9276-4A91-A71A-39C3090689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498AAD9-BC30-446F-8536-27C3F3B0D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6859541-2D4B-4673-9450-1A79C38C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FEBD3FE-A135-4632-9ED8-508BE99B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01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43F62D-4DFE-4931-9950-2216D055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362916A-D4E7-47DC-A0F5-4414FF746F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92D72F3-6ECF-40F3-A9D0-8B58C719E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74C22E5-6631-4C7B-A444-36CCE18A1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FA6A8A-2361-43AE-A5C2-6AC088C4B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62E5A5B-B09D-4971-BFF0-44246516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39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30E5D6B-2750-497B-905F-A7B9C8CD9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06DA8D4-5579-4027-A5C1-CAA6E6A35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F39FC0-1A8E-431B-AFBA-B0E092DCF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87339-1BD6-403C-92EC-2E69F9D8DBB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D0DEE93-9F59-4742-A0C4-19A90DA77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618D27-6C9E-4D64-B17F-928A6103F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71BB2-9141-4285-A777-37F1FC6AF4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18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63D41F-0FDB-4D41-BDCC-B93770BD0D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Tiroid</a:t>
            </a:r>
            <a:r>
              <a:rPr lang="tr-TR" dirty="0"/>
              <a:t> 2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6768F11-EE10-49CB-B650-76BF1B326A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91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4394E1-28D6-496D-9EB8-F9E0FDD72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AAA993-0182-4FAE-A492-0258FA197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/>
              <a:t>Hipotiroidizmde</a:t>
            </a:r>
            <a:r>
              <a:rPr lang="tr-TR" sz="2800" dirty="0"/>
              <a:t> </a:t>
            </a:r>
            <a:r>
              <a:rPr lang="tr-TR" sz="2800" dirty="0" err="1"/>
              <a:t>normositik</a:t>
            </a:r>
            <a:r>
              <a:rPr lang="tr-TR" sz="2800" dirty="0"/>
              <a:t> </a:t>
            </a:r>
            <a:r>
              <a:rPr lang="tr-TR" sz="2800" dirty="0" err="1"/>
              <a:t>normokromik</a:t>
            </a:r>
            <a:r>
              <a:rPr lang="tr-TR" sz="2800" dirty="0"/>
              <a:t> anemi gözlenebildiği için özellikle köpeklerde hematolojik test tanı amaçlı kullanılabilir. </a:t>
            </a:r>
            <a:r>
              <a:rPr lang="tr-TR" sz="2800" b="1" i="0" dirty="0"/>
              <a:t>B12 vitamini eksikliğinden kaynaklanan anemi,</a:t>
            </a:r>
            <a:r>
              <a:rPr lang="tr-TR" sz="2800" b="0" i="0" dirty="0"/>
              <a:t> </a:t>
            </a:r>
            <a:r>
              <a:rPr lang="tr-TR" sz="2800" b="0" i="0" dirty="0" err="1"/>
              <a:t>hipotiroidizmde</a:t>
            </a:r>
            <a:r>
              <a:rPr lang="tr-TR" sz="2800" b="0" i="0" dirty="0"/>
              <a:t> bağırsak hareketliliğindeki azalmanın bir sonucu olarak ortaya çıkan bağırsak emilim problemlerinden de kaynaklanabilir. </a:t>
            </a:r>
            <a:r>
              <a:rPr lang="tr-TR" sz="2800" b="0" i="0" dirty="0" err="1"/>
              <a:t>Hipotiroidizmde</a:t>
            </a:r>
            <a:r>
              <a:rPr lang="tr-TR" sz="2800" b="0" i="0" dirty="0"/>
              <a:t> bağırsak emilimi problemleri de </a:t>
            </a:r>
            <a:r>
              <a:rPr lang="tr-TR" sz="2800" b="1" i="0" dirty="0"/>
              <a:t>demir eksikliği anemisine</a:t>
            </a:r>
            <a:r>
              <a:rPr lang="tr-TR" sz="2800" b="0" i="0" dirty="0"/>
              <a:t> veya </a:t>
            </a:r>
            <a:r>
              <a:rPr lang="tr-TR" sz="2800" b="1" i="0" dirty="0" err="1"/>
              <a:t>folik</a:t>
            </a:r>
            <a:r>
              <a:rPr lang="tr-TR" sz="2800" b="1" i="0" dirty="0"/>
              <a:t> asit eksikliğinden kaynaklanan</a:t>
            </a:r>
            <a:r>
              <a:rPr lang="tr-TR" sz="2800" b="0" i="0" dirty="0"/>
              <a:t> </a:t>
            </a:r>
            <a:r>
              <a:rPr lang="tr-TR" sz="2800" b="1" i="0" dirty="0"/>
              <a:t>anemiye</a:t>
            </a:r>
            <a:r>
              <a:rPr lang="tr-TR" sz="2800" b="0" i="0" dirty="0"/>
              <a:t> neden olabilir.</a:t>
            </a:r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0625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297D78-2F26-4F57-8984-D0BA80D2C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5B655D-F910-4788-A82E-E205443F2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İkinci yöntem olarak ise Oksijen tüketimi ölçülebilir. Çünkü </a:t>
            </a:r>
            <a:r>
              <a:rPr lang="tr-TR" sz="2800" dirty="0" err="1"/>
              <a:t>tiroid</a:t>
            </a:r>
            <a:r>
              <a:rPr lang="tr-TR" sz="2800" dirty="0"/>
              <a:t> fonksiyon olarak </a:t>
            </a:r>
            <a:r>
              <a:rPr lang="tr-TR" sz="2800" dirty="0" err="1"/>
              <a:t>termoregülasyonda</a:t>
            </a:r>
            <a:r>
              <a:rPr lang="tr-TR" sz="2800" dirty="0"/>
              <a:t> rol oynar ve </a:t>
            </a:r>
            <a:r>
              <a:rPr lang="tr-TR" sz="2800" dirty="0" err="1"/>
              <a:t>hipotiroidizmde</a:t>
            </a:r>
            <a:r>
              <a:rPr lang="tr-TR" sz="2800" dirty="0"/>
              <a:t> oksijen tüketimi azalır</a:t>
            </a:r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575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277512-E1A8-4E7E-877C-4D98B2957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9ED8A1-D2EC-461C-8527-77E67725B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Serum kolesterol, serum </a:t>
            </a:r>
            <a:r>
              <a:rPr 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Ca</a:t>
            </a:r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(</a:t>
            </a:r>
            <a:r>
              <a:rPr 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kalsitonin</a:t>
            </a:r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kaynağı olan C hücreleri </a:t>
            </a:r>
            <a:r>
              <a:rPr 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tiroid</a:t>
            </a:r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bezinde üretildiği için), Pi ve ALP ölçümleri dolaylı tanıya yardımcı olabilir. </a:t>
            </a:r>
            <a:r>
              <a:rPr 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Tirotoksikozda</a:t>
            </a:r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ALP ölçümleri artar, </a:t>
            </a:r>
            <a:r>
              <a:rPr 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hipotiroidizm</a:t>
            </a:r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ve </a:t>
            </a:r>
            <a:r>
              <a:rPr 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hipertiroidizmde</a:t>
            </a:r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Ca</a:t>
            </a:r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ve Pi mineralleri normal aralıklarda değildir. </a:t>
            </a:r>
            <a:r>
              <a:rPr 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Hipertiroidizmde</a:t>
            </a:r>
            <a:r>
              <a:rPr 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kolesterol katabolizması nedeniyle kolesterol seviyeleri azalır. 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tr-TR" alt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Hipertiroidili</a:t>
            </a:r>
            <a:r>
              <a:rPr lang="tr-TR" alt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kedilerde Glikoz tolerans testi ve glikoz düzeyleri etkilenir, bu kedilerde ikinci bir hastalık olarak diyabet gelişebilir. Bu parametreler </a:t>
            </a:r>
            <a:r>
              <a:rPr lang="tr-TR" altLang="tr-TR" sz="28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otoanalizörlerde</a:t>
            </a:r>
            <a:r>
              <a:rPr lang="tr-TR" altLang="tr-T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kan serumu ile ölçülebilir. 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1017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B0972B-79B3-47CB-B035-ECD9B6C68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Serbest T4 Testi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C9B18A-533E-4388-9335-3934A0B00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41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B09A5-59B4-4177-B6AA-8E39D8965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0" noProof="0" dirty="0"/>
              <a:t>TSH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0889CA-D65A-4981-8FC8-6ED5CFC94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7206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832B81-D565-40C0-A880-5C6DF8976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0" noProof="0" dirty="0" err="1"/>
              <a:t>Tiroglobulin</a:t>
            </a:r>
            <a:r>
              <a:rPr lang="tr-TR" sz="4400" b="0" noProof="0" dirty="0"/>
              <a:t> </a:t>
            </a:r>
            <a:r>
              <a:rPr lang="tr-TR" sz="4400" b="0" noProof="0" dirty="0" err="1"/>
              <a:t>Otoantikorları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FDA695-E25A-4D96-B7BC-B6B530BA4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957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630F58-CF0E-468A-8B85-9DBE9403C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TRH yanıt testi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FC17BB-BB44-42A3-B315-0F94BB07B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T3 </a:t>
            </a:r>
            <a:r>
              <a:rPr lang="tr-TR" dirty="0" err="1"/>
              <a:t>supresyon</a:t>
            </a:r>
            <a:r>
              <a:rPr lang="tr-TR" dirty="0"/>
              <a:t> testi, TSH </a:t>
            </a:r>
            <a:r>
              <a:rPr lang="tr-TR" dirty="0" err="1"/>
              <a:t>stimülasyon</a:t>
            </a:r>
            <a:r>
              <a:rPr lang="tr-TR"/>
              <a:t> testi</a:t>
            </a:r>
          </a:p>
          <a:p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1600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169</Words>
  <Application>Microsoft Office PowerPoint</Application>
  <PresentationFormat>Geniş ekran</PresentationFormat>
  <Paragraphs>10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Tiroid 2 </vt:lpstr>
      <vt:lpstr>PowerPoint Sunusu</vt:lpstr>
      <vt:lpstr>PowerPoint Sunusu</vt:lpstr>
      <vt:lpstr>PowerPoint Sunusu</vt:lpstr>
      <vt:lpstr>Serbest T4 Testi</vt:lpstr>
      <vt:lpstr>TSH </vt:lpstr>
      <vt:lpstr>Tiroglobulin Otoantikorları </vt:lpstr>
      <vt:lpstr>TRH yanıt testi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Tiroid 2 </dc:title>
  <dc:creator>Efe Kurtdede</dc:creator>
  <cp:lastModifiedBy>Efe Kurtdede</cp:lastModifiedBy>
  <cp:revision>1</cp:revision>
  <dcterms:created xsi:type="dcterms:W3CDTF">2025-07-10T10:13:59Z</dcterms:created>
  <dcterms:modified xsi:type="dcterms:W3CDTF">2025-07-10T10:15:28Z</dcterms:modified>
</cp:coreProperties>
</file>