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1" r:id="rId4"/>
    <p:sldId id="271" r:id="rId5"/>
    <p:sldId id="273" r:id="rId6"/>
    <p:sldId id="274" r:id="rId7"/>
    <p:sldId id="275" r:id="rId8"/>
    <p:sldId id="278" r:id="rId9"/>
    <p:sldId id="279"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2DE63D5-997A-4646-A377-4702673A728D}" styleName="Açık Stil 2 - Vurgu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2067D83C-ACE3-4D5F-A0C6-A41880E88CE3}" type="datetimeFigureOut">
              <a:rPr lang="tr-TR" smtClean="0"/>
              <a:pPr/>
              <a:t>11.01.2020</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BC09BECA-8408-44F4-94A4-DC8F14FB9051}"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067D83C-ACE3-4D5F-A0C6-A41880E88CE3}" type="datetimeFigureOut">
              <a:rPr lang="tr-TR" smtClean="0"/>
              <a:pPr/>
              <a:t>11.01.2020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C09BECA-8408-44F4-94A4-DC8F14FB905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067D83C-ACE3-4D5F-A0C6-A41880E88CE3}" type="datetimeFigureOut">
              <a:rPr lang="tr-TR" smtClean="0"/>
              <a:pPr/>
              <a:t>11.01.2020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C09BECA-8408-44F4-94A4-DC8F14FB905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2067D83C-ACE3-4D5F-A0C6-A41880E88CE3}" type="datetimeFigureOut">
              <a:rPr lang="tr-TR" smtClean="0"/>
              <a:pPr/>
              <a:t>11.01.2020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C09BECA-8408-44F4-94A4-DC8F14FB9051}"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2067D83C-ACE3-4D5F-A0C6-A41880E88CE3}" type="datetimeFigureOut">
              <a:rPr lang="tr-TR" smtClean="0"/>
              <a:pPr/>
              <a:t>11.01.2020</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BC09BECA-8408-44F4-94A4-DC8F14FB905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2067D83C-ACE3-4D5F-A0C6-A41880E88CE3}" type="datetimeFigureOut">
              <a:rPr lang="tr-TR" smtClean="0"/>
              <a:pPr/>
              <a:t>11.01.2020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C09BECA-8408-44F4-94A4-DC8F14FB9051}"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2067D83C-ACE3-4D5F-A0C6-A41880E88CE3}" type="datetimeFigureOut">
              <a:rPr lang="tr-TR" smtClean="0"/>
              <a:pPr/>
              <a:t>11.01.2020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C09BECA-8408-44F4-94A4-DC8F14FB9051}"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2067D83C-ACE3-4D5F-A0C6-A41880E88CE3}" type="datetimeFigureOut">
              <a:rPr lang="tr-TR" smtClean="0"/>
              <a:pPr/>
              <a:t>11.01.2020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C09BECA-8408-44F4-94A4-DC8F14FB905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067D83C-ACE3-4D5F-A0C6-A41880E88CE3}" type="datetimeFigureOut">
              <a:rPr lang="tr-TR" smtClean="0"/>
              <a:pPr/>
              <a:t>11.01.2020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C09BECA-8408-44F4-94A4-DC8F14FB905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2067D83C-ACE3-4D5F-A0C6-A41880E88CE3}" type="datetimeFigureOut">
              <a:rPr lang="tr-TR" smtClean="0"/>
              <a:pPr/>
              <a:t>11.01.2020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C09BECA-8408-44F4-94A4-DC8F14FB9051}"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2067D83C-ACE3-4D5F-A0C6-A41880E88CE3}" type="datetimeFigureOut">
              <a:rPr lang="tr-TR" smtClean="0"/>
              <a:pPr/>
              <a:t>11.01.2020</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BC09BECA-8408-44F4-94A4-DC8F14FB9051}"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067D83C-ACE3-4D5F-A0C6-A41880E88CE3}" type="datetimeFigureOut">
              <a:rPr lang="tr-TR" smtClean="0"/>
              <a:pPr/>
              <a:t>11.01.2020</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C09BECA-8408-44F4-94A4-DC8F14FB905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yusufcan_calisir@hotmail.com" TargetMode="External"/><Relationship Id="rId2" Type="http://schemas.openxmlformats.org/officeDocument/2006/relationships/hyperlink" Target="mailto:ccalisir@ankara.edu.tr"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426170"/>
          </a:xfrm>
        </p:spPr>
        <p:txBody>
          <a:bodyPr/>
          <a:lstStyle/>
          <a:p>
            <a:pPr algn="ctr"/>
            <a:r>
              <a:rPr lang="tr-TR" sz="2400" b="1" dirty="0" smtClean="0"/>
              <a:t>T.C.</a:t>
            </a:r>
            <a:r>
              <a:rPr lang="tr-TR" b="1" dirty="0" smtClean="0"/>
              <a:t> </a:t>
            </a:r>
            <a:r>
              <a:rPr lang="tr-TR" sz="2400" b="1" dirty="0" smtClean="0"/>
              <a:t>ANKARA ÜNİVERSİTESİ  </a:t>
            </a:r>
            <a:br>
              <a:rPr lang="tr-TR" sz="2400" b="1" dirty="0" smtClean="0"/>
            </a:br>
            <a:r>
              <a:rPr lang="tr-TR" sz="2400" b="1" dirty="0" smtClean="0"/>
              <a:t>AYAŞ MESLEK YÜKSEK OKULU</a:t>
            </a:r>
            <a:endParaRPr lang="tr-TR" sz="2400" b="1" dirty="0"/>
          </a:p>
        </p:txBody>
      </p:sp>
      <p:sp>
        <p:nvSpPr>
          <p:cNvPr id="7" name="6 Slayt Numarası Yer Tutucusu"/>
          <p:cNvSpPr>
            <a:spLocks noGrp="1"/>
          </p:cNvSpPr>
          <p:nvPr>
            <p:ph type="sldNum" sz="quarter" idx="12"/>
          </p:nvPr>
        </p:nvSpPr>
        <p:spPr/>
        <p:txBody>
          <a:bodyPr/>
          <a:lstStyle/>
          <a:p>
            <a:fld id="{4A47F8FB-8233-4EDA-99C2-FD0C08178D1D}" type="slidenum">
              <a:rPr lang="tr-TR" smtClean="0"/>
              <a:pPr/>
              <a:t>1</a:t>
            </a:fld>
            <a:endParaRPr lang="tr-TR"/>
          </a:p>
        </p:txBody>
      </p:sp>
      <p:graphicFrame>
        <p:nvGraphicFramePr>
          <p:cNvPr id="6" name="5 İçerik Yer Tutucusu"/>
          <p:cNvGraphicFramePr>
            <a:graphicFrameLocks noGrp="1"/>
          </p:cNvGraphicFramePr>
          <p:nvPr>
            <p:ph sz="quarter" idx="1"/>
            <p:extLst>
              <p:ext uri="{D42A27DB-BD31-4B8C-83A1-F6EECF244321}">
                <p14:modId xmlns:p14="http://schemas.microsoft.com/office/powerpoint/2010/main" val="704594519"/>
              </p:ext>
            </p:extLst>
          </p:nvPr>
        </p:nvGraphicFramePr>
        <p:xfrm>
          <a:off x="395536" y="2060848"/>
          <a:ext cx="8424937" cy="4557808"/>
        </p:xfrm>
        <a:graphic>
          <a:graphicData uri="http://schemas.openxmlformats.org/drawingml/2006/table">
            <a:tbl>
              <a:tblPr firstRow="1" bandRow="1">
                <a:tableStyleId>{F2DE63D5-997A-4646-A377-4702673A728D}</a:tableStyleId>
              </a:tblPr>
              <a:tblGrid>
                <a:gridCol w="2088232">
                  <a:extLst>
                    <a:ext uri="{9D8B030D-6E8A-4147-A177-3AD203B41FA5}">
                      <a16:colId xmlns:a16="http://schemas.microsoft.com/office/drawing/2014/main" val="20000"/>
                    </a:ext>
                  </a:extLst>
                </a:gridCol>
                <a:gridCol w="3600400">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1368153">
                  <a:extLst>
                    <a:ext uri="{9D8B030D-6E8A-4147-A177-3AD203B41FA5}">
                      <a16:colId xmlns:a16="http://schemas.microsoft.com/office/drawing/2014/main" val="20003"/>
                    </a:ext>
                  </a:extLst>
                </a:gridCol>
              </a:tblGrid>
              <a:tr h="552043">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a:p>
                  </a:txBody>
                  <a:tcPr/>
                </a:tc>
                <a:extLst>
                  <a:ext uri="{0D108BD9-81ED-4DB2-BD59-A6C34878D82A}">
                    <a16:rowId xmlns:a16="http://schemas.microsoft.com/office/drawing/2014/main" val="10000"/>
                  </a:ext>
                </a:extLst>
              </a:tr>
              <a:tr h="474929">
                <a:tc>
                  <a:txBody>
                    <a:bodyPr/>
                    <a:lstStyle/>
                    <a:p>
                      <a:r>
                        <a:rPr lang="tr-TR" dirty="0" smtClean="0"/>
                        <a:t>DERSİN ADI</a:t>
                      </a:r>
                      <a:endParaRPr lang="tr-TR" b="1" dirty="0"/>
                    </a:p>
                  </a:txBody>
                  <a:tcPr anchor="ctr"/>
                </a:tc>
                <a:tc>
                  <a:txBody>
                    <a:bodyPr/>
                    <a:lstStyle/>
                    <a:p>
                      <a:pPr algn="ctr"/>
                      <a:r>
                        <a:rPr lang="tr-TR" dirty="0" smtClean="0"/>
                        <a:t>SOSYAL POLİTİKA</a:t>
                      </a:r>
                      <a:endParaRPr lang="tr-TR" b="1" dirty="0"/>
                    </a:p>
                  </a:txBody>
                  <a:tcPr anchor="ctr"/>
                </a:tc>
                <a:tc>
                  <a:txBody>
                    <a:bodyPr/>
                    <a:lstStyle/>
                    <a:p>
                      <a:r>
                        <a:rPr lang="tr-TR" dirty="0" smtClean="0"/>
                        <a:t>HAFTA NO</a:t>
                      </a:r>
                      <a:endParaRPr lang="tr-TR" b="1" dirty="0"/>
                    </a:p>
                  </a:txBody>
                  <a:tcPr anchor="ctr"/>
                </a:tc>
                <a:tc>
                  <a:txBody>
                    <a:bodyPr/>
                    <a:lstStyle/>
                    <a:p>
                      <a:pPr algn="ctr"/>
                      <a:r>
                        <a:rPr lang="tr-TR" dirty="0" smtClean="0"/>
                        <a:t>11</a:t>
                      </a:r>
                      <a:endParaRPr lang="tr-TR" dirty="0"/>
                    </a:p>
                  </a:txBody>
                  <a:tcPr anchor="ctr"/>
                </a:tc>
                <a:extLst>
                  <a:ext uri="{0D108BD9-81ED-4DB2-BD59-A6C34878D82A}">
                    <a16:rowId xmlns:a16="http://schemas.microsoft.com/office/drawing/2014/main" val="10001"/>
                  </a:ext>
                </a:extLst>
              </a:tr>
              <a:tr h="1522375">
                <a:tc>
                  <a:txBody>
                    <a:bodyPr/>
                    <a:lstStyle/>
                    <a:p>
                      <a:r>
                        <a:rPr lang="tr-TR" dirty="0" smtClean="0"/>
                        <a:t>KONU</a:t>
                      </a:r>
                      <a:r>
                        <a:rPr lang="tr-TR" baseline="0" dirty="0" smtClean="0"/>
                        <a:t> BAŞLIĞI</a:t>
                      </a:r>
                      <a:endParaRPr lang="tr-TR" b="1" dirty="0"/>
                    </a:p>
                  </a:txBody>
                  <a:tcPr anchor="ctr"/>
                </a:tc>
                <a:tc>
                  <a:txBody>
                    <a:bodyPr/>
                    <a:lstStyle/>
                    <a:p>
                      <a:pPr algn="ctr"/>
                      <a:r>
                        <a:rPr lang="tr-TR" sz="1800" kern="1200" dirty="0" smtClean="0"/>
                        <a:t>TEMEL</a:t>
                      </a:r>
                      <a:r>
                        <a:rPr lang="tr-TR" sz="1800" kern="1200" baseline="0" dirty="0" smtClean="0"/>
                        <a:t> SOSYAL POLİTİKA SORUNLARI</a:t>
                      </a:r>
                    </a:p>
                    <a:p>
                      <a:pPr algn="ctr"/>
                      <a:r>
                        <a:rPr lang="tr-TR" sz="1800" kern="1200" baseline="0" dirty="0" smtClean="0"/>
                        <a:t>ÜCRET</a:t>
                      </a:r>
                      <a:endParaRPr lang="tr-TR" dirty="0"/>
                    </a:p>
                  </a:txBody>
                  <a:tcPr anchor="ctr"/>
                </a:tc>
                <a:tc>
                  <a:txBody>
                    <a:bodyPr/>
                    <a:lstStyle/>
                    <a:p>
                      <a:r>
                        <a:rPr lang="tr-TR" dirty="0" smtClean="0"/>
                        <a:t>TARİH</a:t>
                      </a:r>
                      <a:endParaRPr lang="tr-TR" b="1" dirty="0"/>
                    </a:p>
                  </a:txBody>
                  <a:tcPr anchor="ctr"/>
                </a:tc>
                <a:tc>
                  <a:txBody>
                    <a:bodyPr/>
                    <a:lstStyle/>
                    <a:p>
                      <a:endParaRPr lang="tr-TR" dirty="0"/>
                    </a:p>
                  </a:txBody>
                  <a:tcPr anchor="ctr"/>
                </a:tc>
                <a:extLst>
                  <a:ext uri="{0D108BD9-81ED-4DB2-BD59-A6C34878D82A}">
                    <a16:rowId xmlns:a16="http://schemas.microsoft.com/office/drawing/2014/main" val="10002"/>
                  </a:ext>
                </a:extLst>
              </a:tr>
              <a:tr h="819741">
                <a:tc>
                  <a:txBody>
                    <a:bodyPr/>
                    <a:lstStyle/>
                    <a:p>
                      <a:r>
                        <a:rPr lang="tr-TR" dirty="0" smtClean="0"/>
                        <a:t>ÖĞRETİM ELEMANI</a:t>
                      </a:r>
                      <a:endParaRPr lang="tr-TR" b="1" dirty="0"/>
                    </a:p>
                  </a:txBody>
                  <a:tcPr anchor="ctr"/>
                </a:tc>
                <a:tc>
                  <a:txBody>
                    <a:bodyPr/>
                    <a:lstStyle/>
                    <a:p>
                      <a:pPr algn="ctr"/>
                      <a:r>
                        <a:rPr lang="tr-TR" dirty="0" err="1" smtClean="0"/>
                        <a:t>Öğr</a:t>
                      </a:r>
                      <a:r>
                        <a:rPr lang="tr-TR" dirty="0" smtClean="0"/>
                        <a:t>. Gör. Yusuf Can</a:t>
                      </a:r>
                      <a:r>
                        <a:rPr lang="tr-TR" baseline="0" dirty="0" smtClean="0"/>
                        <a:t> ÇALIŞIR</a:t>
                      </a:r>
                      <a:endParaRPr lang="tr-TR" dirty="0"/>
                    </a:p>
                  </a:txBody>
                  <a:tcPr anchor="ctr"/>
                </a:tc>
                <a:tc>
                  <a:txBody>
                    <a:bodyPr/>
                    <a:lstStyle/>
                    <a:p>
                      <a:endParaRPr lang="tr-TR"/>
                    </a:p>
                  </a:txBody>
                  <a:tcPr/>
                </a:tc>
                <a:tc>
                  <a:txBody>
                    <a:bodyPr/>
                    <a:lstStyle/>
                    <a:p>
                      <a:endParaRPr lang="tr-TR"/>
                    </a:p>
                  </a:txBody>
                  <a:tcPr/>
                </a:tc>
                <a:extLst>
                  <a:ext uri="{0D108BD9-81ED-4DB2-BD59-A6C34878D82A}">
                    <a16:rowId xmlns:a16="http://schemas.microsoft.com/office/drawing/2014/main" val="10003"/>
                  </a:ext>
                </a:extLst>
              </a:tr>
              <a:tr h="979266">
                <a:tc>
                  <a:txBody>
                    <a:bodyPr/>
                    <a:lstStyle/>
                    <a:p>
                      <a:r>
                        <a:rPr lang="tr-TR" sz="1800" kern="1200" dirty="0" smtClean="0"/>
                        <a:t>E-mail:</a:t>
                      </a:r>
                    </a:p>
                    <a:p>
                      <a:endParaRPr lang="tr-TR" sz="1800" kern="1200" dirty="0" smtClean="0"/>
                    </a:p>
                    <a:p>
                      <a:r>
                        <a:rPr lang="tr-TR" sz="1800" kern="1200" dirty="0" smtClean="0"/>
                        <a:t>Tel:</a:t>
                      </a:r>
                    </a:p>
                    <a:p>
                      <a:endParaRPr lang="tr-TR" dirty="0"/>
                    </a:p>
                  </a:txBody>
                  <a:tcPr/>
                </a:tc>
                <a:tc>
                  <a:txBody>
                    <a:bodyPr/>
                    <a:lstStyle/>
                    <a:p>
                      <a:pPr algn="ctr"/>
                      <a:r>
                        <a:rPr lang="tr-TR" sz="1800" b="1" u="sng" kern="1200" dirty="0" err="1" smtClean="0">
                          <a:solidFill>
                            <a:schemeClr val="tx1"/>
                          </a:solidFill>
                          <a:hlinkClick r:id="rId2"/>
                        </a:rPr>
                        <a:t>ccalisir</a:t>
                      </a:r>
                      <a:r>
                        <a:rPr lang="tr-TR" sz="1800" b="1" u="sng" kern="1200" dirty="0" smtClean="0">
                          <a:solidFill>
                            <a:schemeClr val="tx1"/>
                          </a:solidFill>
                          <a:hlinkClick r:id="rId2"/>
                        </a:rPr>
                        <a:t>@</a:t>
                      </a:r>
                      <a:r>
                        <a:rPr lang="tr-TR" sz="1800" b="1" u="sng" kern="1200" dirty="0" err="1" smtClean="0">
                          <a:solidFill>
                            <a:schemeClr val="tx1"/>
                          </a:solidFill>
                          <a:hlinkClick r:id="rId2"/>
                        </a:rPr>
                        <a:t>ankara</a:t>
                      </a:r>
                      <a:r>
                        <a:rPr lang="tr-TR" sz="1800" b="1" u="sng" kern="1200" dirty="0" smtClean="0">
                          <a:solidFill>
                            <a:schemeClr val="tx1"/>
                          </a:solidFill>
                          <a:hlinkClick r:id="rId2"/>
                        </a:rPr>
                        <a:t>.edu.tr</a:t>
                      </a:r>
                      <a:r>
                        <a:rPr lang="tr-TR" sz="1800" b="1" u="sng" kern="1200" baseline="0" dirty="0" smtClean="0">
                          <a:solidFill>
                            <a:schemeClr val="tx1"/>
                          </a:solidFill>
                        </a:rPr>
                        <a:t> </a:t>
                      </a:r>
                      <a:r>
                        <a:rPr lang="tr-TR" sz="1800" b="1" u="none" kern="1200" dirty="0" err="1" smtClean="0">
                          <a:solidFill>
                            <a:schemeClr val="tx1"/>
                          </a:solidFill>
                          <a:hlinkClick r:id="rId3"/>
                        </a:rPr>
                        <a:t>yusufcan</a:t>
                      </a:r>
                      <a:r>
                        <a:rPr lang="tr-TR" sz="1800" b="1" u="none" kern="1200" dirty="0" smtClean="0">
                          <a:solidFill>
                            <a:schemeClr val="tx1"/>
                          </a:solidFill>
                          <a:hlinkClick r:id="rId3"/>
                        </a:rPr>
                        <a:t>_</a:t>
                      </a:r>
                      <a:r>
                        <a:rPr lang="tr-TR" sz="1800" b="1" u="none" kern="1200" dirty="0" err="1" smtClean="0">
                          <a:solidFill>
                            <a:schemeClr val="tx1"/>
                          </a:solidFill>
                          <a:hlinkClick r:id="rId3"/>
                        </a:rPr>
                        <a:t>calisir</a:t>
                      </a:r>
                      <a:r>
                        <a:rPr lang="tr-TR" sz="1800" b="1" u="none" kern="1200" dirty="0" smtClean="0">
                          <a:solidFill>
                            <a:schemeClr val="tx1"/>
                          </a:solidFill>
                          <a:hlinkClick r:id="rId3"/>
                        </a:rPr>
                        <a:t>@</a:t>
                      </a:r>
                      <a:r>
                        <a:rPr lang="tr-TR" sz="1800" b="1" u="none" kern="1200" dirty="0" err="1" smtClean="0">
                          <a:solidFill>
                            <a:schemeClr val="tx1"/>
                          </a:solidFill>
                          <a:hlinkClick r:id="rId3"/>
                        </a:rPr>
                        <a:t>hotmail</a:t>
                      </a:r>
                      <a:r>
                        <a:rPr lang="tr-TR" sz="1800" b="1" u="none" kern="1200" dirty="0" smtClean="0">
                          <a:solidFill>
                            <a:schemeClr val="tx1"/>
                          </a:solidFill>
                          <a:hlinkClick r:id="rId3"/>
                        </a:rPr>
                        <a:t>.com</a:t>
                      </a:r>
                      <a:r>
                        <a:rPr lang="tr-TR" sz="1800" b="1" u="none" kern="1200" dirty="0" smtClean="0">
                          <a:solidFill>
                            <a:schemeClr val="tx1"/>
                          </a:solidFill>
                        </a:rPr>
                        <a:t> </a:t>
                      </a:r>
                    </a:p>
                    <a:p>
                      <a:pPr algn="ctr"/>
                      <a:r>
                        <a:rPr lang="tr-TR" sz="1800" kern="1200" dirty="0" smtClean="0"/>
                        <a:t>(0312) 700 05 00 / 144</a:t>
                      </a:r>
                      <a:endParaRPr lang="tr-TR" dirty="0"/>
                    </a:p>
                  </a:txBody>
                  <a:tcPr/>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val="10004"/>
                  </a:ext>
                </a:extLst>
              </a:tr>
            </a:tbl>
          </a:graphicData>
        </a:graphic>
      </p:graphicFrame>
      <p:pic>
        <p:nvPicPr>
          <p:cNvPr id="1026" name="Picture 2" descr="C:\Users\Se7en\Desktop\sempozyum\a.ü logo.jpgs.png"/>
          <p:cNvPicPr>
            <a:picLocks noChangeAspect="1" noChangeArrowheads="1"/>
          </p:cNvPicPr>
          <p:nvPr/>
        </p:nvPicPr>
        <p:blipFill>
          <a:blip r:embed="rId4" cstate="print"/>
          <a:srcRect/>
          <a:stretch>
            <a:fillRect/>
          </a:stretch>
        </p:blipFill>
        <p:spPr bwMode="auto">
          <a:xfrm>
            <a:off x="611561" y="404663"/>
            <a:ext cx="1584176" cy="1179513"/>
          </a:xfrm>
          <a:prstGeom prst="rect">
            <a:avLst/>
          </a:prstGeom>
          <a:noFill/>
        </p:spPr>
      </p:pic>
      <p:pic>
        <p:nvPicPr>
          <p:cNvPr id="1027" name="Picture 3" descr="C:\Users\Se7en\Desktop\AYAŞ MYO\ayasmyologo.png"/>
          <p:cNvPicPr>
            <a:picLocks noChangeAspect="1" noChangeArrowheads="1"/>
          </p:cNvPicPr>
          <p:nvPr/>
        </p:nvPicPr>
        <p:blipFill>
          <a:blip r:embed="rId5" cstate="print"/>
          <a:srcRect/>
          <a:stretch>
            <a:fillRect/>
          </a:stretch>
        </p:blipFill>
        <p:spPr bwMode="auto">
          <a:xfrm>
            <a:off x="7164288" y="332656"/>
            <a:ext cx="1440160" cy="1296144"/>
          </a:xfrm>
          <a:prstGeom prst="rect">
            <a:avLst/>
          </a:prstGeom>
          <a:noFill/>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50106"/>
          </a:xfrm>
        </p:spPr>
        <p:txBody>
          <a:bodyPr>
            <a:normAutofit/>
          </a:bodyPr>
          <a:lstStyle/>
          <a:p>
            <a:pPr algn="l"/>
            <a:r>
              <a:rPr lang="tr-TR" b="1" dirty="0" smtClean="0"/>
              <a:t>ÜCRET</a:t>
            </a:r>
            <a:endParaRPr lang="tr-TR" dirty="0"/>
          </a:p>
        </p:txBody>
      </p:sp>
      <p:sp>
        <p:nvSpPr>
          <p:cNvPr id="3" name="2 İçerik Yer Tutucusu"/>
          <p:cNvSpPr>
            <a:spLocks noGrp="1"/>
          </p:cNvSpPr>
          <p:nvPr>
            <p:ph sz="quarter" idx="1"/>
          </p:nvPr>
        </p:nvSpPr>
        <p:spPr>
          <a:xfrm>
            <a:off x="179512" y="1124744"/>
            <a:ext cx="8784976" cy="5400600"/>
          </a:xfrm>
        </p:spPr>
        <p:txBody>
          <a:bodyPr>
            <a:normAutofit/>
          </a:bodyPr>
          <a:lstStyle/>
          <a:p>
            <a:r>
              <a:rPr lang="tr-TR" b="1" dirty="0"/>
              <a:t>Geniş anlamda; </a:t>
            </a:r>
            <a:r>
              <a:rPr lang="tr-TR" dirty="0"/>
              <a:t>insan emeğinin bir bedelidir</a:t>
            </a:r>
            <a:r>
              <a:rPr lang="tr-TR" dirty="0" smtClean="0"/>
              <a:t>.</a:t>
            </a:r>
          </a:p>
          <a:p>
            <a:endParaRPr lang="tr-TR" dirty="0"/>
          </a:p>
          <a:p>
            <a:r>
              <a:rPr lang="tr-TR" b="1" dirty="0"/>
              <a:t>Genel anlamda; </a:t>
            </a:r>
            <a:r>
              <a:rPr lang="tr-TR" dirty="0"/>
              <a:t>işletmelerin kar ve zararına bağlı olmayan, işveren tarafından emek sahibine üretilen malın satışı beklenmeden ödenen, miktarı önceden belirlenmiş bir gelirdir.</a:t>
            </a:r>
          </a:p>
          <a:p>
            <a:pPr>
              <a:buNone/>
            </a:pPr>
            <a:endParaRPr lang="tr-TR" dirty="0"/>
          </a:p>
          <a:p>
            <a:r>
              <a:rPr lang="tr-TR" b="1" dirty="0"/>
              <a:t>Ücret:</a:t>
            </a:r>
            <a:r>
              <a:rPr lang="tr-TR" dirty="0"/>
              <a:t> bedensel ve düşünsel emeğin bedeli; üretime emeği ile katılanların üretimden aldıkları pay; işçiye yaptığı iş dolayısıyla yapılan her türlü ödeme olarak ifade edilebilir.</a:t>
            </a:r>
          </a:p>
          <a:p>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50106"/>
          </a:xfrm>
        </p:spPr>
        <p:txBody>
          <a:bodyPr>
            <a:normAutofit/>
          </a:bodyPr>
          <a:lstStyle/>
          <a:p>
            <a:pPr algn="l"/>
            <a:r>
              <a:rPr lang="tr-TR" b="1" dirty="0" smtClean="0"/>
              <a:t>ÜCRET TÜRLERİ</a:t>
            </a:r>
            <a:endParaRPr lang="tr-TR" dirty="0"/>
          </a:p>
        </p:txBody>
      </p:sp>
      <p:sp>
        <p:nvSpPr>
          <p:cNvPr id="3" name="2 İçerik Yer Tutucusu"/>
          <p:cNvSpPr>
            <a:spLocks noGrp="1"/>
          </p:cNvSpPr>
          <p:nvPr>
            <p:ph sz="quarter" idx="1"/>
          </p:nvPr>
        </p:nvSpPr>
        <p:spPr>
          <a:xfrm>
            <a:off x="179512" y="1124744"/>
            <a:ext cx="8784976" cy="5400600"/>
          </a:xfrm>
        </p:spPr>
        <p:txBody>
          <a:bodyPr>
            <a:normAutofit/>
          </a:bodyPr>
          <a:lstStyle/>
          <a:p>
            <a:pPr>
              <a:buNone/>
            </a:pPr>
            <a:endParaRPr lang="tr-TR" dirty="0"/>
          </a:p>
          <a:p>
            <a:pPr marL="514350" lvl="0" indent="-514350">
              <a:buFont typeface="+mj-lt"/>
              <a:buAutoNum type="arabicPeriod"/>
            </a:pPr>
            <a:r>
              <a:rPr lang="tr-TR" dirty="0"/>
              <a:t>Ücret Haddi (Ana ücret, Kök ücret veya çıplak ücret) - Ücret Geliri,</a:t>
            </a:r>
          </a:p>
          <a:p>
            <a:pPr marL="514350" lvl="0" indent="-514350">
              <a:buFont typeface="+mj-lt"/>
              <a:buAutoNum type="arabicPeriod"/>
            </a:pPr>
            <a:r>
              <a:rPr lang="tr-TR" dirty="0"/>
              <a:t>Nominal (Parasal) ücret- Reel ücret,</a:t>
            </a:r>
          </a:p>
          <a:p>
            <a:pPr marL="514350" lvl="0" indent="-514350">
              <a:buFont typeface="+mj-lt"/>
              <a:buAutoNum type="arabicPeriod"/>
            </a:pPr>
            <a:r>
              <a:rPr lang="tr-TR" dirty="0"/>
              <a:t>Ayni ücret-Nakdi ücret,</a:t>
            </a:r>
          </a:p>
          <a:p>
            <a:pPr marL="514350" lvl="0" indent="-514350">
              <a:buFont typeface="+mj-lt"/>
              <a:buAutoNum type="arabicPeriod"/>
            </a:pPr>
            <a:r>
              <a:rPr lang="tr-TR" dirty="0"/>
              <a:t>Brüt ücret-Net ücret,</a:t>
            </a:r>
          </a:p>
          <a:p>
            <a:pPr marL="514350" lvl="0" indent="-514350">
              <a:buFont typeface="+mj-lt"/>
              <a:buAutoNum type="arabicPeriod"/>
            </a:pPr>
            <a:r>
              <a:rPr lang="tr-TR" dirty="0"/>
              <a:t>Kolektif ücret-Efektif ücret,</a:t>
            </a:r>
          </a:p>
          <a:p>
            <a:pPr marL="514350" lvl="0" indent="-514350">
              <a:buFont typeface="+mj-lt"/>
              <a:buAutoNum type="arabicPeriod"/>
            </a:pPr>
            <a:r>
              <a:rPr lang="tr-TR" dirty="0"/>
              <a:t>Ücret düzeyi,</a:t>
            </a:r>
          </a:p>
          <a:p>
            <a:pPr marL="514350" lvl="0" indent="-514350">
              <a:buFont typeface="+mj-lt"/>
              <a:buAutoNum type="arabicPeriod"/>
            </a:pPr>
            <a:r>
              <a:rPr lang="tr-TR" dirty="0"/>
              <a:t>Asgari ücret</a:t>
            </a:r>
          </a:p>
          <a:p>
            <a:endParaRPr lang="tr-TR" dirty="0"/>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50106"/>
          </a:xfrm>
        </p:spPr>
        <p:txBody>
          <a:bodyPr>
            <a:normAutofit/>
          </a:bodyPr>
          <a:lstStyle/>
          <a:p>
            <a:pPr algn="l"/>
            <a:r>
              <a:rPr lang="tr-TR" b="1" dirty="0"/>
              <a:t>ÜCRETİN ÖNEMİ</a:t>
            </a:r>
            <a:endParaRPr lang="tr-TR" dirty="0"/>
          </a:p>
        </p:txBody>
      </p:sp>
      <p:sp>
        <p:nvSpPr>
          <p:cNvPr id="3" name="2 İçerik Yer Tutucusu"/>
          <p:cNvSpPr>
            <a:spLocks noGrp="1"/>
          </p:cNvSpPr>
          <p:nvPr>
            <p:ph sz="quarter" idx="1"/>
          </p:nvPr>
        </p:nvSpPr>
        <p:spPr>
          <a:xfrm>
            <a:off x="179512" y="980728"/>
            <a:ext cx="8784976" cy="5616624"/>
          </a:xfrm>
        </p:spPr>
        <p:txBody>
          <a:bodyPr>
            <a:normAutofit fontScale="85000" lnSpcReduction="10000"/>
          </a:bodyPr>
          <a:lstStyle/>
          <a:p>
            <a:pPr>
              <a:buNone/>
            </a:pPr>
            <a:endParaRPr lang="tr-TR" dirty="0"/>
          </a:p>
          <a:p>
            <a:r>
              <a:rPr lang="tr-TR" dirty="0"/>
              <a:t>Ücret, gerek çalışanların gelirini ve hayat standardını belirleyen temel bir unsur olarak, gerekse sanayinin gelişmesine etki eden önemli bir maliyet öğesi olarak ve gerekse milli gelirin farklı toplum kesimleri arasındaki dağılımı ve dolayısıyla bir ülkedeki sosyal adaletin göstergesi olarak çok yönlü bir öneme sahiptir. </a:t>
            </a:r>
          </a:p>
          <a:p>
            <a:pPr>
              <a:buNone/>
            </a:pPr>
            <a:endParaRPr lang="tr-TR" dirty="0"/>
          </a:p>
          <a:p>
            <a:r>
              <a:rPr lang="tr-TR" dirty="0"/>
              <a:t>Ücret çalışanlar açısından ekonomik, sosyal ve motive edici yönlerden büyük bir anlam ve önem taşırken; işverenler açısından hem maliyet öğesi olması, hem de amaçlarını ve stratejilerini gerçekleştirmede başvurdukları bir araç olması bakımından büyük önem taşımaktadır. </a:t>
            </a:r>
            <a:endParaRPr lang="tr-TR" dirty="0" smtClean="0"/>
          </a:p>
          <a:p>
            <a:endParaRPr lang="tr-TR" dirty="0" smtClean="0"/>
          </a:p>
          <a:p>
            <a:r>
              <a:rPr lang="tr-TR" dirty="0"/>
              <a:t>Devlet ve toplum açısından da gelir dağılımını, istihdamı, gelişme hızını, enflasyonu, yatırımları ve tasarrufları etkileme aracı olması dolayısıyla da sosyal barışı, toplumsal refahı, ekonomik istikrarı ve fırsat eşitliğini sağlama aracı olması bakımından büyük öneme sahiptir. </a:t>
            </a:r>
          </a:p>
          <a:p>
            <a:endParaRPr lang="tr-TR" dirty="0"/>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50106"/>
          </a:xfrm>
        </p:spPr>
        <p:txBody>
          <a:bodyPr>
            <a:noAutofit/>
          </a:bodyPr>
          <a:lstStyle/>
          <a:p>
            <a:pPr algn="l"/>
            <a:r>
              <a:rPr lang="tr-TR" sz="2400" b="1" dirty="0" smtClean="0"/>
              <a:t>ÜCRET </a:t>
            </a:r>
            <a:r>
              <a:rPr lang="tr-TR" sz="2400" b="1" dirty="0"/>
              <a:t>TEORİLERİ ve SOSYAL ÜCRET ANLAYIŞININ </a:t>
            </a:r>
            <a:r>
              <a:rPr lang="tr-TR" sz="2400" b="1" dirty="0" smtClean="0"/>
              <a:t>GELİŞİMİ</a:t>
            </a:r>
            <a:endParaRPr lang="tr-TR" sz="2400" dirty="0"/>
          </a:p>
        </p:txBody>
      </p:sp>
      <p:sp>
        <p:nvSpPr>
          <p:cNvPr id="3" name="2 İçerik Yer Tutucusu"/>
          <p:cNvSpPr>
            <a:spLocks noGrp="1"/>
          </p:cNvSpPr>
          <p:nvPr>
            <p:ph sz="quarter" idx="1"/>
          </p:nvPr>
        </p:nvSpPr>
        <p:spPr>
          <a:xfrm>
            <a:off x="179512" y="980728"/>
            <a:ext cx="8784976" cy="5616624"/>
          </a:xfrm>
        </p:spPr>
        <p:txBody>
          <a:bodyPr>
            <a:normAutofit/>
          </a:bodyPr>
          <a:lstStyle/>
          <a:p>
            <a:pPr>
              <a:buNone/>
            </a:pPr>
            <a:endParaRPr lang="tr-TR" dirty="0"/>
          </a:p>
          <a:p>
            <a:r>
              <a:rPr lang="tr-TR" b="1" dirty="0"/>
              <a:t>Sosyal Ücret: </a:t>
            </a:r>
            <a:r>
              <a:rPr lang="tr-TR" dirty="0" err="1"/>
              <a:t>ücretlemede</a:t>
            </a:r>
            <a:r>
              <a:rPr lang="tr-TR" dirty="0"/>
              <a:t> salt çalışanı değil, aynı zamanda bakmakla yükümlü olduğu aile bireylerinin de dikkate alması ile ücrete ilişkin en alt sınırı oluşturan asgari ücret uygulamasını da içeren bir geniş ücret anlayışını yansıtmaktadır.</a:t>
            </a:r>
          </a:p>
          <a:p>
            <a:endParaRPr lang="tr-TR" dirty="0"/>
          </a:p>
          <a:p>
            <a:r>
              <a:rPr lang="tr-TR" dirty="0"/>
              <a:t>Temel olarak ücret teorilerini; </a:t>
            </a:r>
            <a:r>
              <a:rPr lang="tr-TR" i="1" dirty="0"/>
              <a:t>klasik ve modern ücret teorileri</a:t>
            </a:r>
            <a:r>
              <a:rPr lang="tr-TR" dirty="0"/>
              <a:t> o.ü 2’ye ayırabiliriz. </a:t>
            </a:r>
          </a:p>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50106"/>
          </a:xfrm>
        </p:spPr>
        <p:txBody>
          <a:bodyPr>
            <a:noAutofit/>
          </a:bodyPr>
          <a:lstStyle/>
          <a:p>
            <a:pPr algn="l"/>
            <a:r>
              <a:rPr lang="tr-TR" sz="2400" b="1" dirty="0" smtClean="0"/>
              <a:t>ÜCRET </a:t>
            </a:r>
            <a:r>
              <a:rPr lang="tr-TR" sz="2400" b="1" dirty="0"/>
              <a:t>TEORİLERİ ve SOSYAL ÜCRET ANLAYIŞININ </a:t>
            </a:r>
            <a:r>
              <a:rPr lang="tr-TR" sz="2400" b="1" dirty="0" smtClean="0"/>
              <a:t>GELİŞİMİ</a:t>
            </a:r>
            <a:endParaRPr lang="tr-TR" sz="2400" dirty="0"/>
          </a:p>
        </p:txBody>
      </p:sp>
      <p:sp>
        <p:nvSpPr>
          <p:cNvPr id="3" name="2 İçerik Yer Tutucusu"/>
          <p:cNvSpPr>
            <a:spLocks noGrp="1"/>
          </p:cNvSpPr>
          <p:nvPr>
            <p:ph sz="quarter" idx="1"/>
          </p:nvPr>
        </p:nvSpPr>
        <p:spPr>
          <a:xfrm>
            <a:off x="179512" y="980728"/>
            <a:ext cx="8784976" cy="5616624"/>
          </a:xfrm>
        </p:spPr>
        <p:txBody>
          <a:bodyPr>
            <a:normAutofit/>
          </a:bodyPr>
          <a:lstStyle/>
          <a:p>
            <a:pPr>
              <a:buNone/>
            </a:pPr>
            <a:endParaRPr lang="tr-TR" dirty="0"/>
          </a:p>
          <a:p>
            <a:pPr>
              <a:buNone/>
            </a:pPr>
            <a:r>
              <a:rPr lang="tr-TR" b="1" dirty="0" smtClean="0"/>
              <a:t>	1-Klasik </a:t>
            </a:r>
            <a:r>
              <a:rPr lang="tr-TR" b="1" dirty="0"/>
              <a:t>Ücret </a:t>
            </a:r>
            <a:r>
              <a:rPr lang="tr-TR" b="1" dirty="0" smtClean="0"/>
              <a:t>Teorileri</a:t>
            </a:r>
            <a:endParaRPr lang="tr-TR" dirty="0"/>
          </a:p>
          <a:p>
            <a:pPr lvl="1">
              <a:buNone/>
            </a:pPr>
            <a:r>
              <a:rPr lang="tr-TR" b="1" i="1" dirty="0" smtClean="0"/>
              <a:t>	a-Doğal </a:t>
            </a:r>
            <a:r>
              <a:rPr lang="tr-TR" b="1" i="1" dirty="0"/>
              <a:t>Ücret </a:t>
            </a:r>
            <a:r>
              <a:rPr lang="tr-TR" b="1" i="1" dirty="0" smtClean="0"/>
              <a:t>Teorisi</a:t>
            </a:r>
          </a:p>
          <a:p>
            <a:pPr lvl="1">
              <a:buNone/>
            </a:pPr>
            <a:r>
              <a:rPr lang="tr-TR" b="1" i="1" dirty="0" smtClean="0"/>
              <a:t>	b-Ücret Fonu Teorisi</a:t>
            </a:r>
          </a:p>
          <a:p>
            <a:pPr lvl="1">
              <a:buNone/>
            </a:pPr>
            <a:r>
              <a:rPr lang="tr-TR" b="1" i="1" dirty="0" smtClean="0"/>
              <a:t>	c-Artık Değer Teorisi</a:t>
            </a:r>
          </a:p>
          <a:p>
            <a:pPr lvl="1">
              <a:buNone/>
            </a:pPr>
            <a:endParaRPr lang="tr-TR" b="1" i="1" dirty="0" smtClean="0"/>
          </a:p>
          <a:p>
            <a:pPr>
              <a:buNone/>
            </a:pPr>
            <a:r>
              <a:rPr lang="tr-TR" b="1" i="1" dirty="0" smtClean="0"/>
              <a:t>	2-Modern Ücret Teorileri</a:t>
            </a:r>
          </a:p>
          <a:p>
            <a:pPr lvl="2">
              <a:buNone/>
            </a:pPr>
            <a:r>
              <a:rPr lang="tr-TR" b="1" i="1" dirty="0" smtClean="0"/>
              <a:t>a-Marjinal Verimlilik Teorisi</a:t>
            </a:r>
          </a:p>
          <a:p>
            <a:pPr lvl="2">
              <a:buNone/>
            </a:pPr>
            <a:r>
              <a:rPr lang="tr-TR" b="1" i="1" dirty="0" smtClean="0"/>
              <a:t>b-Pazarlık Teorisi</a:t>
            </a:r>
          </a:p>
          <a:p>
            <a:pPr lvl="2">
              <a:buNone/>
            </a:pPr>
            <a:r>
              <a:rPr lang="tr-TR" b="1" i="1" dirty="0" smtClean="0"/>
              <a:t>c-Satın Alma Gücü Teorisi</a:t>
            </a:r>
          </a:p>
          <a:p>
            <a:pPr lvl="2">
              <a:buNone/>
            </a:pPr>
            <a:r>
              <a:rPr lang="tr-TR" b="1" i="1" dirty="0" smtClean="0"/>
              <a:t>d-Etkin Ücret Teorileri</a:t>
            </a:r>
            <a:endParaRPr lang="tr-TR" dirty="0"/>
          </a:p>
          <a:p>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50106"/>
          </a:xfrm>
        </p:spPr>
        <p:txBody>
          <a:bodyPr>
            <a:noAutofit/>
          </a:bodyPr>
          <a:lstStyle/>
          <a:p>
            <a:pPr algn="l"/>
            <a:r>
              <a:rPr lang="tr-TR" sz="2800" b="1" dirty="0"/>
              <a:t>ÜCRETLERİN SAPTANMASI</a:t>
            </a:r>
            <a:endParaRPr lang="tr-TR" sz="2800" dirty="0"/>
          </a:p>
        </p:txBody>
      </p:sp>
      <p:sp>
        <p:nvSpPr>
          <p:cNvPr id="3" name="2 İçerik Yer Tutucusu"/>
          <p:cNvSpPr>
            <a:spLocks noGrp="1"/>
          </p:cNvSpPr>
          <p:nvPr>
            <p:ph sz="quarter" idx="1"/>
          </p:nvPr>
        </p:nvSpPr>
        <p:spPr>
          <a:xfrm>
            <a:off x="179512" y="980728"/>
            <a:ext cx="8784976" cy="5616624"/>
          </a:xfrm>
        </p:spPr>
        <p:txBody>
          <a:bodyPr>
            <a:normAutofit fontScale="92500" lnSpcReduction="10000"/>
          </a:bodyPr>
          <a:lstStyle/>
          <a:p>
            <a:pPr>
              <a:buNone/>
            </a:pPr>
            <a:endParaRPr lang="tr-TR" dirty="0"/>
          </a:p>
          <a:p>
            <a:r>
              <a:rPr lang="tr-TR" dirty="0"/>
              <a:t>Temel olarak ücretler yürürlükte bulunan ulusal mevzuat çerçevesinde;</a:t>
            </a:r>
          </a:p>
          <a:p>
            <a:pPr marL="514350" lvl="0" indent="-514350">
              <a:buFont typeface="+mj-lt"/>
              <a:buAutoNum type="arabicPeriod"/>
            </a:pPr>
            <a:r>
              <a:rPr lang="tr-TR" dirty="0"/>
              <a:t>İş sözleşmeleri, </a:t>
            </a:r>
          </a:p>
          <a:p>
            <a:pPr marL="514350" lvl="0" indent="-514350">
              <a:buFont typeface="+mj-lt"/>
              <a:buAutoNum type="arabicPeriod"/>
            </a:pPr>
            <a:r>
              <a:rPr lang="tr-TR" dirty="0"/>
              <a:t>Yasama veya yürütme organı,</a:t>
            </a:r>
          </a:p>
          <a:p>
            <a:pPr marL="514350" lvl="0" indent="-514350">
              <a:buFont typeface="+mj-lt"/>
              <a:buAutoNum type="arabicPeriod"/>
            </a:pPr>
            <a:r>
              <a:rPr lang="tr-TR" dirty="0"/>
              <a:t>Hakem /özel kuruluş /komisyonlar  aracılığıyla saptanmaktadır</a:t>
            </a:r>
            <a:r>
              <a:rPr lang="tr-TR" dirty="0" smtClean="0"/>
              <a:t>.</a:t>
            </a:r>
          </a:p>
          <a:p>
            <a:pPr marL="514350" lvl="0" indent="-514350">
              <a:buNone/>
            </a:pPr>
            <a:endParaRPr lang="tr-TR" dirty="0"/>
          </a:p>
          <a:p>
            <a:r>
              <a:rPr lang="tr-TR" dirty="0"/>
              <a:t>İş sözleşmeleri</a:t>
            </a:r>
            <a:r>
              <a:rPr lang="tr-TR" dirty="0">
                <a:sym typeface="Wingdings"/>
              </a:rPr>
              <a:t></a:t>
            </a:r>
            <a:r>
              <a:rPr lang="tr-TR" dirty="0"/>
              <a:t> bireysel ve toplu iş sözleşmeleri</a:t>
            </a:r>
          </a:p>
          <a:p>
            <a:r>
              <a:rPr lang="tr-TR" dirty="0"/>
              <a:t>Yasama ve yürütme</a:t>
            </a:r>
            <a:r>
              <a:rPr lang="tr-TR" dirty="0">
                <a:sym typeface="Wingdings"/>
              </a:rPr>
              <a:t></a:t>
            </a:r>
            <a:r>
              <a:rPr lang="tr-TR" dirty="0"/>
              <a:t> Kamu sektöründe çalışan devlet memurlarının maaşı (maaş da teorik olarak bir ücrettir) statü hukuku kuralları çerçevesinde veya bütçe kanunları ile yasama organı tarafından belirlenir.</a:t>
            </a:r>
          </a:p>
          <a:p>
            <a:r>
              <a:rPr lang="tr-TR" dirty="0"/>
              <a:t>Hakem, kurul komisyon</a:t>
            </a:r>
            <a:r>
              <a:rPr lang="tr-TR" dirty="0">
                <a:sym typeface="Wingdings"/>
              </a:rPr>
              <a:t></a:t>
            </a:r>
            <a:r>
              <a:rPr lang="tr-TR" dirty="0"/>
              <a:t> çok özel koşullar ve zorunlu nedenlerin varlığı halinde başvurulur.</a:t>
            </a:r>
          </a:p>
          <a:p>
            <a:pPr marL="514350" lvl="0" indent="-514350">
              <a:buNone/>
            </a:pPr>
            <a:endParaRPr lang="tr-TR" dirty="0"/>
          </a:p>
          <a:p>
            <a:pPr>
              <a:buNone/>
            </a:pPr>
            <a:endParaRPr lang="tr-TR" dirty="0"/>
          </a:p>
          <a:p>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50106"/>
          </a:xfrm>
        </p:spPr>
        <p:txBody>
          <a:bodyPr>
            <a:noAutofit/>
          </a:bodyPr>
          <a:lstStyle/>
          <a:p>
            <a:r>
              <a:rPr lang="tr-TR" sz="2000" b="1" dirty="0"/>
              <a:t>ÜCRET GELİRNİN KORUNMASI VE ÜCRET GELİRİNİN KORUNMASINI ÖNGÖREN SOSYAL POLİTİKALARIN DAYANAKLARI </a:t>
            </a:r>
            <a:endParaRPr lang="tr-TR" sz="2000" dirty="0"/>
          </a:p>
        </p:txBody>
      </p:sp>
      <p:sp>
        <p:nvSpPr>
          <p:cNvPr id="3" name="2 İçerik Yer Tutucusu"/>
          <p:cNvSpPr>
            <a:spLocks noGrp="1"/>
          </p:cNvSpPr>
          <p:nvPr>
            <p:ph sz="quarter" idx="1"/>
          </p:nvPr>
        </p:nvSpPr>
        <p:spPr>
          <a:xfrm>
            <a:off x="179512" y="980728"/>
            <a:ext cx="8784976" cy="5616624"/>
          </a:xfrm>
        </p:spPr>
        <p:txBody>
          <a:bodyPr>
            <a:normAutofit/>
          </a:bodyPr>
          <a:lstStyle/>
          <a:p>
            <a:pPr>
              <a:buNone/>
            </a:pPr>
            <a:endParaRPr lang="tr-TR" dirty="0"/>
          </a:p>
          <a:p>
            <a:r>
              <a:rPr lang="tr-TR" dirty="0"/>
              <a:t>İNSAN HAKLARI EVRENSEL BİLDİRGESİNİN 23. MADDESİ</a:t>
            </a:r>
          </a:p>
          <a:p>
            <a:r>
              <a:rPr lang="tr-TR" dirty="0"/>
              <a:t>EKONOMİK, SOSYAL VE KÜLTÜREL HAKLAR SÖZLEŞMESİNİN 7. MADDESİ</a:t>
            </a:r>
          </a:p>
          <a:p>
            <a:r>
              <a:rPr lang="tr-TR" dirty="0"/>
              <a:t>ILO ANAYASASININ BAŞLANGIÇ BÖLÜMÜNDE VE ILO ANAYASASININ EKİ OLAN PHİLADELPHİA BİLDİRGESİNDE </a:t>
            </a:r>
          </a:p>
          <a:p>
            <a:r>
              <a:rPr lang="tr-TR" dirty="0"/>
              <a:t>Ücret gelirlerinin korunması yönelik düzenlemeler yer almaktadır. Bununla birlikte, ILO bu kapsamda 6 sözleşme (26,95, 99, 100,109 ve 131) ve 6 tavsiye kararı (30,85,89,90,109,15) kabul etmiştir.</a:t>
            </a:r>
          </a:p>
          <a:p>
            <a:r>
              <a:rPr lang="tr-TR" dirty="0"/>
              <a:t>Avrupa Sosyal Şartında da benzer düzenlemelerden bahsetmek mümkündür.</a:t>
            </a:r>
          </a:p>
          <a:p>
            <a:pPr marL="514350" lvl="0" indent="-514350">
              <a:buNone/>
            </a:pPr>
            <a:endParaRPr lang="tr-TR" dirty="0"/>
          </a:p>
          <a:p>
            <a:pPr>
              <a:buNone/>
            </a:pPr>
            <a:endParaRPr lang="tr-TR" dirty="0"/>
          </a:p>
          <a:p>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50106"/>
          </a:xfrm>
        </p:spPr>
        <p:txBody>
          <a:bodyPr>
            <a:noAutofit/>
          </a:bodyPr>
          <a:lstStyle/>
          <a:p>
            <a:r>
              <a:rPr lang="tr-TR" sz="2000" b="1" dirty="0"/>
              <a:t>ÜCRET GELİRNİN KORUNMASI VE ÜCRET GELİRİNİN KORUNMASINI ÖNGÖREN SOSYAL POLİTİKALARIN DAYANAKLARI </a:t>
            </a:r>
            <a:endParaRPr lang="tr-TR" sz="2000" dirty="0"/>
          </a:p>
        </p:txBody>
      </p:sp>
      <p:sp>
        <p:nvSpPr>
          <p:cNvPr id="3" name="2 İçerik Yer Tutucusu"/>
          <p:cNvSpPr>
            <a:spLocks noGrp="1"/>
          </p:cNvSpPr>
          <p:nvPr>
            <p:ph sz="quarter" idx="1"/>
          </p:nvPr>
        </p:nvSpPr>
        <p:spPr>
          <a:xfrm>
            <a:off x="179512" y="980728"/>
            <a:ext cx="8784976" cy="5616624"/>
          </a:xfrm>
        </p:spPr>
        <p:txBody>
          <a:bodyPr>
            <a:normAutofit lnSpcReduction="10000"/>
          </a:bodyPr>
          <a:lstStyle/>
          <a:p>
            <a:pPr>
              <a:buNone/>
            </a:pPr>
            <a:endParaRPr lang="tr-TR" dirty="0"/>
          </a:p>
          <a:p>
            <a:r>
              <a:rPr lang="tr-TR" dirty="0"/>
              <a:t>Türkiye’de ise 1982 Anayasasının 55. Maddesinde ücret emeğin karşılığıdır ibaresi yer alır. Devlet çalışanların yaptıkları işe uygun, adaletli bir ücreti elde etmeleri ve diğer sosyal yardımlardan yararlanmaları için gerekli tedbirleri alır hükmü de yer almaktadır.</a:t>
            </a:r>
          </a:p>
          <a:p>
            <a:r>
              <a:rPr lang="tr-TR" dirty="0"/>
              <a:t>4857 İ.K.’da ücretle ilgili pek çok düzenleme yer almaktadır. </a:t>
            </a:r>
          </a:p>
          <a:p>
            <a:r>
              <a:rPr lang="tr-TR" dirty="0"/>
              <a:t>Ulusal ve uluslararası ilke ve normlar kapsamında ücret gelirinin korunması;</a:t>
            </a:r>
          </a:p>
          <a:p>
            <a:r>
              <a:rPr lang="tr-TR" dirty="0"/>
              <a:t>Eş değerde işe eşit ücret ödenmesi, ücret gelirinin fiyat yükselişlerine karşı korunması, ücretin en az düzeyinin belirlenmesi, ücretin ödenme biçimi, yeri, dönemi ve belgelenmesi bakımından korunması çerçevesinde şekillenmiştir. </a:t>
            </a:r>
          </a:p>
          <a:p>
            <a:pPr marL="514350" lvl="0" indent="-514350">
              <a:buNone/>
            </a:pPr>
            <a:endParaRPr lang="tr-TR" dirty="0"/>
          </a:p>
          <a:p>
            <a:pPr>
              <a:buNone/>
            </a:pPr>
            <a:endParaRPr lang="tr-TR" dirty="0"/>
          </a:p>
          <a:p>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163</TotalTime>
  <Words>615</Words>
  <Application>Microsoft Office PowerPoint</Application>
  <PresentationFormat>Ekran Gösterisi (4:3)</PresentationFormat>
  <Paragraphs>82</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Calibri</vt:lpstr>
      <vt:lpstr>Wingdings</vt:lpstr>
      <vt:lpstr>Wingdings 2</vt:lpstr>
      <vt:lpstr>Hisse Senedi</vt:lpstr>
      <vt:lpstr>T.C. ANKARA ÜNİVERSİTESİ   AYAŞ MESLEK YÜKSEK OKULU</vt:lpstr>
      <vt:lpstr>ÜCRET</vt:lpstr>
      <vt:lpstr>ÜCRET TÜRLERİ</vt:lpstr>
      <vt:lpstr>ÜCRETİN ÖNEMİ</vt:lpstr>
      <vt:lpstr>ÜCRET TEORİLERİ ve SOSYAL ÜCRET ANLAYIŞININ GELİŞİMİ</vt:lpstr>
      <vt:lpstr>ÜCRET TEORİLERİ ve SOSYAL ÜCRET ANLAYIŞININ GELİŞİMİ</vt:lpstr>
      <vt:lpstr>ÜCRETLERİN SAPTANMASI</vt:lpstr>
      <vt:lpstr>ÜCRET GELİRNİN KORUNMASI VE ÜCRET GELİRİNİN KORUNMASINI ÖNGÖREN SOSYAL POLİTİKALARIN DAYANAKLARI </vt:lpstr>
      <vt:lpstr>ÜCRET GELİRNİN KORUNMASI VE ÜCRET GELİRİNİN KORUNMASINI ÖNGÖREN SOSYAL POLİTİKALARIN DAYANAKLARI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ANKARA ÜNİVERSİTESİ   AYAŞ MESLEK YÜKSEK OKULU</dc:title>
  <dc:creator>Se7en</dc:creator>
  <cp:lastModifiedBy>user</cp:lastModifiedBy>
  <cp:revision>19</cp:revision>
  <dcterms:created xsi:type="dcterms:W3CDTF">2018-05-13T10:42:50Z</dcterms:created>
  <dcterms:modified xsi:type="dcterms:W3CDTF">2020-01-11T17:45:13Z</dcterms:modified>
</cp:coreProperties>
</file>