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53"/>
  </p:normalViewPr>
  <p:slideViewPr>
    <p:cSldViewPr snapToGrid="0" snapToObjects="1">
      <p:cViewPr varScale="1">
        <p:scale>
          <a:sx n="90" d="100"/>
          <a:sy n="90" d="100"/>
        </p:scale>
        <p:origin x="23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7/13/20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00959B-8508-E043-9270-7B86E44F0459}"/>
              </a:ext>
            </a:extLst>
          </p:cNvPr>
          <p:cNvSpPr>
            <a:spLocks noGrp="1"/>
          </p:cNvSpPr>
          <p:nvPr>
            <p:ph type="ctrTitle"/>
          </p:nvPr>
        </p:nvSpPr>
        <p:spPr/>
        <p:txBody>
          <a:bodyPr/>
          <a:lstStyle/>
          <a:p>
            <a:r>
              <a:rPr lang="tr-TR" dirty="0"/>
              <a:t>Tarih ve ideoloji</a:t>
            </a:r>
          </a:p>
        </p:txBody>
      </p:sp>
      <p:sp>
        <p:nvSpPr>
          <p:cNvPr id="3" name="Alt Başlık 2">
            <a:extLst>
              <a:ext uri="{FF2B5EF4-FFF2-40B4-BE49-F238E27FC236}">
                <a16:creationId xmlns:a16="http://schemas.microsoft.com/office/drawing/2014/main" id="{04DF90C9-F0BE-3742-87C4-738A78F139D8}"/>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80349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B13148-BCEF-E049-A7F1-44873091646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A8CE302-2E3A-6742-89A1-1C3E8747DEDE}"/>
              </a:ext>
            </a:extLst>
          </p:cNvPr>
          <p:cNvSpPr>
            <a:spLocks noGrp="1"/>
          </p:cNvSpPr>
          <p:nvPr>
            <p:ph sz="quarter" idx="13"/>
          </p:nvPr>
        </p:nvSpPr>
        <p:spPr/>
        <p:txBody>
          <a:bodyPr/>
          <a:lstStyle/>
          <a:p>
            <a:r>
              <a:rPr lang="tr-TR" dirty="0"/>
              <a:t>Tarih sadece akademik bir disiplin olarak değil ideolojik olarak da işlevsel bir alandır.</a:t>
            </a:r>
          </a:p>
          <a:p>
            <a:r>
              <a:rPr lang="tr-TR" dirty="0"/>
              <a:t>Ulusal tarih yazımında bu konuya değinilmişti.</a:t>
            </a:r>
          </a:p>
          <a:p>
            <a:endParaRPr lang="tr-TR" dirty="0"/>
          </a:p>
          <a:p>
            <a:r>
              <a:rPr lang="tr-TR" dirty="0"/>
              <a:t>Ancak diğer siyasal ideolojiler de kendilerine ait bir tarihe ihtiyaç duyarlar</a:t>
            </a:r>
          </a:p>
        </p:txBody>
      </p:sp>
    </p:spTree>
    <p:extLst>
      <p:ext uri="{BB962C8B-B14F-4D97-AF65-F5344CB8AC3E}">
        <p14:creationId xmlns:p14="http://schemas.microsoft.com/office/powerpoint/2010/main" val="366830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CCEB46-E358-2646-8706-ED89DB9B03E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940289D-4D65-E246-86A5-0DFE3A9F2A72}"/>
              </a:ext>
            </a:extLst>
          </p:cNvPr>
          <p:cNvSpPr>
            <a:spLocks noGrp="1"/>
          </p:cNvSpPr>
          <p:nvPr>
            <p:ph sz="quarter" idx="13"/>
          </p:nvPr>
        </p:nvSpPr>
        <p:spPr/>
        <p:txBody>
          <a:bodyPr/>
          <a:lstStyle/>
          <a:p>
            <a:r>
              <a:rPr lang="tr-TR" dirty="0"/>
              <a:t>Bu konuda </a:t>
            </a:r>
            <a:r>
              <a:rPr lang="tr-TR" dirty="0" err="1"/>
              <a:t>marxizmin</a:t>
            </a:r>
            <a:r>
              <a:rPr lang="tr-TR" dirty="0"/>
              <a:t> yaklaşımına bakılabilir</a:t>
            </a:r>
          </a:p>
          <a:p>
            <a:r>
              <a:rPr lang="tr-TR" dirty="0"/>
              <a:t>Karl </a:t>
            </a:r>
            <a:r>
              <a:rPr lang="tr-TR" dirty="0" err="1"/>
              <a:t>marx</a:t>
            </a:r>
            <a:r>
              <a:rPr lang="tr-TR" dirty="0"/>
              <a:t> sosyalist ideolojisini oluştururken tarihsel kaynaklara bakarak insanlık tarihinde devlet ve özel mülkiyet öncesi dönemde insanların yaşam biçimlerine odaklanmış ve yaşanan sürecin bir evrimsel durum olduğunu belirtmiş ve ileride yeniden sosyalist bir yapıya dönüşeceği söylenir</a:t>
            </a:r>
          </a:p>
        </p:txBody>
      </p:sp>
    </p:spTree>
    <p:extLst>
      <p:ext uri="{BB962C8B-B14F-4D97-AF65-F5344CB8AC3E}">
        <p14:creationId xmlns:p14="http://schemas.microsoft.com/office/powerpoint/2010/main" val="187914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2"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3">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4" name="Rectangle 25">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9">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çerik Yer Tutucusu 3">
            <a:extLst>
              <a:ext uri="{FF2B5EF4-FFF2-40B4-BE49-F238E27FC236}">
                <a16:creationId xmlns:a16="http://schemas.microsoft.com/office/drawing/2014/main" id="{20EE8C73-03B4-E548-BC18-F64034EABE12}"/>
              </a:ext>
            </a:extLst>
          </p:cNvPr>
          <p:cNvPicPr>
            <a:picLocks noGrp="1" noChangeAspect="1"/>
          </p:cNvPicPr>
          <p:nvPr>
            <p:ph sz="quarter" idx="13"/>
          </p:nvPr>
        </p:nvPicPr>
        <p:blipFill rotWithShape="1">
          <a:blip r:embed="rId4"/>
          <a:srcRect l="10372" r="1" b="1"/>
          <a:stretch/>
        </p:blipFill>
        <p:spPr>
          <a:xfrm>
            <a:off x="7357274" y="10"/>
            <a:ext cx="4834726" cy="6857990"/>
          </a:xfrm>
          <a:prstGeom prst="rect">
            <a:avLst/>
          </a:prstGeom>
        </p:spPr>
      </p:pic>
      <p:sp>
        <p:nvSpPr>
          <p:cNvPr id="2" name="Başlık 1">
            <a:extLst>
              <a:ext uri="{FF2B5EF4-FFF2-40B4-BE49-F238E27FC236}">
                <a16:creationId xmlns:a16="http://schemas.microsoft.com/office/drawing/2014/main" id="{4235E344-48D8-0745-9BDA-68BAA63D4791}"/>
              </a:ext>
            </a:extLst>
          </p:cNvPr>
          <p:cNvSpPr>
            <a:spLocks noGrp="1"/>
          </p:cNvSpPr>
          <p:nvPr>
            <p:ph type="title"/>
          </p:nvPr>
        </p:nvSpPr>
        <p:spPr>
          <a:xfrm>
            <a:off x="981075" y="1358901"/>
            <a:ext cx="5280026" cy="2730498"/>
          </a:xfrm>
        </p:spPr>
        <p:txBody>
          <a:bodyPr vert="horz" lIns="91440" tIns="45720" rIns="91440" bIns="45720" rtlCol="0" anchor="b">
            <a:normAutofit/>
          </a:bodyPr>
          <a:lstStyle/>
          <a:p>
            <a:r>
              <a:rPr lang="en-US" sz="2400" dirty="0" err="1"/>
              <a:t>Marx’In</a:t>
            </a:r>
            <a:r>
              <a:rPr lang="en-US" sz="2400" dirty="0"/>
              <a:t> </a:t>
            </a:r>
            <a:r>
              <a:rPr lang="en-US" sz="2400" dirty="0" err="1"/>
              <a:t>bu</a:t>
            </a:r>
            <a:r>
              <a:rPr lang="en-US" sz="2400" dirty="0"/>
              <a:t> </a:t>
            </a:r>
            <a:r>
              <a:rPr lang="en-US" sz="2400" dirty="0" err="1"/>
              <a:t>yaklaşımı</a:t>
            </a:r>
            <a:r>
              <a:rPr lang="en-US" sz="2400" dirty="0"/>
              <a:t> </a:t>
            </a:r>
            <a:r>
              <a:rPr lang="en-US" sz="2400" dirty="0" err="1"/>
              <a:t>ideolojisinin</a:t>
            </a:r>
            <a:r>
              <a:rPr lang="en-US" sz="2400" dirty="0"/>
              <a:t> </a:t>
            </a:r>
            <a:r>
              <a:rPr lang="en-US" sz="2400" dirty="0" err="1"/>
              <a:t>köklerini</a:t>
            </a:r>
            <a:r>
              <a:rPr lang="en-US" sz="2400" dirty="0"/>
              <a:t> </a:t>
            </a:r>
            <a:r>
              <a:rPr lang="en-US" sz="2400" dirty="0" err="1"/>
              <a:t>göstermektedir</a:t>
            </a:r>
            <a:r>
              <a:rPr lang="en-US" sz="2400" dirty="0"/>
              <a:t>.</a:t>
            </a:r>
          </a:p>
        </p:txBody>
      </p:sp>
    </p:spTree>
    <p:extLst>
      <p:ext uri="{BB962C8B-B14F-4D97-AF65-F5344CB8AC3E}">
        <p14:creationId xmlns:p14="http://schemas.microsoft.com/office/powerpoint/2010/main" val="275974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F0BB94-1EB7-6140-B7A0-360AF30D653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297F91C-8E3B-AE43-9B6C-FD0AD321DDDF}"/>
              </a:ext>
            </a:extLst>
          </p:cNvPr>
          <p:cNvSpPr>
            <a:spLocks noGrp="1"/>
          </p:cNvSpPr>
          <p:nvPr>
            <p:ph sz="quarter" idx="13"/>
          </p:nvPr>
        </p:nvSpPr>
        <p:spPr/>
        <p:txBody>
          <a:bodyPr/>
          <a:lstStyle/>
          <a:p>
            <a:r>
              <a:rPr lang="tr-TR" dirty="0"/>
              <a:t>İdeolojiler de kendi meşruluklarını sağlamak için tarihe ihtiyaç duyar.</a:t>
            </a:r>
          </a:p>
          <a:p>
            <a:r>
              <a:rPr lang="tr-TR" dirty="0"/>
              <a:t>Aynı zamanda bu yolla soylulaşma söz konusudur</a:t>
            </a:r>
          </a:p>
        </p:txBody>
      </p:sp>
    </p:spTree>
    <p:extLst>
      <p:ext uri="{BB962C8B-B14F-4D97-AF65-F5344CB8AC3E}">
        <p14:creationId xmlns:p14="http://schemas.microsoft.com/office/powerpoint/2010/main" val="407517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1C49D7-2CE9-464C-BC85-7CF584E0E1E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141AFB9-E638-CC4E-8146-B0D9A590B4E7}"/>
              </a:ext>
            </a:extLst>
          </p:cNvPr>
          <p:cNvSpPr>
            <a:spLocks noGrp="1"/>
          </p:cNvSpPr>
          <p:nvPr>
            <p:ph sz="quarter" idx="13"/>
          </p:nvPr>
        </p:nvSpPr>
        <p:spPr/>
        <p:txBody>
          <a:bodyPr/>
          <a:lstStyle/>
          <a:p>
            <a:r>
              <a:rPr lang="tr-TR" dirty="0"/>
              <a:t>İdeolojiler tarih sayesinde karşıt oldukları fikirlerle de çatışırlar.</a:t>
            </a:r>
          </a:p>
          <a:p>
            <a:r>
              <a:rPr lang="tr-TR" dirty="0"/>
              <a:t>Bu bakımdan her ideolojinin kendi tarih yazımı vardır.</a:t>
            </a:r>
          </a:p>
          <a:p>
            <a:r>
              <a:rPr lang="tr-TR" dirty="0"/>
              <a:t>Geçmişi kendi perspektiflerinden ve ideolojilerine uygun şekilde okurlar ve/veya yazarlar</a:t>
            </a:r>
          </a:p>
        </p:txBody>
      </p:sp>
    </p:spTree>
    <p:extLst>
      <p:ext uri="{BB962C8B-B14F-4D97-AF65-F5344CB8AC3E}">
        <p14:creationId xmlns:p14="http://schemas.microsoft.com/office/powerpoint/2010/main" val="382755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2CA25A-E1CD-B148-AB8A-3D5852B6706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1D26541-785A-E14E-861D-99D522DC2242}"/>
              </a:ext>
            </a:extLst>
          </p:cNvPr>
          <p:cNvSpPr>
            <a:spLocks noGrp="1"/>
          </p:cNvSpPr>
          <p:nvPr>
            <p:ph sz="quarter" idx="13"/>
          </p:nvPr>
        </p:nvSpPr>
        <p:spPr/>
        <p:txBody>
          <a:bodyPr/>
          <a:lstStyle/>
          <a:p>
            <a:r>
              <a:rPr lang="tr-TR" dirty="0"/>
              <a:t>Nazım </a:t>
            </a:r>
            <a:r>
              <a:rPr lang="tr-TR" dirty="0" err="1"/>
              <a:t>hikmet’in</a:t>
            </a:r>
            <a:r>
              <a:rPr lang="tr-TR" dirty="0"/>
              <a:t> şeyh Bedrettin destanı buna örnek gösterilebilir.</a:t>
            </a:r>
          </a:p>
          <a:p>
            <a:r>
              <a:rPr lang="tr-TR" dirty="0"/>
              <a:t>Nazım Hikmet, </a:t>
            </a:r>
            <a:r>
              <a:rPr lang="tr-TR" dirty="0" err="1"/>
              <a:t>Mehemmed</a:t>
            </a:r>
            <a:r>
              <a:rPr lang="tr-TR" dirty="0"/>
              <a:t> </a:t>
            </a:r>
            <a:r>
              <a:rPr lang="tr-TR" dirty="0" err="1"/>
              <a:t>Şerefeddin</a:t>
            </a:r>
            <a:r>
              <a:rPr lang="tr-TR" dirty="0"/>
              <a:t> Efendi’nin Şeyh Bedrettin Üzerine olan risalesini okur. Bu risalede aslında yazar Bedreddin’in kötüler.</a:t>
            </a:r>
          </a:p>
          <a:p>
            <a:r>
              <a:rPr lang="tr-TR" dirty="0"/>
              <a:t> </a:t>
            </a:r>
          </a:p>
        </p:txBody>
      </p:sp>
    </p:spTree>
    <p:extLst>
      <p:ext uri="{BB962C8B-B14F-4D97-AF65-F5344CB8AC3E}">
        <p14:creationId xmlns:p14="http://schemas.microsoft.com/office/powerpoint/2010/main" val="49032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61C26B-9C6D-5549-93EF-CCAB0FF5425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BF65571-FDCC-B549-A11C-79940BCE92A2}"/>
              </a:ext>
            </a:extLst>
          </p:cNvPr>
          <p:cNvSpPr>
            <a:spLocks noGrp="1"/>
          </p:cNvSpPr>
          <p:nvPr>
            <p:ph sz="quarter" idx="13"/>
          </p:nvPr>
        </p:nvSpPr>
        <p:spPr/>
        <p:txBody>
          <a:bodyPr/>
          <a:lstStyle/>
          <a:p>
            <a:r>
              <a:rPr lang="tr-TR" dirty="0"/>
              <a:t>«Burjuvazinin modern amele sosyalizmi için düşündüğünü, </a:t>
            </a:r>
            <a:r>
              <a:rPr lang="tr-TR" dirty="0" err="1"/>
              <a:t>Darülfünün</a:t>
            </a:r>
            <a:r>
              <a:rPr lang="tr-TR" dirty="0"/>
              <a:t> İlâhiyat Fakültesi müderrisi de </a:t>
            </a:r>
            <a:r>
              <a:rPr lang="tr-TR" dirty="0" err="1"/>
              <a:t>Bedreddinin</a:t>
            </a:r>
            <a:r>
              <a:rPr lang="tr-TR" dirty="0"/>
              <a:t> kurunu </a:t>
            </a:r>
            <a:r>
              <a:rPr lang="tr-TR" dirty="0" err="1"/>
              <a:t>vüstaî</a:t>
            </a:r>
            <a:r>
              <a:rPr lang="tr-TR" dirty="0"/>
              <a:t> köylü sosyalizmi için neden düşünmesin? »</a:t>
            </a:r>
          </a:p>
          <a:p>
            <a:r>
              <a:rPr lang="tr-TR" dirty="0"/>
              <a:t>Diyerek tarihin farklı perspektiften okumasına örnek oluşturmuştur.</a:t>
            </a:r>
          </a:p>
        </p:txBody>
      </p:sp>
    </p:spTree>
    <p:extLst>
      <p:ext uri="{BB962C8B-B14F-4D97-AF65-F5344CB8AC3E}">
        <p14:creationId xmlns:p14="http://schemas.microsoft.com/office/powerpoint/2010/main" val="77786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EEE7BF02-B20D-0244-93EA-C281AB2D96DF}"/>
              </a:ext>
            </a:extLst>
          </p:cNvPr>
          <p:cNvPicPr>
            <a:picLocks noChangeAspect="1"/>
          </p:cNvPicPr>
          <p:nvPr/>
        </p:nvPicPr>
        <p:blipFill rotWithShape="1">
          <a:blip r:embed="rId2"/>
          <a:srcRect l="6500" r="11790"/>
          <a:stretch/>
        </p:blipFill>
        <p:spPr>
          <a:xfrm>
            <a:off x="8157374" y="10"/>
            <a:ext cx="4034626" cy="6857990"/>
          </a:xfrm>
          <a:prstGeom prst="rect">
            <a:avLst/>
          </a:prstGeom>
        </p:spPr>
      </p:pic>
      <p:pic>
        <p:nvPicPr>
          <p:cNvPr id="21"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67A13F4A-9B78-584C-A324-A483A37DFA0C}"/>
              </a:ext>
            </a:extLst>
          </p:cNvPr>
          <p:cNvSpPr>
            <a:spLocks noGrp="1"/>
          </p:cNvSpPr>
          <p:nvPr>
            <p:ph type="title"/>
          </p:nvPr>
        </p:nvSpPr>
        <p:spPr>
          <a:xfrm>
            <a:off x="913776" y="618517"/>
            <a:ext cx="6672886" cy="1596177"/>
          </a:xfrm>
        </p:spPr>
        <p:txBody>
          <a:bodyPr>
            <a:normAutofit/>
          </a:bodyPr>
          <a:lstStyle/>
          <a:p>
            <a:endParaRPr lang="tr-TR" dirty="0"/>
          </a:p>
        </p:txBody>
      </p:sp>
      <p:sp>
        <p:nvSpPr>
          <p:cNvPr id="3" name="İçerik Yer Tutucusu 2">
            <a:extLst>
              <a:ext uri="{FF2B5EF4-FFF2-40B4-BE49-F238E27FC236}">
                <a16:creationId xmlns:a16="http://schemas.microsoft.com/office/drawing/2014/main" id="{D55D8867-1573-1540-8D85-E41FAA6B5570}"/>
              </a:ext>
            </a:extLst>
          </p:cNvPr>
          <p:cNvSpPr>
            <a:spLocks noGrp="1"/>
          </p:cNvSpPr>
          <p:nvPr>
            <p:ph sz="quarter" idx="13"/>
          </p:nvPr>
        </p:nvSpPr>
        <p:spPr>
          <a:xfrm>
            <a:off x="913774" y="2367092"/>
            <a:ext cx="6672887" cy="3424107"/>
          </a:xfrm>
        </p:spPr>
        <p:txBody>
          <a:bodyPr>
            <a:normAutofit/>
          </a:bodyPr>
          <a:lstStyle/>
          <a:p>
            <a:r>
              <a:rPr lang="tr-TR" dirty="0"/>
              <a:t>Nazım </a:t>
            </a:r>
            <a:r>
              <a:rPr lang="tr-TR" dirty="0" err="1"/>
              <a:t>hikmet’in</a:t>
            </a:r>
            <a:r>
              <a:rPr lang="tr-TR" dirty="0"/>
              <a:t> »</a:t>
            </a:r>
            <a:r>
              <a:rPr lang="tr-TR" dirty="0" err="1"/>
              <a:t>simavne</a:t>
            </a:r>
            <a:r>
              <a:rPr lang="tr-TR" dirty="0"/>
              <a:t> </a:t>
            </a:r>
            <a:r>
              <a:rPr lang="tr-TR" dirty="0" err="1"/>
              <a:t>kadısıoğlu</a:t>
            </a:r>
            <a:r>
              <a:rPr lang="tr-TR" dirty="0"/>
              <a:t> şeyh Bedrettin destanı» tarih ve ideoloji ve edebiyat ekseninde değerlendirilebilir önemli </a:t>
            </a:r>
            <a:r>
              <a:rPr lang="tr-TR"/>
              <a:t>bir eserdir.</a:t>
            </a:r>
          </a:p>
        </p:txBody>
      </p:sp>
    </p:spTree>
    <p:extLst>
      <p:ext uri="{BB962C8B-B14F-4D97-AF65-F5344CB8AC3E}">
        <p14:creationId xmlns:p14="http://schemas.microsoft.com/office/powerpoint/2010/main" val="116624710"/>
      </p:ext>
    </p:extLst>
  </p:cSld>
  <p:clrMapOvr>
    <a:masterClrMapping/>
  </p:clrMapOvr>
</p:sld>
</file>

<file path=ppt/theme/theme1.xml><?xml version="1.0" encoding="utf-8"?>
<a:theme xmlns:a="http://schemas.openxmlformats.org/drawingml/2006/main" name="Dam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1</TotalTime>
  <Words>211</Words>
  <Application>Microsoft Macintosh PowerPoint</Application>
  <PresentationFormat>Geniş ekran</PresentationFormat>
  <Paragraphs>19</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Tw Cen MT</vt:lpstr>
      <vt:lpstr>Damla</vt:lpstr>
      <vt:lpstr>Tarih ve ideoloji</vt:lpstr>
      <vt:lpstr>PowerPoint Sunusu</vt:lpstr>
      <vt:lpstr>PowerPoint Sunusu</vt:lpstr>
      <vt:lpstr>Marx’In bu yaklaşımı ideolojisinin köklerini göstermektedir.</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Tarih ve ideoloji</dc:title>
  <dc:creator>Zehra Münüsoğlu</dc:creator>
  <cp:lastModifiedBy>Zehra Münüsoğlu</cp:lastModifiedBy>
  <cp:revision>1</cp:revision>
  <dcterms:created xsi:type="dcterms:W3CDTF">2020-07-13T08:01:23Z</dcterms:created>
  <dcterms:modified xsi:type="dcterms:W3CDTF">2020-07-13T08:02:30Z</dcterms:modified>
</cp:coreProperties>
</file>