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75" r:id="rId3"/>
    <p:sldId id="276" r:id="rId4"/>
    <p:sldId id="277" r:id="rId5"/>
    <p:sldId id="278" r:id="rId6"/>
    <p:sldId id="279" r:id="rId7"/>
    <p:sldId id="280" r:id="rId8"/>
    <p:sldId id="281" r:id="rId9"/>
    <p:sldId id="282" r:id="rId10"/>
    <p:sldId id="274"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913" autoAdjust="0"/>
    <p:restoredTop sz="94660"/>
  </p:normalViewPr>
  <p:slideViewPr>
    <p:cSldViewPr>
      <p:cViewPr varScale="1">
        <p:scale>
          <a:sx n="70" d="100"/>
          <a:sy n="70" d="100"/>
        </p:scale>
        <p:origin x="1452"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5" name="14 Yuvarlatılmış Dikdörtgen"/>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9 Yuvarlatılmış Dikdörtgen"/>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4 Başlık"/>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tr-TR" smtClean="0"/>
              <a:t>Asıl başlık stili için tıklatın</a:t>
            </a:r>
            <a:endParaRPr kumimoji="0" lang="en-US"/>
          </a:p>
        </p:txBody>
      </p:sp>
      <p:sp>
        <p:nvSpPr>
          <p:cNvPr id="20" name="19 Alt Başlık"/>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19" name="18 Veri Yer Tutucusu"/>
          <p:cNvSpPr>
            <a:spLocks noGrp="1"/>
          </p:cNvSpPr>
          <p:nvPr>
            <p:ph type="dt" sz="half" idx="10"/>
          </p:nvPr>
        </p:nvSpPr>
        <p:spPr/>
        <p:txBody>
          <a:bodyPr/>
          <a:lstStyle>
            <a:extLst/>
          </a:lstStyle>
          <a:p>
            <a:fld id="{D9F75050-0E15-4C5B-92B0-66D068882F1F}" type="datetimeFigureOut">
              <a:rPr lang="tr-TR" smtClean="0"/>
              <a:pPr/>
              <a:t>04.05.2020</a:t>
            </a:fld>
            <a:endParaRPr lang="tr-TR"/>
          </a:p>
        </p:txBody>
      </p:sp>
      <p:sp>
        <p:nvSpPr>
          <p:cNvPr id="8" name="7 Altbilgi Yer Tutucusu"/>
          <p:cNvSpPr>
            <a:spLocks noGrp="1"/>
          </p:cNvSpPr>
          <p:nvPr>
            <p:ph type="ftr" sz="quarter" idx="11"/>
          </p:nvPr>
        </p:nvSpPr>
        <p:spPr/>
        <p:txBody>
          <a:bodyPr/>
          <a:lstStyle>
            <a:extLst/>
          </a:lstStyle>
          <a:p>
            <a:endParaRPr lang="tr-TR"/>
          </a:p>
        </p:txBody>
      </p:sp>
      <p:sp>
        <p:nvSpPr>
          <p:cNvPr id="11" name="10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a:xfrm>
            <a:off x="502920" y="4983480"/>
            <a:ext cx="8183880" cy="1051560"/>
          </a:xfrm>
        </p:spPr>
        <p:txBody>
          <a:bodyPr/>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502920" y="530352"/>
            <a:ext cx="8183880" cy="4187952"/>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D9F75050-0E15-4C5B-92B0-66D068882F1F}" type="datetimeFigureOut">
              <a:rPr lang="tr-TR" smtClean="0"/>
              <a:pPr/>
              <a:t>04.05.2020</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533404"/>
            <a:ext cx="1981200" cy="5257799"/>
          </a:xfrm>
        </p:spPr>
        <p:txBody>
          <a:bodyPr vert="eaVert"/>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533400" y="533402"/>
            <a:ext cx="5943600" cy="5257801"/>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D9F75050-0E15-4C5B-92B0-66D068882F1F}" type="datetimeFigureOut">
              <a:rPr lang="tr-TR" smtClean="0"/>
              <a:pPr/>
              <a:t>04.05.2020</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502920" y="4983480"/>
            <a:ext cx="8183880" cy="1051560"/>
          </a:xfrm>
        </p:spPr>
        <p:txBody>
          <a:bodyPr/>
          <a:lstStyle>
            <a:extLst/>
          </a:lstStyle>
          <a:p>
            <a:r>
              <a:rPr kumimoji="0" lang="tr-TR" smtClean="0"/>
              <a:t>Asıl başlık stili için tıklatın</a:t>
            </a:r>
            <a:endParaRPr kumimoji="0" lang="en-US"/>
          </a:p>
        </p:txBody>
      </p:sp>
      <p:sp>
        <p:nvSpPr>
          <p:cNvPr id="3" name="2 İçerik Yer Tutucusu"/>
          <p:cNvSpPr>
            <a:spLocks noGrp="1"/>
          </p:cNvSpPr>
          <p:nvPr>
            <p:ph idx="1"/>
          </p:nvPr>
        </p:nvSpPr>
        <p:spPr>
          <a:xfrm>
            <a:off x="502920" y="530352"/>
            <a:ext cx="8183880" cy="4187952"/>
          </a:xfrm>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D9F75050-0E15-4C5B-92B0-66D068882F1F}" type="datetimeFigureOut">
              <a:rPr lang="tr-TR" smtClean="0"/>
              <a:pPr/>
              <a:t>04.05.2020</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14" name="13 Yuvarlatılmış Dikdörtgen"/>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Yuvarlatılmış Dikdörtgen"/>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Başlık"/>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extLst/>
          </a:lstStyle>
          <a:p>
            <a:fld id="{D9F75050-0E15-4C5B-92B0-66D068882F1F}" type="datetimeFigureOut">
              <a:rPr lang="tr-TR" smtClean="0"/>
              <a:pPr/>
              <a:t>04.05.2020</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D9F75050-0E15-4C5B-92B0-66D068882F1F}" type="datetimeFigureOut">
              <a:rPr lang="tr-TR" smtClean="0"/>
              <a:pPr/>
              <a:t>04.05.2020</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502920" y="4983480"/>
            <a:ext cx="8183880" cy="1051560"/>
          </a:xfrm>
        </p:spPr>
        <p:txBody>
          <a:bodyPr anchor="b"/>
          <a:lstStyle>
            <a:lvl1pPr>
              <a:defRPr b="1"/>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extLst/>
          </a:lstStyle>
          <a:p>
            <a:fld id="{D9F75050-0E15-4C5B-92B0-66D068882F1F}" type="datetimeFigureOut">
              <a:rPr lang="tr-TR" smtClean="0"/>
              <a:pPr/>
              <a:t>04.05.2020</a:t>
            </a:fld>
            <a:endParaRPr lang="tr-TR"/>
          </a:p>
        </p:txBody>
      </p:sp>
      <p:sp>
        <p:nvSpPr>
          <p:cNvPr id="8" name="7 Altbilgi Yer Tutucusu"/>
          <p:cNvSpPr>
            <a:spLocks noGrp="1"/>
          </p:cNvSpPr>
          <p:nvPr>
            <p:ph type="ftr" sz="quarter" idx="11"/>
          </p:nvPr>
        </p:nvSpPr>
        <p:spPr/>
        <p:txBody>
          <a:bodyPr/>
          <a:lstStyle>
            <a:extLst/>
          </a:lstStyle>
          <a:p>
            <a:endParaRPr lang="tr-TR"/>
          </a:p>
        </p:txBody>
      </p:sp>
      <p:sp>
        <p:nvSpPr>
          <p:cNvPr id="9" name="8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extLst/>
          </a:lstStyle>
          <a:p>
            <a:fld id="{D9F75050-0E15-4C5B-92B0-66D068882F1F}" type="datetimeFigureOut">
              <a:rPr lang="tr-TR" smtClean="0"/>
              <a:pPr/>
              <a:t>04.05.2020</a:t>
            </a:fld>
            <a:endParaRPr lang="tr-TR"/>
          </a:p>
        </p:txBody>
      </p:sp>
      <p:sp>
        <p:nvSpPr>
          <p:cNvPr id="4" name="3 Altbilgi Yer Tutucusu"/>
          <p:cNvSpPr>
            <a:spLocks noGrp="1"/>
          </p:cNvSpPr>
          <p:nvPr>
            <p:ph type="ftr" sz="quarter" idx="11"/>
          </p:nvPr>
        </p:nvSpPr>
        <p:spPr/>
        <p:txBody>
          <a:bodyPr/>
          <a:lstStyle>
            <a:extLst/>
          </a:lstStyle>
          <a:p>
            <a:endParaRPr lang="tr-TR"/>
          </a:p>
        </p:txBody>
      </p:sp>
      <p:sp>
        <p:nvSpPr>
          <p:cNvPr id="5" name="4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7" name="6 Yuvarlatılmış Dikdörtgen"/>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Veri Yer Tutucusu"/>
          <p:cNvSpPr>
            <a:spLocks noGrp="1"/>
          </p:cNvSpPr>
          <p:nvPr>
            <p:ph type="dt" sz="half" idx="10"/>
          </p:nvPr>
        </p:nvSpPr>
        <p:spPr/>
        <p:txBody>
          <a:bodyPr/>
          <a:lstStyle>
            <a:extLst/>
          </a:lstStyle>
          <a:p>
            <a:fld id="{D9F75050-0E15-4C5B-92B0-66D068882F1F}" type="datetimeFigureOut">
              <a:rPr lang="tr-TR" smtClean="0"/>
              <a:pPr/>
              <a:t>04.05.2020</a:t>
            </a:fld>
            <a:endParaRPr lang="tr-TR"/>
          </a:p>
        </p:txBody>
      </p:sp>
      <p:sp>
        <p:nvSpPr>
          <p:cNvPr id="3" name="2 Altbilgi Yer Tutucusu"/>
          <p:cNvSpPr>
            <a:spLocks noGrp="1"/>
          </p:cNvSpPr>
          <p:nvPr>
            <p:ph type="ftr" sz="quarter" idx="11"/>
          </p:nvPr>
        </p:nvSpPr>
        <p:spPr/>
        <p:txBody>
          <a:bodyPr/>
          <a:lstStyle>
            <a:extLst/>
          </a:lstStyle>
          <a:p>
            <a:endParaRPr lang="tr-TR"/>
          </a:p>
        </p:txBody>
      </p:sp>
      <p:sp>
        <p:nvSpPr>
          <p:cNvPr id="4" name="3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D9F75050-0E15-4C5B-92B0-66D068882F1F}" type="datetimeFigureOut">
              <a:rPr lang="tr-TR" smtClean="0"/>
              <a:pPr/>
              <a:t>04.05.2020</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5" name="14 Yuvarlatılmış Dikdörtgen"/>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Tek Köşesi Yuvarlatılmış Dikdörtgen"/>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Başlık"/>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tr-TR" smtClean="0"/>
              <a:t>Asıl başlık stili için tıklatın</a:t>
            </a:r>
            <a:endParaRPr kumimoji="0" lang="en-US"/>
          </a:p>
        </p:txBody>
      </p:sp>
      <p:sp>
        <p:nvSpPr>
          <p:cNvPr id="4" name="3 Metin Yer Tutucusu"/>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D9F75050-0E15-4C5B-92B0-66D068882F1F}" type="datetimeFigureOut">
              <a:rPr lang="tr-TR" smtClean="0"/>
              <a:pPr/>
              <a:t>04.05.2020</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
        <p:nvSpPr>
          <p:cNvPr id="3" name="2 Resim Yer Tutucusu"/>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tr-TR" smtClean="0"/>
              <a:t>Resim eklemek için simgeyi tıklatın</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6 Yuvarlatılmış Dikdörtgen"/>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Yuvarlatılmış Dikdörtgen"/>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12 Başlık Yer Tutucusu"/>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tr-TR" smtClean="0"/>
              <a:t>Asıl başlık stili için tıklatın</a:t>
            </a:r>
            <a:endParaRPr kumimoji="0" lang="en-US"/>
          </a:p>
        </p:txBody>
      </p:sp>
      <p:sp>
        <p:nvSpPr>
          <p:cNvPr id="4" name="3 Metin Yer Tutucusu"/>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5" name="24 Veri Yer Tutucusu"/>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D9F75050-0E15-4C5B-92B0-66D068882F1F}" type="datetimeFigureOut">
              <a:rPr lang="tr-TR" smtClean="0"/>
              <a:pPr/>
              <a:t>04.05.2020</a:t>
            </a:fld>
            <a:endParaRPr lang="tr-TR"/>
          </a:p>
        </p:txBody>
      </p:sp>
      <p:sp>
        <p:nvSpPr>
          <p:cNvPr id="18" name="17 Altbilgi Yer Tutucusu"/>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tr-TR"/>
          </a:p>
        </p:txBody>
      </p:sp>
      <p:sp>
        <p:nvSpPr>
          <p:cNvPr id="5" name="4 Slayt Numarası Yer Tutucusu"/>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42910" y="1928802"/>
            <a:ext cx="7772400" cy="1470025"/>
          </a:xfrm>
        </p:spPr>
        <p:txBody>
          <a:bodyPr>
            <a:normAutofit fontScale="90000"/>
          </a:bodyPr>
          <a:lstStyle/>
          <a:p>
            <a:pPr algn="ctr"/>
            <a:r>
              <a:rPr lang="tr-TR" dirty="0" smtClean="0"/>
              <a:t>ANKARA ÜNİVERSİTESİ</a:t>
            </a:r>
            <a:br>
              <a:rPr lang="tr-TR" dirty="0" smtClean="0"/>
            </a:br>
            <a:r>
              <a:rPr lang="tr-TR" dirty="0" smtClean="0"/>
              <a:t>SAĞLIK BİLİMLERİ FAKÜLTESİ</a:t>
            </a:r>
            <a:br>
              <a:rPr lang="tr-TR" dirty="0" smtClean="0"/>
            </a:br>
            <a:r>
              <a:rPr lang="tr-TR" dirty="0" smtClean="0"/>
              <a:t>SOSYAL HİZMET BÖLÜMÜ</a:t>
            </a:r>
            <a:endParaRPr lang="tr-TR" dirty="0"/>
          </a:p>
        </p:txBody>
      </p:sp>
      <p:sp>
        <p:nvSpPr>
          <p:cNvPr id="3" name="2 Alt Başlık"/>
          <p:cNvSpPr>
            <a:spLocks noGrp="1"/>
          </p:cNvSpPr>
          <p:nvPr>
            <p:ph type="subTitle" idx="1"/>
          </p:nvPr>
        </p:nvSpPr>
        <p:spPr>
          <a:xfrm>
            <a:off x="785786" y="4214818"/>
            <a:ext cx="7772400" cy="2143140"/>
          </a:xfrm>
        </p:spPr>
        <p:txBody>
          <a:bodyPr>
            <a:normAutofit/>
          </a:bodyPr>
          <a:lstStyle/>
          <a:p>
            <a:pPr algn="ctr"/>
            <a:r>
              <a:rPr lang="tr-TR" sz="3800" dirty="0" smtClean="0"/>
              <a:t>“SOSYAL HİZMETTE </a:t>
            </a:r>
          </a:p>
          <a:p>
            <a:pPr algn="ctr"/>
            <a:r>
              <a:rPr lang="tr-TR" sz="3800" dirty="0" smtClean="0"/>
              <a:t>BİLİŞİM TEKNOLOJİLERİ”</a:t>
            </a:r>
          </a:p>
          <a:p>
            <a:endParaRPr lang="tr-TR" dirty="0"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çerik Yer Tutucusu" descr="6c93cb6b5cd3e43f284428049caf6beb_1265318178.jpg"/>
          <p:cNvPicPr>
            <a:picLocks noGrp="1" noChangeAspect="1"/>
          </p:cNvPicPr>
          <p:nvPr>
            <p:ph idx="1"/>
          </p:nvPr>
        </p:nvPicPr>
        <p:blipFill>
          <a:blip r:embed="rId2"/>
          <a:stretch>
            <a:fillRect/>
          </a:stretch>
        </p:blipFill>
        <p:spPr>
          <a:xfrm>
            <a:off x="285720" y="357166"/>
            <a:ext cx="8501122" cy="6143668"/>
          </a:xfrm>
        </p:spPr>
      </p:pic>
      <p:sp>
        <p:nvSpPr>
          <p:cNvPr id="2" name="1 Başlık"/>
          <p:cNvSpPr>
            <a:spLocks noGrp="1"/>
          </p:cNvSpPr>
          <p:nvPr>
            <p:ph type="title"/>
          </p:nvPr>
        </p:nvSpPr>
        <p:spPr>
          <a:xfrm>
            <a:off x="714348" y="3429000"/>
            <a:ext cx="8183880" cy="1051560"/>
          </a:xfrm>
        </p:spPr>
        <p:txBody>
          <a:bodyPr/>
          <a:lstStyle/>
          <a:p>
            <a:r>
              <a:rPr lang="tr-TR" dirty="0" smtClean="0">
                <a:solidFill>
                  <a:schemeClr val="bg1">
                    <a:lumMod val="95000"/>
                  </a:schemeClr>
                </a:solidFill>
              </a:rPr>
              <a:t>TEŞEKKÜRLER</a:t>
            </a:r>
            <a:endParaRPr lang="tr-TR" dirty="0">
              <a:solidFill>
                <a:schemeClr val="bg1">
                  <a:lumMod val="95000"/>
                </a:schemeClr>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 </a:t>
            </a:r>
            <a:r>
              <a:rPr lang="x-none" smtClean="0"/>
              <a:t>İNTERNET: GÜNCEL                    UYGULAMA ÖRNEKLERİ</a:t>
            </a:r>
            <a:endParaRPr lang="tr-TR" dirty="0"/>
          </a:p>
        </p:txBody>
      </p:sp>
      <p:sp>
        <p:nvSpPr>
          <p:cNvPr id="3" name="2 İçerik Yer Tutucusu"/>
          <p:cNvSpPr>
            <a:spLocks noGrp="1"/>
          </p:cNvSpPr>
          <p:nvPr>
            <p:ph idx="1"/>
          </p:nvPr>
        </p:nvSpPr>
        <p:spPr/>
        <p:txBody>
          <a:bodyPr>
            <a:normAutofit fontScale="62500" lnSpcReduction="20000"/>
          </a:bodyPr>
          <a:lstStyle/>
          <a:p>
            <a:pPr indent="288290" algn="just">
              <a:lnSpc>
                <a:spcPct val="115000"/>
              </a:lnSpc>
              <a:spcBef>
                <a:spcPts val="300"/>
              </a:spcBef>
              <a:spcAft>
                <a:spcPts val="600"/>
              </a:spcAft>
            </a:pPr>
            <a:r>
              <a:rPr lang="tr-TR" dirty="0" smtClean="0">
                <a:solidFill>
                  <a:srgbClr val="000000"/>
                </a:solidFill>
                <a:latin typeface="Calibri"/>
                <a:ea typeface="Times New Roman"/>
                <a:cs typeface="Calibri"/>
              </a:rPr>
              <a:t>İnternet,</a:t>
            </a:r>
            <a:r>
              <a:rPr lang="tr-TR" dirty="0" smtClean="0">
                <a:latin typeface="Calibri"/>
                <a:ea typeface="Times New Roman"/>
                <a:cs typeface="Calibri"/>
              </a:rPr>
              <a:t> </a:t>
            </a:r>
            <a:endParaRPr lang="tr-TR" dirty="0" smtClean="0">
              <a:latin typeface="Calibri"/>
              <a:ea typeface="Times New Roman"/>
              <a:cs typeface="Times New Roman"/>
            </a:endParaRPr>
          </a:p>
          <a:p>
            <a:pPr marL="342900" lvl="0" indent="-342900" algn="just">
              <a:lnSpc>
                <a:spcPct val="115000"/>
              </a:lnSpc>
              <a:spcBef>
                <a:spcPts val="300"/>
              </a:spcBef>
              <a:spcAft>
                <a:spcPts val="600"/>
              </a:spcAft>
              <a:buSzPts val="1000"/>
              <a:buFont typeface="Symbol"/>
              <a:buChar char=""/>
            </a:pPr>
            <a:r>
              <a:rPr lang="tr-TR" dirty="0" smtClean="0">
                <a:solidFill>
                  <a:srgbClr val="000000"/>
                </a:solidFill>
                <a:latin typeface="Calibri"/>
                <a:ea typeface="Times New Roman"/>
                <a:cs typeface="Calibri"/>
              </a:rPr>
              <a:t>1997 sonu itibarıyla 100,000,000’u aşkın insanın kendi arasında etkileştiği, bilgi değiş-tokuşu yapabildiği ve kendi yazısız kuralları olan büyük bir topluluktur. Bu, İnternetin sosyal yönüdür.</a:t>
            </a:r>
            <a:r>
              <a:rPr lang="tr-TR" dirty="0" smtClean="0">
                <a:latin typeface="Calibri"/>
                <a:ea typeface="Times New Roman"/>
                <a:cs typeface="Calibri"/>
              </a:rPr>
              <a:t> </a:t>
            </a:r>
            <a:endParaRPr lang="tr-TR" dirty="0" smtClean="0">
              <a:latin typeface="Calibri"/>
              <a:ea typeface="Times New Roman"/>
              <a:cs typeface="Times New Roman"/>
            </a:endParaRPr>
          </a:p>
          <a:p>
            <a:pPr marL="342900" lvl="0" indent="-342900" algn="just">
              <a:lnSpc>
                <a:spcPct val="115000"/>
              </a:lnSpc>
              <a:spcBef>
                <a:spcPts val="300"/>
              </a:spcBef>
              <a:spcAft>
                <a:spcPts val="600"/>
              </a:spcAft>
              <a:buSzPts val="1000"/>
              <a:buFont typeface="Symbol"/>
              <a:buChar char=""/>
            </a:pPr>
            <a:r>
              <a:rPr lang="tr-TR" dirty="0" smtClean="0">
                <a:solidFill>
                  <a:srgbClr val="000000"/>
                </a:solidFill>
                <a:latin typeface="Calibri"/>
                <a:ea typeface="Times New Roman"/>
                <a:cs typeface="Calibri"/>
              </a:rPr>
              <a:t>Pek çok yararlı bilginin bir tuşa basmak kadar yakın olduğu dev bir kütüphanedir.</a:t>
            </a:r>
            <a:r>
              <a:rPr lang="tr-TR" dirty="0" smtClean="0">
                <a:latin typeface="Calibri"/>
                <a:ea typeface="Times New Roman"/>
                <a:cs typeface="Calibri"/>
              </a:rPr>
              <a:t> </a:t>
            </a:r>
            <a:endParaRPr lang="tr-TR" dirty="0" smtClean="0">
              <a:latin typeface="Calibri"/>
              <a:ea typeface="Times New Roman"/>
              <a:cs typeface="Times New Roman"/>
            </a:endParaRPr>
          </a:p>
          <a:p>
            <a:pPr marL="342900" lvl="0" indent="-342900" algn="just">
              <a:lnSpc>
                <a:spcPct val="115000"/>
              </a:lnSpc>
              <a:spcBef>
                <a:spcPts val="300"/>
              </a:spcBef>
              <a:spcAft>
                <a:spcPts val="600"/>
              </a:spcAft>
              <a:buSzPts val="1000"/>
              <a:buFont typeface="Symbol"/>
              <a:buChar char=""/>
            </a:pPr>
            <a:r>
              <a:rPr lang="tr-TR" dirty="0" smtClean="0">
                <a:solidFill>
                  <a:srgbClr val="000000"/>
                </a:solidFill>
                <a:latin typeface="Calibri"/>
                <a:ea typeface="Times New Roman"/>
                <a:cs typeface="Calibri"/>
              </a:rPr>
              <a:t>1997 sonu itibarıyla, 20,000,000’u aşkın bilgisayarın bağlı olduğu çok büyük bir bilgisayar ve iletişim ağıdır.</a:t>
            </a:r>
            <a:r>
              <a:rPr lang="tr-TR" dirty="0" smtClean="0">
                <a:latin typeface="Calibri"/>
                <a:ea typeface="Times New Roman"/>
                <a:cs typeface="Calibri"/>
              </a:rPr>
              <a:t> </a:t>
            </a:r>
            <a:endParaRPr lang="tr-TR" dirty="0" smtClean="0">
              <a:latin typeface="Calibri"/>
              <a:ea typeface="Times New Roman"/>
              <a:cs typeface="Times New Roman"/>
            </a:endParaRPr>
          </a:p>
          <a:p>
            <a:pPr marL="342900" lvl="0" indent="-342900" algn="just">
              <a:lnSpc>
                <a:spcPct val="115000"/>
              </a:lnSpc>
              <a:spcBef>
                <a:spcPts val="300"/>
              </a:spcBef>
              <a:spcAft>
                <a:spcPts val="600"/>
              </a:spcAft>
              <a:buSzPts val="1000"/>
              <a:buFont typeface="Symbol"/>
              <a:buChar char=""/>
            </a:pPr>
            <a:r>
              <a:rPr lang="tr-TR" dirty="0" smtClean="0">
                <a:solidFill>
                  <a:srgbClr val="000000"/>
                </a:solidFill>
                <a:latin typeface="Calibri"/>
                <a:ea typeface="Times New Roman"/>
                <a:cs typeface="Calibri"/>
              </a:rPr>
              <a:t>Bireylerin değişik konularda fikirlerini serbestçe söyleyebilecekleri ortamlar barındıran bir demokrasi platformudur.</a:t>
            </a:r>
            <a:r>
              <a:rPr lang="tr-TR" dirty="0" smtClean="0">
                <a:latin typeface="Calibri"/>
                <a:ea typeface="Times New Roman"/>
                <a:cs typeface="Calibri"/>
              </a:rPr>
              <a:t> </a:t>
            </a:r>
            <a:endParaRPr lang="tr-TR" dirty="0" smtClean="0">
              <a:latin typeface="Calibri"/>
              <a:ea typeface="Times New Roman"/>
              <a:cs typeface="Times New Roman"/>
            </a:endParaRPr>
          </a:p>
          <a:p>
            <a:pPr marL="342900" lvl="0" indent="-342900" algn="just">
              <a:lnSpc>
                <a:spcPct val="115000"/>
              </a:lnSpc>
              <a:spcBef>
                <a:spcPts val="300"/>
              </a:spcBef>
              <a:spcAft>
                <a:spcPts val="600"/>
              </a:spcAft>
              <a:buSzPts val="1000"/>
              <a:buFont typeface="Symbol"/>
              <a:buChar char=""/>
            </a:pPr>
            <a:r>
              <a:rPr lang="tr-TR" dirty="0" smtClean="0">
                <a:solidFill>
                  <a:srgbClr val="000000"/>
                </a:solidFill>
                <a:latin typeface="Calibri"/>
                <a:ea typeface="Times New Roman"/>
                <a:cs typeface="Calibri"/>
              </a:rPr>
              <a:t>Evden alış-veriş, bankacılık hizmetleri, radyo-televizyon yayınları, günlük gazete servisleri vb gibi uygulamaları ile İnternet aynı zamanda yaşamı kolaylaştıran önemli bir teknolojidir.</a:t>
            </a:r>
            <a:r>
              <a:rPr lang="tr-TR" dirty="0" smtClean="0">
                <a:latin typeface="Calibri"/>
                <a:ea typeface="Times New Roman"/>
                <a:cs typeface="Calibri"/>
              </a:rPr>
              <a:t> </a:t>
            </a:r>
            <a:endParaRPr lang="tr-TR" dirty="0" smtClean="0">
              <a:latin typeface="Calibri"/>
              <a:ea typeface="Times New Roman"/>
              <a:cs typeface="Times New Roman"/>
            </a:endParaRPr>
          </a:p>
          <a:p>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28596" y="5429264"/>
            <a:ext cx="8183880" cy="1051560"/>
          </a:xfrm>
        </p:spPr>
        <p:txBody>
          <a:bodyPr>
            <a:normAutofit fontScale="90000"/>
          </a:bodyPr>
          <a:lstStyle/>
          <a:p>
            <a:r>
              <a:rPr lang="x-none" smtClean="0">
                <a:latin typeface="Calibri"/>
                <a:ea typeface="Times New Roman"/>
                <a:cs typeface="Times New Roman"/>
              </a:rPr>
              <a:t>Temel İnternet kavramları</a:t>
            </a:r>
            <a:r>
              <a:rPr lang="tr-TR" dirty="0" smtClean="0">
                <a:latin typeface="Calibri"/>
                <a:ea typeface="Times New Roman"/>
                <a:cs typeface="Times New Roman"/>
              </a:rPr>
              <a:t/>
            </a:r>
            <a:br>
              <a:rPr lang="tr-TR" dirty="0" smtClean="0">
                <a:latin typeface="Calibri"/>
                <a:ea typeface="Times New Roman"/>
                <a:cs typeface="Times New Roman"/>
              </a:rPr>
            </a:br>
            <a:endParaRPr lang="tr-TR" dirty="0"/>
          </a:p>
        </p:txBody>
      </p:sp>
      <p:sp>
        <p:nvSpPr>
          <p:cNvPr id="3" name="2 İçerik Yer Tutucusu"/>
          <p:cNvSpPr>
            <a:spLocks noGrp="1"/>
          </p:cNvSpPr>
          <p:nvPr>
            <p:ph idx="1"/>
          </p:nvPr>
        </p:nvSpPr>
        <p:spPr>
          <a:xfrm>
            <a:off x="214282" y="500042"/>
            <a:ext cx="8183880" cy="5327540"/>
          </a:xfrm>
        </p:spPr>
        <p:txBody>
          <a:bodyPr>
            <a:normAutofit fontScale="62500" lnSpcReduction="20000"/>
          </a:bodyPr>
          <a:lstStyle/>
          <a:p>
            <a:pPr indent="288290" algn="just">
              <a:lnSpc>
                <a:spcPct val="115000"/>
              </a:lnSpc>
              <a:spcBef>
                <a:spcPts val="300"/>
              </a:spcBef>
              <a:spcAft>
                <a:spcPts val="600"/>
              </a:spcAft>
            </a:pPr>
            <a:r>
              <a:rPr lang="tr-TR" i="1" dirty="0" err="1" smtClean="0">
                <a:solidFill>
                  <a:srgbClr val="984806"/>
                </a:solidFill>
                <a:latin typeface="Calibri"/>
                <a:ea typeface="Times New Roman"/>
                <a:cs typeface="Times New Roman"/>
              </a:rPr>
              <a:t>Account</a:t>
            </a:r>
            <a:r>
              <a:rPr lang="tr-TR" i="1" dirty="0" smtClean="0">
                <a:solidFill>
                  <a:srgbClr val="984806"/>
                </a:solidFill>
                <a:latin typeface="Calibri"/>
                <a:ea typeface="Times New Roman"/>
                <a:cs typeface="Times New Roman"/>
              </a:rPr>
              <a:t>:</a:t>
            </a:r>
            <a:r>
              <a:rPr lang="tr-TR" b="1" dirty="0" smtClean="0">
                <a:solidFill>
                  <a:srgbClr val="000000"/>
                </a:solidFill>
                <a:latin typeface="Calibri"/>
                <a:ea typeface="Times New Roman"/>
                <a:cs typeface="Calibri"/>
              </a:rPr>
              <a:t> </a:t>
            </a:r>
            <a:r>
              <a:rPr lang="tr-TR" dirty="0" smtClean="0">
                <a:solidFill>
                  <a:srgbClr val="000000"/>
                </a:solidFill>
                <a:latin typeface="Calibri"/>
                <a:ea typeface="Times New Roman"/>
                <a:cs typeface="Calibri"/>
              </a:rPr>
              <a:t>Bilgisayar ağına girmek için, kişisel bilgilerinizin bulunduğu geçerli kullanıcı hesabıdır. Kullanıcı hesabı için ağ yöneticisi tarafından verilen kullanıcı adı ve şifresidir.</a:t>
            </a:r>
            <a:endParaRPr lang="tr-TR" dirty="0" smtClean="0">
              <a:latin typeface="Calibri"/>
              <a:ea typeface="Times New Roman"/>
              <a:cs typeface="Times New Roman"/>
            </a:endParaRPr>
          </a:p>
          <a:p>
            <a:pPr indent="288290" algn="just">
              <a:lnSpc>
                <a:spcPct val="115000"/>
              </a:lnSpc>
              <a:spcBef>
                <a:spcPts val="300"/>
              </a:spcBef>
              <a:spcAft>
                <a:spcPts val="600"/>
              </a:spcAft>
            </a:pPr>
            <a:r>
              <a:rPr lang="tr-TR" i="1" dirty="0" err="1" smtClean="0">
                <a:solidFill>
                  <a:srgbClr val="984806"/>
                </a:solidFill>
                <a:latin typeface="Calibri"/>
                <a:ea typeface="Times New Roman"/>
                <a:cs typeface="Times New Roman"/>
              </a:rPr>
              <a:t>Address</a:t>
            </a:r>
            <a:r>
              <a:rPr lang="tr-TR" i="1" dirty="0" smtClean="0">
                <a:solidFill>
                  <a:srgbClr val="984806"/>
                </a:solidFill>
                <a:latin typeface="Calibri"/>
                <a:ea typeface="Times New Roman"/>
                <a:cs typeface="Times New Roman"/>
              </a:rPr>
              <a:t>:</a:t>
            </a:r>
            <a:r>
              <a:rPr lang="tr-TR" b="1" dirty="0" smtClean="0">
                <a:solidFill>
                  <a:srgbClr val="000000"/>
                </a:solidFill>
                <a:latin typeface="Calibri"/>
                <a:ea typeface="Times New Roman"/>
                <a:cs typeface="Calibri"/>
              </a:rPr>
              <a:t> </a:t>
            </a:r>
            <a:r>
              <a:rPr lang="tr-TR" dirty="0" smtClean="0">
                <a:solidFill>
                  <a:srgbClr val="000000"/>
                </a:solidFill>
                <a:latin typeface="Calibri"/>
                <a:ea typeface="Times New Roman"/>
                <a:cs typeface="Calibri"/>
              </a:rPr>
              <a:t>Bir bilgisayar ya da kullanıcının bulunduğu yer. İnternet ortamında üç tür adres </a:t>
            </a:r>
            <a:r>
              <a:rPr lang="tr-TR" dirty="0" err="1" smtClean="0">
                <a:solidFill>
                  <a:srgbClr val="000000"/>
                </a:solidFill>
                <a:latin typeface="Calibri"/>
                <a:ea typeface="Times New Roman"/>
                <a:cs typeface="Calibri"/>
              </a:rPr>
              <a:t>vardir</a:t>
            </a:r>
            <a:r>
              <a:rPr lang="tr-TR" dirty="0" smtClean="0">
                <a:solidFill>
                  <a:srgbClr val="000000"/>
                </a:solidFill>
                <a:latin typeface="Calibri"/>
                <a:ea typeface="Times New Roman"/>
                <a:cs typeface="Calibri"/>
              </a:rPr>
              <a:t>: e-posta adresi, IP adresi ve donanım adresi.</a:t>
            </a:r>
            <a:endParaRPr lang="tr-TR" dirty="0" smtClean="0">
              <a:latin typeface="Calibri"/>
              <a:ea typeface="Times New Roman"/>
              <a:cs typeface="Times New Roman"/>
            </a:endParaRPr>
          </a:p>
          <a:p>
            <a:pPr indent="288290" algn="just">
              <a:lnSpc>
                <a:spcPct val="115000"/>
              </a:lnSpc>
              <a:spcBef>
                <a:spcPts val="300"/>
              </a:spcBef>
              <a:spcAft>
                <a:spcPts val="600"/>
              </a:spcAft>
            </a:pPr>
            <a:r>
              <a:rPr lang="tr-TR" i="1" dirty="0" err="1" smtClean="0">
                <a:solidFill>
                  <a:srgbClr val="984806"/>
                </a:solidFill>
                <a:latin typeface="Calibri"/>
                <a:ea typeface="Times New Roman"/>
                <a:cs typeface="Times New Roman"/>
              </a:rPr>
              <a:t>Bits</a:t>
            </a:r>
            <a:r>
              <a:rPr lang="tr-TR" i="1" dirty="0" smtClean="0">
                <a:solidFill>
                  <a:srgbClr val="984806"/>
                </a:solidFill>
                <a:latin typeface="Calibri"/>
                <a:ea typeface="Times New Roman"/>
                <a:cs typeface="Times New Roman"/>
              </a:rPr>
              <a:t> Per </a:t>
            </a:r>
            <a:r>
              <a:rPr lang="tr-TR" i="1" dirty="0" err="1" smtClean="0">
                <a:solidFill>
                  <a:srgbClr val="984806"/>
                </a:solidFill>
                <a:latin typeface="Calibri"/>
                <a:ea typeface="Times New Roman"/>
                <a:cs typeface="Times New Roman"/>
              </a:rPr>
              <a:t>Second</a:t>
            </a:r>
            <a:r>
              <a:rPr lang="tr-TR" i="1" dirty="0" smtClean="0">
                <a:solidFill>
                  <a:srgbClr val="984806"/>
                </a:solidFill>
                <a:latin typeface="Calibri"/>
                <a:ea typeface="Times New Roman"/>
                <a:cs typeface="Times New Roman"/>
              </a:rPr>
              <a:t> (BPS):</a:t>
            </a:r>
            <a:r>
              <a:rPr lang="tr-TR" b="1" dirty="0" smtClean="0">
                <a:solidFill>
                  <a:srgbClr val="000000"/>
                </a:solidFill>
                <a:latin typeface="Calibri"/>
                <a:ea typeface="Times New Roman"/>
                <a:cs typeface="Calibri"/>
              </a:rPr>
              <a:t> </a:t>
            </a:r>
            <a:r>
              <a:rPr lang="tr-TR" dirty="0" smtClean="0">
                <a:solidFill>
                  <a:srgbClr val="000000"/>
                </a:solidFill>
                <a:latin typeface="Calibri"/>
                <a:ea typeface="Times New Roman"/>
                <a:cs typeface="Calibri"/>
              </a:rPr>
              <a:t>Modem hızını gösteren bir ölçü birimidir. Saniyede kaç bit veri transferi yapıldığını gösterir. 14,400 </a:t>
            </a:r>
            <a:r>
              <a:rPr lang="tr-TR" dirty="0" err="1" smtClean="0">
                <a:solidFill>
                  <a:srgbClr val="000000"/>
                </a:solidFill>
                <a:latin typeface="Calibri"/>
                <a:ea typeface="Times New Roman"/>
                <a:cs typeface="Calibri"/>
              </a:rPr>
              <a:t>bps’lik</a:t>
            </a:r>
            <a:r>
              <a:rPr lang="tr-TR" dirty="0" smtClean="0">
                <a:solidFill>
                  <a:srgbClr val="000000"/>
                </a:solidFill>
                <a:latin typeface="Calibri"/>
                <a:ea typeface="Times New Roman"/>
                <a:cs typeface="Calibri"/>
              </a:rPr>
              <a:t> bir modem saniyede 1800 </a:t>
            </a:r>
            <a:r>
              <a:rPr lang="tr-TR" dirty="0" err="1" smtClean="0">
                <a:solidFill>
                  <a:srgbClr val="000000"/>
                </a:solidFill>
                <a:latin typeface="Calibri"/>
                <a:ea typeface="Times New Roman"/>
                <a:cs typeface="Calibri"/>
              </a:rPr>
              <a:t>byte</a:t>
            </a:r>
            <a:r>
              <a:rPr lang="tr-TR" dirty="0" smtClean="0">
                <a:solidFill>
                  <a:srgbClr val="000000"/>
                </a:solidFill>
                <a:latin typeface="Calibri"/>
                <a:ea typeface="Times New Roman"/>
                <a:cs typeface="Calibri"/>
              </a:rPr>
              <a:t> yani 1,8 </a:t>
            </a:r>
            <a:r>
              <a:rPr lang="tr-TR" dirty="0" err="1" smtClean="0">
                <a:solidFill>
                  <a:srgbClr val="000000"/>
                </a:solidFill>
                <a:latin typeface="Calibri"/>
                <a:ea typeface="Times New Roman"/>
                <a:cs typeface="Calibri"/>
              </a:rPr>
              <a:t>Kb</a:t>
            </a:r>
            <a:r>
              <a:rPr lang="tr-TR" dirty="0" smtClean="0">
                <a:solidFill>
                  <a:srgbClr val="000000"/>
                </a:solidFill>
                <a:latin typeface="Calibri"/>
                <a:ea typeface="Times New Roman"/>
                <a:cs typeface="Calibri"/>
              </a:rPr>
              <a:t> veri iletebilir. Bu da dakikada 108 KB eder.</a:t>
            </a:r>
            <a:endParaRPr lang="tr-TR" dirty="0" smtClean="0">
              <a:latin typeface="Calibri"/>
              <a:ea typeface="Times New Roman"/>
              <a:cs typeface="Times New Roman"/>
            </a:endParaRPr>
          </a:p>
          <a:p>
            <a:pPr indent="288290" algn="just">
              <a:lnSpc>
                <a:spcPct val="115000"/>
              </a:lnSpc>
              <a:spcBef>
                <a:spcPts val="300"/>
              </a:spcBef>
              <a:spcAft>
                <a:spcPts val="600"/>
              </a:spcAft>
            </a:pPr>
            <a:r>
              <a:rPr lang="tr-TR" i="1" dirty="0" smtClean="0">
                <a:solidFill>
                  <a:srgbClr val="984806"/>
                </a:solidFill>
                <a:latin typeface="Calibri"/>
                <a:ea typeface="Times New Roman"/>
                <a:cs typeface="Times New Roman"/>
              </a:rPr>
              <a:t>Browser:</a:t>
            </a:r>
            <a:r>
              <a:rPr lang="tr-TR" b="1" dirty="0" smtClean="0">
                <a:solidFill>
                  <a:srgbClr val="000000"/>
                </a:solidFill>
                <a:latin typeface="Calibri"/>
                <a:ea typeface="Times New Roman"/>
                <a:cs typeface="Calibri"/>
              </a:rPr>
              <a:t> </a:t>
            </a:r>
            <a:r>
              <a:rPr lang="tr-TR" dirty="0" smtClean="0">
                <a:solidFill>
                  <a:srgbClr val="000000"/>
                </a:solidFill>
                <a:latin typeface="Calibri"/>
                <a:ea typeface="Times New Roman"/>
                <a:cs typeface="Calibri"/>
              </a:rPr>
              <a:t>İnternette bulunan web sitelerini gezmeye yarayan programdır. Çok </a:t>
            </a:r>
            <a:r>
              <a:rPr lang="tr-TR" dirty="0" err="1" smtClean="0">
                <a:solidFill>
                  <a:srgbClr val="000000"/>
                </a:solidFill>
                <a:latin typeface="Calibri"/>
                <a:ea typeface="Times New Roman"/>
                <a:cs typeface="Calibri"/>
              </a:rPr>
              <a:t>değisik</a:t>
            </a:r>
            <a:r>
              <a:rPr lang="tr-TR" dirty="0" smtClean="0">
                <a:solidFill>
                  <a:srgbClr val="000000"/>
                </a:solidFill>
                <a:latin typeface="Calibri"/>
                <a:ea typeface="Times New Roman"/>
                <a:cs typeface="Calibri"/>
              </a:rPr>
              <a:t> </a:t>
            </a:r>
            <a:r>
              <a:rPr lang="tr-TR" dirty="0" err="1" smtClean="0">
                <a:solidFill>
                  <a:srgbClr val="000000"/>
                </a:solidFill>
                <a:latin typeface="Calibri"/>
                <a:ea typeface="Times New Roman"/>
                <a:cs typeface="Calibri"/>
              </a:rPr>
              <a:t>browserler</a:t>
            </a:r>
            <a:r>
              <a:rPr lang="tr-TR" dirty="0" smtClean="0">
                <a:solidFill>
                  <a:srgbClr val="000000"/>
                </a:solidFill>
                <a:latin typeface="Calibri"/>
                <a:ea typeface="Times New Roman"/>
                <a:cs typeface="Calibri"/>
              </a:rPr>
              <a:t> vardır. En çok bilinenleri Microsoft İnternet </a:t>
            </a:r>
            <a:r>
              <a:rPr lang="tr-TR" dirty="0" err="1" smtClean="0">
                <a:solidFill>
                  <a:srgbClr val="000000"/>
                </a:solidFill>
                <a:latin typeface="Calibri"/>
                <a:ea typeface="Times New Roman"/>
                <a:cs typeface="Calibri"/>
              </a:rPr>
              <a:t>explorer</a:t>
            </a:r>
            <a:r>
              <a:rPr lang="tr-TR" dirty="0" smtClean="0">
                <a:solidFill>
                  <a:srgbClr val="000000"/>
                </a:solidFill>
                <a:latin typeface="Calibri"/>
                <a:ea typeface="Times New Roman"/>
                <a:cs typeface="Calibri"/>
              </a:rPr>
              <a:t> ve Netscape </a:t>
            </a:r>
            <a:r>
              <a:rPr lang="tr-TR" dirty="0" err="1" smtClean="0">
                <a:solidFill>
                  <a:srgbClr val="000000"/>
                </a:solidFill>
                <a:latin typeface="Calibri"/>
                <a:ea typeface="Times New Roman"/>
                <a:cs typeface="Calibri"/>
              </a:rPr>
              <a:t>Navigator’dur</a:t>
            </a:r>
            <a:r>
              <a:rPr lang="tr-TR" dirty="0" smtClean="0">
                <a:solidFill>
                  <a:srgbClr val="000000"/>
                </a:solidFill>
                <a:latin typeface="Calibri"/>
                <a:ea typeface="Times New Roman"/>
                <a:cs typeface="Calibri"/>
              </a:rPr>
              <a:t>.</a:t>
            </a:r>
            <a:endParaRPr lang="tr-TR" dirty="0" smtClean="0">
              <a:latin typeface="Calibri"/>
              <a:ea typeface="Times New Roman"/>
              <a:cs typeface="Times New Roman"/>
            </a:endParaRPr>
          </a:p>
          <a:p>
            <a:pPr indent="288290" algn="just">
              <a:lnSpc>
                <a:spcPct val="115000"/>
              </a:lnSpc>
              <a:spcBef>
                <a:spcPts val="300"/>
              </a:spcBef>
              <a:spcAft>
                <a:spcPts val="600"/>
              </a:spcAft>
            </a:pPr>
            <a:r>
              <a:rPr lang="tr-TR" i="1" dirty="0" err="1" smtClean="0">
                <a:solidFill>
                  <a:srgbClr val="984806"/>
                </a:solidFill>
                <a:latin typeface="Calibri"/>
                <a:ea typeface="Times New Roman"/>
                <a:cs typeface="Times New Roman"/>
              </a:rPr>
              <a:t>Dial</a:t>
            </a:r>
            <a:r>
              <a:rPr lang="tr-TR" i="1" dirty="0" smtClean="0">
                <a:solidFill>
                  <a:srgbClr val="984806"/>
                </a:solidFill>
                <a:latin typeface="Calibri"/>
                <a:ea typeface="Times New Roman"/>
                <a:cs typeface="Times New Roman"/>
              </a:rPr>
              <a:t> </a:t>
            </a:r>
            <a:r>
              <a:rPr lang="tr-TR" i="1" dirty="0" err="1" smtClean="0">
                <a:solidFill>
                  <a:srgbClr val="984806"/>
                </a:solidFill>
                <a:latin typeface="Calibri"/>
                <a:ea typeface="Times New Roman"/>
                <a:cs typeface="Times New Roman"/>
              </a:rPr>
              <a:t>Up</a:t>
            </a:r>
            <a:r>
              <a:rPr lang="tr-TR" i="1" dirty="0" smtClean="0">
                <a:solidFill>
                  <a:srgbClr val="984806"/>
                </a:solidFill>
                <a:latin typeface="Calibri"/>
                <a:ea typeface="Times New Roman"/>
                <a:cs typeface="Times New Roman"/>
              </a:rPr>
              <a:t>:</a:t>
            </a:r>
            <a:r>
              <a:rPr lang="tr-TR" b="1" dirty="0" smtClean="0">
                <a:solidFill>
                  <a:srgbClr val="000000"/>
                </a:solidFill>
                <a:latin typeface="Calibri"/>
                <a:ea typeface="Times New Roman"/>
                <a:cs typeface="Calibri"/>
              </a:rPr>
              <a:t> </a:t>
            </a:r>
            <a:r>
              <a:rPr lang="tr-TR" dirty="0" smtClean="0">
                <a:solidFill>
                  <a:srgbClr val="000000"/>
                </a:solidFill>
                <a:latin typeface="Calibri"/>
                <a:ea typeface="Times New Roman"/>
                <a:cs typeface="Calibri"/>
              </a:rPr>
              <a:t>Telefon hattı aracılığıyla iki bilgisayar arasında kurulan bağlantı.</a:t>
            </a:r>
            <a:endParaRPr lang="tr-TR" dirty="0" smtClean="0">
              <a:latin typeface="Calibri"/>
              <a:ea typeface="Times New Roman"/>
              <a:cs typeface="Times New Roman"/>
            </a:endParaRPr>
          </a:p>
          <a:p>
            <a:pPr indent="288290" algn="just">
              <a:lnSpc>
                <a:spcPct val="115000"/>
              </a:lnSpc>
              <a:spcBef>
                <a:spcPts val="300"/>
              </a:spcBef>
              <a:spcAft>
                <a:spcPts val="600"/>
              </a:spcAft>
            </a:pPr>
            <a:r>
              <a:rPr lang="tr-TR" i="1" dirty="0" err="1" smtClean="0">
                <a:solidFill>
                  <a:srgbClr val="984806"/>
                </a:solidFill>
                <a:latin typeface="Calibri"/>
                <a:ea typeface="Times New Roman"/>
                <a:cs typeface="Times New Roman"/>
              </a:rPr>
              <a:t>Download</a:t>
            </a:r>
            <a:r>
              <a:rPr lang="tr-TR" i="1" dirty="0" smtClean="0">
                <a:solidFill>
                  <a:srgbClr val="984806"/>
                </a:solidFill>
                <a:latin typeface="Calibri"/>
                <a:ea typeface="Times New Roman"/>
                <a:cs typeface="Times New Roman"/>
              </a:rPr>
              <a:t>:</a:t>
            </a:r>
            <a:r>
              <a:rPr lang="tr-TR" b="1" dirty="0" smtClean="0">
                <a:solidFill>
                  <a:srgbClr val="000000"/>
                </a:solidFill>
                <a:latin typeface="Calibri"/>
                <a:ea typeface="Times New Roman"/>
                <a:cs typeface="Calibri"/>
              </a:rPr>
              <a:t> İ</a:t>
            </a:r>
            <a:r>
              <a:rPr lang="tr-TR" dirty="0" smtClean="0">
                <a:solidFill>
                  <a:srgbClr val="000000"/>
                </a:solidFill>
                <a:latin typeface="Calibri"/>
                <a:ea typeface="Times New Roman"/>
                <a:cs typeface="Calibri"/>
              </a:rPr>
              <a:t>nternet üzerindeki herhangi bir program ya da dosyayı bilgisayara kaydetme işlemidir.</a:t>
            </a:r>
            <a:endParaRPr lang="tr-TR" dirty="0" smtClean="0">
              <a:latin typeface="Calibri"/>
              <a:ea typeface="Times New Roman"/>
              <a:cs typeface="Times New Roman"/>
            </a:endParaRPr>
          </a:p>
          <a:p>
            <a:r>
              <a:rPr lang="tr-TR" i="1" dirty="0" smtClean="0">
                <a:solidFill>
                  <a:srgbClr val="984806"/>
                </a:solidFill>
                <a:latin typeface="Calibri"/>
                <a:ea typeface="Times New Roman"/>
                <a:cs typeface="Times New Roman"/>
              </a:rPr>
              <a:t>E-Mail (Elektronik Posta):</a:t>
            </a:r>
            <a:r>
              <a:rPr lang="tr-TR" b="1" dirty="0" smtClean="0">
                <a:solidFill>
                  <a:srgbClr val="000000"/>
                </a:solidFill>
                <a:latin typeface="Calibri"/>
                <a:ea typeface="Times New Roman"/>
                <a:cs typeface="Calibri"/>
              </a:rPr>
              <a:t>  </a:t>
            </a:r>
            <a:r>
              <a:rPr lang="tr-TR" dirty="0" smtClean="0">
                <a:solidFill>
                  <a:srgbClr val="000000"/>
                </a:solidFill>
                <a:latin typeface="Calibri"/>
                <a:ea typeface="Times New Roman"/>
                <a:cs typeface="Calibri"/>
              </a:rPr>
              <a:t>İnternet ortamında mesaj ve dosya alıp göndermek için kullanılan </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02920" y="530352"/>
            <a:ext cx="8183880" cy="5327540"/>
          </a:xfrm>
        </p:spPr>
        <p:txBody>
          <a:bodyPr>
            <a:normAutofit fontScale="77500" lnSpcReduction="20000"/>
          </a:bodyPr>
          <a:lstStyle/>
          <a:p>
            <a:r>
              <a:rPr lang="tr-TR" i="1" dirty="0" smtClean="0"/>
              <a:t>File Transfer (Dosya Transferi):</a:t>
            </a:r>
            <a:r>
              <a:rPr lang="tr-TR" b="1" dirty="0" smtClean="0"/>
              <a:t> </a:t>
            </a:r>
            <a:r>
              <a:rPr lang="tr-TR" dirty="0" smtClean="0"/>
              <a:t>Bir dosyanın ağ üzerindeki bir bilgisayardan diğer bir bilgisayara aktarılması işlemidir.</a:t>
            </a:r>
          </a:p>
          <a:p>
            <a:r>
              <a:rPr lang="tr-TR" i="1" dirty="0" smtClean="0"/>
              <a:t>File Transfer </a:t>
            </a:r>
            <a:r>
              <a:rPr lang="tr-TR" i="1" dirty="0" err="1" smtClean="0"/>
              <a:t>Protocol</a:t>
            </a:r>
            <a:r>
              <a:rPr lang="tr-TR" i="1" dirty="0" smtClean="0"/>
              <a:t> (FTP):</a:t>
            </a:r>
            <a:r>
              <a:rPr lang="tr-TR" b="1" dirty="0" smtClean="0"/>
              <a:t> İ</a:t>
            </a:r>
            <a:r>
              <a:rPr lang="tr-TR" dirty="0" smtClean="0"/>
              <a:t>nternet ortamında bilgisayarlar arasında dosya transferi yapmaya olanak sağlayan protokoldür. Bu protokol sayesinde ağ ortamındaki bilgisayarlar arasında dosya gönderme ve dosya alma işlemleri yapılır.</a:t>
            </a:r>
          </a:p>
          <a:p>
            <a:r>
              <a:rPr lang="tr-TR" i="1" dirty="0" smtClean="0"/>
              <a:t>Hacker:</a:t>
            </a:r>
            <a:r>
              <a:rPr lang="tr-TR" b="1" dirty="0" smtClean="0"/>
              <a:t> </a:t>
            </a:r>
            <a:r>
              <a:rPr lang="tr-TR" dirty="0" smtClean="0"/>
              <a:t>İnternet üzerindeki her türlü bilgiye izinsiz girerek sistemi çökerten, kullanılmaz hale getiren kişi ya da kişiler.</a:t>
            </a:r>
          </a:p>
          <a:p>
            <a:r>
              <a:rPr lang="tr-TR" i="1" dirty="0" err="1" smtClean="0"/>
              <a:t>Home</a:t>
            </a:r>
            <a:r>
              <a:rPr lang="tr-TR" i="1" dirty="0" smtClean="0"/>
              <a:t> </a:t>
            </a:r>
            <a:r>
              <a:rPr lang="tr-TR" i="1" dirty="0" err="1" smtClean="0"/>
              <a:t>Page</a:t>
            </a:r>
            <a:r>
              <a:rPr lang="tr-TR" i="1" dirty="0" smtClean="0"/>
              <a:t>:</a:t>
            </a:r>
            <a:r>
              <a:rPr lang="tr-TR" b="1" dirty="0" smtClean="0"/>
              <a:t> </a:t>
            </a:r>
            <a:r>
              <a:rPr lang="tr-TR" dirty="0" smtClean="0"/>
              <a:t>Ana sayfa, bir İnternet sitesine girildiğinde karşınıza çıkan ilk sayfadır.</a:t>
            </a:r>
          </a:p>
          <a:p>
            <a:r>
              <a:rPr lang="tr-TR" i="1" dirty="0" err="1" smtClean="0"/>
              <a:t>Host</a:t>
            </a:r>
            <a:r>
              <a:rPr lang="tr-TR" i="1" dirty="0" smtClean="0"/>
              <a:t>:</a:t>
            </a:r>
            <a:r>
              <a:rPr lang="tr-TR" b="1" dirty="0" smtClean="0"/>
              <a:t> İ</a:t>
            </a:r>
            <a:r>
              <a:rPr lang="tr-TR" dirty="0" smtClean="0"/>
              <a:t>nternete doğrudan bağlı bilgisayara verilen addır. Eğer İnternete doğrudan bağlı değil de, erişimi bir kurum aracılığıyla sağlıyorsanız bilgisayarınız, </a:t>
            </a:r>
            <a:r>
              <a:rPr lang="tr-TR" dirty="0" err="1" smtClean="0"/>
              <a:t>host</a:t>
            </a:r>
            <a:r>
              <a:rPr lang="tr-TR" dirty="0" smtClean="0"/>
              <a:t> değildir. Bilgisayarın İnternet adresini ifade eden numarasına da </a:t>
            </a:r>
            <a:r>
              <a:rPr lang="tr-TR" i="1" dirty="0" err="1" smtClean="0"/>
              <a:t>Host</a:t>
            </a:r>
            <a:r>
              <a:rPr lang="tr-TR" i="1" dirty="0" smtClean="0"/>
              <a:t> </a:t>
            </a:r>
            <a:r>
              <a:rPr lang="tr-TR" i="1" dirty="0" err="1" smtClean="0"/>
              <a:t>Number</a:t>
            </a:r>
            <a:r>
              <a:rPr lang="tr-TR" b="1" dirty="0" smtClean="0"/>
              <a:t> </a:t>
            </a:r>
            <a:r>
              <a:rPr lang="tr-TR" dirty="0" smtClean="0"/>
              <a:t>denir</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02920" y="530352"/>
            <a:ext cx="8183880" cy="5541854"/>
          </a:xfrm>
        </p:spPr>
        <p:txBody>
          <a:bodyPr>
            <a:normAutofit fontScale="70000" lnSpcReduction="20000"/>
          </a:bodyPr>
          <a:lstStyle/>
          <a:p>
            <a:r>
              <a:rPr lang="tr-TR" i="1" dirty="0" smtClean="0"/>
              <a:t>Hot Link:</a:t>
            </a:r>
            <a:r>
              <a:rPr lang="tr-TR" b="1" dirty="0" smtClean="0"/>
              <a:t> </a:t>
            </a:r>
            <a:r>
              <a:rPr lang="tr-TR" dirty="0" smtClean="0"/>
              <a:t>İnternet dokümanları üzerinde tıklandığında bir belgeden bir başka belgeye geçmeyi kolaylaştıran nesnedir. Fareyi bu nesne üzerine getirdiğiniz zaman nesnenin renginde değişme olur ve fare simgesi değişir.</a:t>
            </a:r>
          </a:p>
          <a:p>
            <a:r>
              <a:rPr lang="tr-TR" i="1" dirty="0" err="1" smtClean="0"/>
              <a:t>Hyper</a:t>
            </a:r>
            <a:r>
              <a:rPr lang="tr-TR" i="1" dirty="0" smtClean="0"/>
              <a:t> </a:t>
            </a:r>
            <a:r>
              <a:rPr lang="tr-TR" i="1" dirty="0" err="1" smtClean="0"/>
              <a:t>Text</a:t>
            </a:r>
            <a:r>
              <a:rPr lang="tr-TR" i="1" dirty="0" smtClean="0"/>
              <a:t> </a:t>
            </a:r>
            <a:r>
              <a:rPr lang="tr-TR" i="1" dirty="0" err="1" smtClean="0"/>
              <a:t>Markup</a:t>
            </a:r>
            <a:r>
              <a:rPr lang="tr-TR" i="1" dirty="0" smtClean="0"/>
              <a:t> </a:t>
            </a:r>
            <a:r>
              <a:rPr lang="tr-TR" i="1" dirty="0" err="1" smtClean="0"/>
              <a:t>Language</a:t>
            </a:r>
            <a:r>
              <a:rPr lang="tr-TR" i="1" dirty="0" smtClean="0"/>
              <a:t> (HTML):</a:t>
            </a:r>
            <a:r>
              <a:rPr lang="tr-TR" b="1" dirty="0" smtClean="0"/>
              <a:t> </a:t>
            </a:r>
            <a:r>
              <a:rPr lang="tr-TR" dirty="0" smtClean="0"/>
              <a:t>WWW dokümanları oluşturmak için kullanılan programlama dilidir. Bu nedenle WWW dokümanlarının uzantısı </a:t>
            </a:r>
            <a:r>
              <a:rPr lang="tr-TR" dirty="0" err="1" smtClean="0"/>
              <a:t>htm’dir</a:t>
            </a:r>
            <a:r>
              <a:rPr lang="tr-TR" dirty="0" smtClean="0"/>
              <a:t>. </a:t>
            </a:r>
            <a:r>
              <a:rPr lang="tr-TR" dirty="0" err="1" smtClean="0"/>
              <a:t>Örnegin</a:t>
            </a:r>
            <a:r>
              <a:rPr lang="tr-TR" dirty="0" smtClean="0"/>
              <a:t>; http://www.telsim.com.tr/</a:t>
            </a:r>
            <a:r>
              <a:rPr lang="tr-TR" dirty="0" err="1" smtClean="0"/>
              <a:t>cs</a:t>
            </a:r>
            <a:r>
              <a:rPr lang="tr-TR" dirty="0" smtClean="0"/>
              <a:t>/</a:t>
            </a:r>
            <a:r>
              <a:rPr lang="tr-TR" dirty="0" err="1" smtClean="0"/>
              <a:t>cepmail</a:t>
            </a:r>
            <a:r>
              <a:rPr lang="tr-TR" dirty="0" smtClean="0"/>
              <a:t>.</a:t>
            </a:r>
            <a:r>
              <a:rPr lang="tr-TR" dirty="0" err="1" smtClean="0"/>
              <a:t>htm</a:t>
            </a:r>
            <a:endParaRPr lang="tr-TR" dirty="0" smtClean="0"/>
          </a:p>
          <a:p>
            <a:r>
              <a:rPr lang="tr-TR" i="1" dirty="0" err="1" smtClean="0"/>
              <a:t>Hyper</a:t>
            </a:r>
            <a:r>
              <a:rPr lang="tr-TR" i="1" dirty="0" smtClean="0"/>
              <a:t> </a:t>
            </a:r>
            <a:r>
              <a:rPr lang="tr-TR" i="1" dirty="0" err="1" smtClean="0"/>
              <a:t>Text</a:t>
            </a:r>
            <a:r>
              <a:rPr lang="tr-TR" i="1" dirty="0" smtClean="0"/>
              <a:t> Terminal </a:t>
            </a:r>
            <a:r>
              <a:rPr lang="tr-TR" i="1" dirty="0" err="1" smtClean="0"/>
              <a:t>Protocol</a:t>
            </a:r>
            <a:r>
              <a:rPr lang="tr-TR" i="1" dirty="0" smtClean="0"/>
              <a:t> (http):</a:t>
            </a:r>
            <a:r>
              <a:rPr lang="tr-TR" b="1" dirty="0" smtClean="0"/>
              <a:t> </a:t>
            </a:r>
            <a:r>
              <a:rPr lang="tr-TR" dirty="0" err="1" smtClean="0"/>
              <a:t>WWW’i</a:t>
            </a:r>
            <a:r>
              <a:rPr lang="tr-TR" dirty="0" smtClean="0"/>
              <a:t> mümkün kılan protokoldür. Bu protokol servisi kullanıcı ve tarayıcı programlar için hizmet verir. İnternet üzerindeki bir HTML dokümanının erişileceği protokoldür.</a:t>
            </a:r>
          </a:p>
          <a:p>
            <a:r>
              <a:rPr lang="tr-TR" i="1" dirty="0" smtClean="0"/>
              <a:t>IP </a:t>
            </a:r>
            <a:r>
              <a:rPr lang="tr-TR" i="1" dirty="0" err="1" smtClean="0"/>
              <a:t>Address</a:t>
            </a:r>
            <a:r>
              <a:rPr lang="tr-TR" i="1" dirty="0" smtClean="0"/>
              <a:t>:</a:t>
            </a:r>
            <a:r>
              <a:rPr lang="tr-TR" b="1" dirty="0" smtClean="0"/>
              <a:t> </a:t>
            </a:r>
            <a:r>
              <a:rPr lang="tr-TR" dirty="0" smtClean="0"/>
              <a:t>İnternete doğrudan bağlı olan bir bilgisayara ait sayısal adrestir. IP Adresi, bilgisayarın bir yerde kimlik numarası gibidir. Ağ ortamında bilgisayarlar IP Adreslerinden tespit edilirler. IP Adresleri örneğin 212.174.189.98 biçimindeki sayı kümelerinden oluşur. Bir İnternet Servis Sağlayıcı aracılığıyla İnternet ortamına giren bir bilgisayarın IP Adresi İnternete her girişinde değişir. Ancak; her IP Adresi girildiği saat doğrultusunda kaydedilir.</a:t>
            </a:r>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02920" y="530352"/>
            <a:ext cx="8183880" cy="5398978"/>
          </a:xfrm>
        </p:spPr>
        <p:txBody>
          <a:bodyPr>
            <a:normAutofit fontScale="77500" lnSpcReduction="20000"/>
          </a:bodyPr>
          <a:lstStyle/>
          <a:p>
            <a:r>
              <a:rPr lang="tr-TR" i="1" dirty="0" smtClean="0"/>
              <a:t>Offline:</a:t>
            </a:r>
            <a:r>
              <a:rPr lang="tr-TR" b="1" dirty="0" smtClean="0"/>
              <a:t> </a:t>
            </a:r>
            <a:r>
              <a:rPr lang="tr-TR" dirty="0" smtClean="0"/>
              <a:t>İnternete bağlı olmama durumudur.</a:t>
            </a:r>
          </a:p>
          <a:p>
            <a:r>
              <a:rPr lang="tr-TR" i="1" dirty="0" smtClean="0"/>
              <a:t>Online:</a:t>
            </a:r>
            <a:r>
              <a:rPr lang="tr-TR" b="1" dirty="0" smtClean="0"/>
              <a:t> </a:t>
            </a:r>
            <a:r>
              <a:rPr lang="tr-TR" dirty="0" smtClean="0"/>
              <a:t>İnternete bağlı olma durumudur.</a:t>
            </a:r>
          </a:p>
          <a:p>
            <a:r>
              <a:rPr lang="tr-TR" i="1" dirty="0" err="1" smtClean="0"/>
              <a:t>Ping</a:t>
            </a:r>
            <a:r>
              <a:rPr lang="tr-TR" i="1" dirty="0" smtClean="0"/>
              <a:t>:</a:t>
            </a:r>
            <a:r>
              <a:rPr lang="tr-TR" b="1" dirty="0" smtClean="0"/>
              <a:t> </a:t>
            </a:r>
            <a:r>
              <a:rPr lang="tr-TR" dirty="0" smtClean="0"/>
              <a:t>İnternete bağlı bir bilgisayarın hattan düşüp düşmediğini kontrol etmek için gönderilen özel mesajdır. Mesajı alan bilgisayar </a:t>
            </a:r>
            <a:r>
              <a:rPr lang="tr-TR" dirty="0" err="1" smtClean="0"/>
              <a:t>eger</a:t>
            </a:r>
            <a:r>
              <a:rPr lang="tr-TR" dirty="0" smtClean="0"/>
              <a:t> hattaysa cevap olarak bir </a:t>
            </a:r>
            <a:r>
              <a:rPr lang="tr-TR" dirty="0" err="1" smtClean="0"/>
              <a:t>pong</a:t>
            </a:r>
            <a:r>
              <a:rPr lang="tr-TR" dirty="0" smtClean="0"/>
              <a:t> </a:t>
            </a:r>
            <a:r>
              <a:rPr lang="tr-TR" dirty="0" err="1" smtClean="0"/>
              <a:t>mesaji</a:t>
            </a:r>
            <a:r>
              <a:rPr lang="tr-TR" dirty="0" smtClean="0"/>
              <a:t> gönderir.</a:t>
            </a:r>
          </a:p>
          <a:p>
            <a:r>
              <a:rPr lang="tr-TR" i="1" dirty="0" smtClean="0"/>
              <a:t>POP (Post Office </a:t>
            </a:r>
            <a:r>
              <a:rPr lang="tr-TR" i="1" dirty="0" err="1" smtClean="0"/>
              <a:t>Protocol</a:t>
            </a:r>
            <a:r>
              <a:rPr lang="tr-TR" i="1" dirty="0" smtClean="0"/>
              <a:t>):</a:t>
            </a:r>
            <a:r>
              <a:rPr lang="tr-TR" b="1" dirty="0" smtClean="0"/>
              <a:t> </a:t>
            </a:r>
            <a:r>
              <a:rPr lang="tr-TR" dirty="0" smtClean="0"/>
              <a:t>Elektronik postaları, servis sağlayıcı bilgisayardan kullanıcı bilgisayarlarına aktaran protokoldür.</a:t>
            </a:r>
          </a:p>
          <a:p>
            <a:r>
              <a:rPr lang="tr-TR" i="1" dirty="0" err="1" smtClean="0"/>
              <a:t>Shareware</a:t>
            </a:r>
            <a:r>
              <a:rPr lang="tr-TR" i="1" dirty="0" smtClean="0"/>
              <a:t>:</a:t>
            </a:r>
            <a:r>
              <a:rPr lang="tr-TR" b="1" dirty="0" smtClean="0"/>
              <a:t> </a:t>
            </a:r>
            <a:r>
              <a:rPr lang="tr-TR" dirty="0" smtClean="0"/>
              <a:t>İnternet üzerinde sürekli bulunan ve ücretsiz olan programdır.</a:t>
            </a:r>
          </a:p>
          <a:p>
            <a:r>
              <a:rPr lang="tr-TR" i="1" dirty="0" err="1" smtClean="0"/>
              <a:t>Transmission</a:t>
            </a:r>
            <a:r>
              <a:rPr lang="tr-TR" i="1" dirty="0" smtClean="0"/>
              <a:t> </a:t>
            </a:r>
            <a:r>
              <a:rPr lang="tr-TR" i="1" dirty="0" err="1" smtClean="0"/>
              <a:t>Control</a:t>
            </a:r>
            <a:r>
              <a:rPr lang="tr-TR" i="1" dirty="0" smtClean="0"/>
              <a:t> </a:t>
            </a:r>
            <a:r>
              <a:rPr lang="tr-TR" i="1" dirty="0" err="1" smtClean="0"/>
              <a:t>Protocol</a:t>
            </a:r>
            <a:r>
              <a:rPr lang="tr-TR" i="1" dirty="0" smtClean="0"/>
              <a:t> (TCP/IP):</a:t>
            </a:r>
            <a:r>
              <a:rPr lang="tr-TR" b="1" dirty="0" smtClean="0"/>
              <a:t> </a:t>
            </a:r>
            <a:r>
              <a:rPr lang="tr-TR" dirty="0" smtClean="0"/>
              <a:t>İletişim denetim protokolü. Uçtan uca taşıma garantisi ve akış denetimi sağlayan, İnternet ve birçok özel ağda uyarlanmış dördüncü katman protokolüdür.</a:t>
            </a:r>
          </a:p>
          <a:p>
            <a:r>
              <a:rPr lang="tr-TR" i="1" dirty="0" err="1" smtClean="0"/>
              <a:t>Upload</a:t>
            </a:r>
            <a:r>
              <a:rPr lang="tr-TR" i="1" dirty="0" smtClean="0"/>
              <a:t>:</a:t>
            </a:r>
            <a:r>
              <a:rPr lang="tr-TR" b="1" dirty="0" smtClean="0"/>
              <a:t> </a:t>
            </a:r>
            <a:r>
              <a:rPr lang="tr-TR" dirty="0" smtClean="0"/>
              <a:t>Bilgisayarda bulunan herhangi bir program ya da dosyayı İnternete yollama işlemidir.</a:t>
            </a:r>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02920" y="530352"/>
            <a:ext cx="8183880" cy="5613292"/>
          </a:xfrm>
        </p:spPr>
        <p:txBody>
          <a:bodyPr>
            <a:normAutofit fontScale="92500" lnSpcReduction="10000"/>
          </a:bodyPr>
          <a:lstStyle/>
          <a:p>
            <a:r>
              <a:rPr lang="tr-TR" i="1" dirty="0" smtClean="0"/>
              <a:t>URL:</a:t>
            </a:r>
            <a:r>
              <a:rPr lang="tr-TR" b="1" dirty="0" smtClean="0"/>
              <a:t> İ</a:t>
            </a:r>
            <a:r>
              <a:rPr lang="tr-TR" dirty="0" smtClean="0"/>
              <a:t>nternet adreslerine verilen genel addır.</a:t>
            </a:r>
          </a:p>
          <a:p>
            <a:r>
              <a:rPr lang="tr-TR" i="1" dirty="0" err="1" smtClean="0"/>
              <a:t>Username</a:t>
            </a:r>
            <a:r>
              <a:rPr lang="tr-TR" i="1" dirty="0" smtClean="0"/>
              <a:t>:</a:t>
            </a:r>
            <a:r>
              <a:rPr lang="tr-TR" b="1" dirty="0" smtClean="0"/>
              <a:t> </a:t>
            </a:r>
            <a:r>
              <a:rPr lang="tr-TR" dirty="0" smtClean="0"/>
              <a:t>Ağ ortamındaki bir bilgisayarın ağ ortamına tanıtıldığı addır. Ağa her bağlandığınızda kullanıcı adını belirtmeniz gerekmektedir.</a:t>
            </a:r>
          </a:p>
          <a:p>
            <a:r>
              <a:rPr lang="tr-TR" i="1" dirty="0" smtClean="0"/>
              <a:t>Virüs:</a:t>
            </a:r>
            <a:r>
              <a:rPr lang="tr-TR" b="1" dirty="0" smtClean="0"/>
              <a:t> </a:t>
            </a:r>
            <a:r>
              <a:rPr lang="tr-TR" dirty="0" smtClean="0"/>
              <a:t>Kendini çalışan diğer programlara ekleyerek çoğaltabilen, çoğu kullanıcı verilerine ve donanımına zarar vermek amacıyla yazılan programlardır.</a:t>
            </a:r>
          </a:p>
          <a:p>
            <a:r>
              <a:rPr lang="tr-TR" i="1" dirty="0" err="1" smtClean="0"/>
              <a:t>World</a:t>
            </a:r>
            <a:r>
              <a:rPr lang="tr-TR" i="1" dirty="0" smtClean="0"/>
              <a:t> </a:t>
            </a:r>
            <a:r>
              <a:rPr lang="tr-TR" i="1" dirty="0" err="1" smtClean="0"/>
              <a:t>Wide</a:t>
            </a:r>
            <a:r>
              <a:rPr lang="tr-TR" i="1" dirty="0" smtClean="0"/>
              <a:t> Web (WWW): </a:t>
            </a:r>
            <a:r>
              <a:rPr lang="tr-TR" dirty="0" smtClean="0"/>
              <a:t>Birden fazla çoklu ortam dosyasının (</a:t>
            </a:r>
            <a:r>
              <a:rPr lang="tr-TR" dirty="0" err="1" smtClean="0"/>
              <a:t>text</a:t>
            </a:r>
            <a:r>
              <a:rPr lang="tr-TR" dirty="0" smtClean="0"/>
              <a:t>, resim, müzik, film, vb.) bir araya getirilmesiyle oluşan doküman topluluğudur. İnternet ortamında yer alan bilgilerin tamamı WWW formatındadır.</a:t>
            </a:r>
          </a:p>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x-none" smtClean="0"/>
              <a:t>İnternet Adresleri</a:t>
            </a:r>
            <a:r>
              <a:rPr lang="tr-TR" dirty="0" smtClean="0"/>
              <a:t/>
            </a:r>
            <a:br>
              <a:rPr lang="tr-TR" dirty="0" smtClean="0"/>
            </a:br>
            <a:endParaRPr lang="tr-TR" dirty="0"/>
          </a:p>
        </p:txBody>
      </p:sp>
      <p:sp>
        <p:nvSpPr>
          <p:cNvPr id="3" name="2 İçerik Yer Tutucusu"/>
          <p:cNvSpPr>
            <a:spLocks noGrp="1"/>
          </p:cNvSpPr>
          <p:nvPr>
            <p:ph idx="1"/>
          </p:nvPr>
        </p:nvSpPr>
        <p:spPr>
          <a:xfrm>
            <a:off x="502920" y="530352"/>
            <a:ext cx="8183880" cy="4613160"/>
          </a:xfrm>
        </p:spPr>
        <p:txBody>
          <a:bodyPr>
            <a:normAutofit fontScale="85000" lnSpcReduction="20000"/>
          </a:bodyPr>
          <a:lstStyle/>
          <a:p>
            <a:pPr indent="288290" algn="just">
              <a:lnSpc>
                <a:spcPct val="115000"/>
              </a:lnSpc>
              <a:spcBef>
                <a:spcPts val="300"/>
              </a:spcBef>
              <a:spcAft>
                <a:spcPts val="600"/>
              </a:spcAft>
            </a:pPr>
            <a:r>
              <a:rPr lang="tr-TR" dirty="0" smtClean="0">
                <a:latin typeface="Calibri"/>
                <a:ea typeface="Times New Roman"/>
                <a:cs typeface="Calibri"/>
              </a:rPr>
              <a:t>En üst seviyede kullanılan bazı domain isimleri aşağıda listelenmiştir:</a:t>
            </a:r>
            <a:endParaRPr lang="tr-TR" dirty="0" smtClean="0">
              <a:latin typeface="Calibri"/>
              <a:ea typeface="Times New Roman"/>
              <a:cs typeface="Times New Roman"/>
            </a:endParaRPr>
          </a:p>
          <a:p>
            <a:pPr marL="342900" lvl="0" indent="-342900" algn="just">
              <a:lnSpc>
                <a:spcPct val="115000"/>
              </a:lnSpc>
              <a:spcAft>
                <a:spcPts val="600"/>
              </a:spcAft>
              <a:buFont typeface="Symbol"/>
              <a:buChar char=""/>
            </a:pPr>
            <a:r>
              <a:rPr lang="en-US" dirty="0" smtClean="0">
                <a:latin typeface="Times New Roman"/>
                <a:ea typeface="Times New Roman"/>
                <a:cs typeface="Calibri"/>
              </a:rPr>
              <a:t>com </a:t>
            </a:r>
            <a:r>
              <a:rPr lang="en-US" dirty="0" err="1" smtClean="0">
                <a:latin typeface="Times New Roman"/>
                <a:ea typeface="Times New Roman"/>
                <a:cs typeface="Calibri"/>
              </a:rPr>
              <a:t>ticari</a:t>
            </a:r>
            <a:r>
              <a:rPr lang="en-US" dirty="0" smtClean="0">
                <a:latin typeface="Times New Roman"/>
                <a:ea typeface="Times New Roman"/>
                <a:cs typeface="Calibri"/>
              </a:rPr>
              <a:t> </a:t>
            </a:r>
            <a:r>
              <a:rPr lang="en-US" dirty="0" err="1" smtClean="0">
                <a:latin typeface="Times New Roman"/>
                <a:ea typeface="Times New Roman"/>
                <a:cs typeface="Calibri"/>
              </a:rPr>
              <a:t>kuruluşlar</a:t>
            </a:r>
            <a:r>
              <a:rPr lang="en-US" dirty="0" smtClean="0">
                <a:latin typeface="Times New Roman"/>
                <a:ea typeface="Times New Roman"/>
                <a:cs typeface="Calibri"/>
              </a:rPr>
              <a:t> (commercial)</a:t>
            </a:r>
            <a:endParaRPr lang="tr-TR" dirty="0" smtClean="0">
              <a:latin typeface="Times New Roman"/>
              <a:ea typeface="Times New Roman"/>
            </a:endParaRPr>
          </a:p>
          <a:p>
            <a:pPr marL="342900" lvl="0" indent="-342900" algn="just">
              <a:lnSpc>
                <a:spcPct val="115000"/>
              </a:lnSpc>
              <a:spcAft>
                <a:spcPts val="600"/>
              </a:spcAft>
              <a:buFont typeface="Symbol"/>
              <a:buChar char=""/>
            </a:pPr>
            <a:r>
              <a:rPr lang="en-US" dirty="0" err="1" smtClean="0">
                <a:latin typeface="Times New Roman"/>
                <a:ea typeface="Times New Roman"/>
                <a:cs typeface="Calibri"/>
              </a:rPr>
              <a:t>edu</a:t>
            </a:r>
            <a:r>
              <a:rPr lang="en-US" dirty="0" smtClean="0">
                <a:latin typeface="Times New Roman"/>
                <a:ea typeface="Times New Roman"/>
                <a:cs typeface="Calibri"/>
              </a:rPr>
              <a:t> </a:t>
            </a:r>
            <a:r>
              <a:rPr lang="en-US" dirty="0" err="1" smtClean="0">
                <a:latin typeface="Times New Roman"/>
                <a:ea typeface="Times New Roman"/>
                <a:cs typeface="Calibri"/>
              </a:rPr>
              <a:t>eğitim</a:t>
            </a:r>
            <a:r>
              <a:rPr lang="en-US" dirty="0" smtClean="0">
                <a:latin typeface="Times New Roman"/>
                <a:ea typeface="Times New Roman"/>
                <a:cs typeface="Calibri"/>
              </a:rPr>
              <a:t> </a:t>
            </a:r>
            <a:r>
              <a:rPr lang="en-US" dirty="0" err="1" smtClean="0">
                <a:latin typeface="Times New Roman"/>
                <a:ea typeface="Times New Roman"/>
                <a:cs typeface="Calibri"/>
              </a:rPr>
              <a:t>kuruluşları</a:t>
            </a:r>
            <a:r>
              <a:rPr lang="en-US" dirty="0" smtClean="0">
                <a:latin typeface="Times New Roman"/>
                <a:ea typeface="Times New Roman"/>
                <a:cs typeface="Calibri"/>
              </a:rPr>
              <a:t> (education)</a:t>
            </a:r>
            <a:endParaRPr lang="tr-TR" dirty="0" smtClean="0">
              <a:latin typeface="Times New Roman"/>
              <a:ea typeface="Times New Roman"/>
            </a:endParaRPr>
          </a:p>
          <a:p>
            <a:pPr marL="342900" lvl="0" indent="-342900" algn="just">
              <a:lnSpc>
                <a:spcPct val="115000"/>
              </a:lnSpc>
              <a:spcAft>
                <a:spcPts val="600"/>
              </a:spcAft>
              <a:buFont typeface="Symbol"/>
              <a:buChar char=""/>
            </a:pPr>
            <a:r>
              <a:rPr lang="en-US" dirty="0" err="1" smtClean="0">
                <a:latin typeface="Times New Roman"/>
                <a:ea typeface="Times New Roman"/>
                <a:cs typeface="Calibri"/>
              </a:rPr>
              <a:t>gov</a:t>
            </a:r>
            <a:r>
              <a:rPr lang="en-US" dirty="0" smtClean="0">
                <a:latin typeface="Times New Roman"/>
                <a:ea typeface="Times New Roman"/>
                <a:cs typeface="Calibri"/>
              </a:rPr>
              <a:t> </a:t>
            </a:r>
            <a:r>
              <a:rPr lang="en-US" dirty="0" err="1" smtClean="0">
                <a:latin typeface="Times New Roman"/>
                <a:ea typeface="Times New Roman"/>
                <a:cs typeface="Calibri"/>
              </a:rPr>
              <a:t>devlet</a:t>
            </a:r>
            <a:r>
              <a:rPr lang="en-US" dirty="0" smtClean="0">
                <a:latin typeface="Times New Roman"/>
                <a:ea typeface="Times New Roman"/>
                <a:cs typeface="Calibri"/>
              </a:rPr>
              <a:t> </a:t>
            </a:r>
            <a:r>
              <a:rPr lang="en-US" dirty="0" err="1" smtClean="0">
                <a:latin typeface="Times New Roman"/>
                <a:ea typeface="Times New Roman"/>
                <a:cs typeface="Calibri"/>
              </a:rPr>
              <a:t>kuruluşları</a:t>
            </a:r>
            <a:r>
              <a:rPr lang="en-US" dirty="0" smtClean="0">
                <a:latin typeface="Times New Roman"/>
                <a:ea typeface="Times New Roman"/>
                <a:cs typeface="Calibri"/>
              </a:rPr>
              <a:t> (government)</a:t>
            </a:r>
            <a:endParaRPr lang="tr-TR" dirty="0" smtClean="0">
              <a:latin typeface="Times New Roman"/>
              <a:ea typeface="Times New Roman"/>
            </a:endParaRPr>
          </a:p>
          <a:p>
            <a:pPr marL="342900" lvl="0" indent="-342900" algn="just">
              <a:lnSpc>
                <a:spcPct val="115000"/>
              </a:lnSpc>
              <a:spcAft>
                <a:spcPts val="600"/>
              </a:spcAft>
              <a:buFont typeface="Symbol"/>
              <a:buChar char=""/>
            </a:pPr>
            <a:r>
              <a:rPr lang="en-US" dirty="0" smtClean="0">
                <a:latin typeface="Times New Roman"/>
                <a:ea typeface="Times New Roman"/>
                <a:cs typeface="Calibri"/>
              </a:rPr>
              <a:t>org </a:t>
            </a:r>
            <a:r>
              <a:rPr lang="en-US" dirty="0" err="1" smtClean="0">
                <a:latin typeface="Times New Roman"/>
                <a:ea typeface="Times New Roman"/>
                <a:cs typeface="Calibri"/>
              </a:rPr>
              <a:t>ticari</a:t>
            </a:r>
            <a:r>
              <a:rPr lang="en-US" dirty="0" smtClean="0">
                <a:latin typeface="Times New Roman"/>
                <a:ea typeface="Times New Roman"/>
                <a:cs typeface="Calibri"/>
              </a:rPr>
              <a:t> </a:t>
            </a:r>
            <a:r>
              <a:rPr lang="en-US" dirty="0" err="1" smtClean="0">
                <a:latin typeface="Times New Roman"/>
                <a:ea typeface="Times New Roman"/>
                <a:cs typeface="Calibri"/>
              </a:rPr>
              <a:t>olmayan</a:t>
            </a:r>
            <a:r>
              <a:rPr lang="en-US" dirty="0" smtClean="0">
                <a:latin typeface="Times New Roman"/>
                <a:ea typeface="Times New Roman"/>
                <a:cs typeface="Calibri"/>
              </a:rPr>
              <a:t> </a:t>
            </a:r>
            <a:r>
              <a:rPr lang="en-US" dirty="0" err="1" smtClean="0">
                <a:latin typeface="Times New Roman"/>
                <a:ea typeface="Times New Roman"/>
                <a:cs typeface="Calibri"/>
              </a:rPr>
              <a:t>kar</a:t>
            </a:r>
            <a:r>
              <a:rPr lang="en-US" dirty="0" smtClean="0">
                <a:latin typeface="Times New Roman"/>
                <a:ea typeface="Times New Roman"/>
                <a:cs typeface="Calibri"/>
              </a:rPr>
              <a:t> </a:t>
            </a:r>
            <a:r>
              <a:rPr lang="en-US" dirty="0" err="1" smtClean="0">
                <a:latin typeface="Times New Roman"/>
                <a:ea typeface="Times New Roman"/>
                <a:cs typeface="Calibri"/>
              </a:rPr>
              <a:t>amacı</a:t>
            </a:r>
            <a:r>
              <a:rPr lang="en-US" dirty="0" smtClean="0">
                <a:latin typeface="Times New Roman"/>
                <a:ea typeface="Times New Roman"/>
                <a:cs typeface="Calibri"/>
              </a:rPr>
              <a:t> </a:t>
            </a:r>
            <a:r>
              <a:rPr lang="en-US" dirty="0" err="1" smtClean="0">
                <a:latin typeface="Times New Roman"/>
                <a:ea typeface="Times New Roman"/>
                <a:cs typeface="Calibri"/>
              </a:rPr>
              <a:t>gütmeyen</a:t>
            </a:r>
            <a:r>
              <a:rPr lang="en-US" dirty="0" smtClean="0">
                <a:latin typeface="Times New Roman"/>
                <a:ea typeface="Times New Roman"/>
                <a:cs typeface="Calibri"/>
              </a:rPr>
              <a:t> </a:t>
            </a:r>
            <a:r>
              <a:rPr lang="en-US" dirty="0" err="1" smtClean="0">
                <a:latin typeface="Times New Roman"/>
                <a:ea typeface="Times New Roman"/>
                <a:cs typeface="Calibri"/>
              </a:rPr>
              <a:t>kuruluşlar</a:t>
            </a:r>
            <a:endParaRPr lang="tr-TR" dirty="0" smtClean="0">
              <a:latin typeface="Times New Roman"/>
              <a:ea typeface="Times New Roman"/>
            </a:endParaRPr>
          </a:p>
          <a:p>
            <a:pPr marL="342900" lvl="0" indent="-342900" algn="just">
              <a:lnSpc>
                <a:spcPct val="115000"/>
              </a:lnSpc>
              <a:spcAft>
                <a:spcPts val="600"/>
              </a:spcAft>
              <a:buFont typeface="Symbol"/>
              <a:buChar char=""/>
            </a:pPr>
            <a:r>
              <a:rPr lang="en-US" dirty="0" smtClean="0">
                <a:latin typeface="Times New Roman"/>
                <a:ea typeface="Times New Roman"/>
                <a:cs typeface="Calibri"/>
              </a:rPr>
              <a:t>mil </a:t>
            </a:r>
            <a:r>
              <a:rPr lang="en-US" dirty="0" err="1" smtClean="0">
                <a:latin typeface="Times New Roman"/>
                <a:ea typeface="Times New Roman"/>
                <a:cs typeface="Calibri"/>
              </a:rPr>
              <a:t>askeri</a:t>
            </a:r>
            <a:r>
              <a:rPr lang="en-US" dirty="0" smtClean="0">
                <a:latin typeface="Times New Roman"/>
                <a:ea typeface="Times New Roman"/>
                <a:cs typeface="Calibri"/>
              </a:rPr>
              <a:t> </a:t>
            </a:r>
            <a:r>
              <a:rPr lang="en-US" dirty="0" err="1" smtClean="0">
                <a:latin typeface="Times New Roman"/>
                <a:ea typeface="Times New Roman"/>
                <a:cs typeface="Calibri"/>
              </a:rPr>
              <a:t>kuruluşlar</a:t>
            </a:r>
            <a:r>
              <a:rPr lang="en-US" dirty="0" smtClean="0">
                <a:latin typeface="Times New Roman"/>
                <a:ea typeface="Times New Roman"/>
                <a:cs typeface="Calibri"/>
              </a:rPr>
              <a:t> (military)</a:t>
            </a:r>
            <a:endParaRPr lang="tr-TR" dirty="0" smtClean="0">
              <a:latin typeface="Times New Roman"/>
              <a:ea typeface="Times New Roman"/>
            </a:endParaRPr>
          </a:p>
          <a:p>
            <a:pPr marL="342900" lvl="0" indent="-342900" algn="just">
              <a:lnSpc>
                <a:spcPct val="115000"/>
              </a:lnSpc>
              <a:spcAft>
                <a:spcPts val="600"/>
              </a:spcAft>
              <a:buFont typeface="Symbol"/>
              <a:buChar char=""/>
            </a:pPr>
            <a:r>
              <a:rPr lang="en-US" dirty="0" smtClean="0">
                <a:latin typeface="Times New Roman"/>
                <a:ea typeface="Times New Roman"/>
                <a:cs typeface="Calibri"/>
              </a:rPr>
              <a:t>net </a:t>
            </a:r>
            <a:r>
              <a:rPr lang="en-US" dirty="0" err="1" smtClean="0">
                <a:latin typeface="Times New Roman"/>
                <a:ea typeface="Times New Roman"/>
                <a:cs typeface="Calibri"/>
              </a:rPr>
              <a:t>ağ</a:t>
            </a:r>
            <a:r>
              <a:rPr lang="en-US" dirty="0" smtClean="0">
                <a:latin typeface="Times New Roman"/>
                <a:ea typeface="Times New Roman"/>
                <a:cs typeface="Calibri"/>
              </a:rPr>
              <a:t> </a:t>
            </a:r>
            <a:r>
              <a:rPr lang="en-US" dirty="0" err="1" smtClean="0">
                <a:latin typeface="Times New Roman"/>
                <a:ea typeface="Times New Roman"/>
                <a:cs typeface="Calibri"/>
              </a:rPr>
              <a:t>organizasyonları</a:t>
            </a:r>
            <a:r>
              <a:rPr lang="en-US" dirty="0" smtClean="0">
                <a:latin typeface="Times New Roman"/>
                <a:ea typeface="Times New Roman"/>
                <a:cs typeface="Calibri"/>
              </a:rPr>
              <a:t> (network)</a:t>
            </a:r>
            <a:endParaRPr lang="tr-TR" dirty="0" smtClean="0">
              <a:latin typeface="Times New Roman"/>
              <a:ea typeface="Times New Roman"/>
            </a:endParaRPr>
          </a:p>
          <a:p>
            <a:pPr marL="342900" lvl="0" indent="-342900" algn="just">
              <a:lnSpc>
                <a:spcPct val="115000"/>
              </a:lnSpc>
              <a:spcAft>
                <a:spcPts val="600"/>
              </a:spcAft>
              <a:buFont typeface="Symbol"/>
              <a:buChar char=""/>
            </a:pPr>
            <a:r>
              <a:rPr lang="en-US" dirty="0" smtClean="0">
                <a:latin typeface="Times New Roman"/>
                <a:ea typeface="Times New Roman"/>
                <a:cs typeface="Calibri"/>
              </a:rPr>
              <a:t>ac </a:t>
            </a:r>
            <a:r>
              <a:rPr lang="en-US" dirty="0" err="1" smtClean="0">
                <a:latin typeface="Times New Roman"/>
                <a:ea typeface="Times New Roman"/>
                <a:cs typeface="Calibri"/>
              </a:rPr>
              <a:t>akademik</a:t>
            </a:r>
            <a:r>
              <a:rPr lang="en-US" dirty="0" smtClean="0">
                <a:latin typeface="Times New Roman"/>
                <a:ea typeface="Times New Roman"/>
                <a:cs typeface="Calibri"/>
              </a:rPr>
              <a:t> </a:t>
            </a:r>
            <a:r>
              <a:rPr lang="en-US" dirty="0" err="1" smtClean="0">
                <a:latin typeface="Times New Roman"/>
                <a:ea typeface="Times New Roman"/>
                <a:cs typeface="Calibri"/>
              </a:rPr>
              <a:t>kuruluşlar</a:t>
            </a:r>
            <a:r>
              <a:rPr lang="en-US" dirty="0" smtClean="0">
                <a:latin typeface="Times New Roman"/>
                <a:ea typeface="Times New Roman"/>
                <a:cs typeface="Calibri"/>
              </a:rPr>
              <a:t> (</a:t>
            </a:r>
            <a:r>
              <a:rPr lang="en-US" dirty="0" err="1" smtClean="0">
                <a:latin typeface="Times New Roman"/>
                <a:ea typeface="Times New Roman"/>
                <a:cs typeface="Calibri"/>
              </a:rPr>
              <a:t>bazı</a:t>
            </a:r>
            <a:r>
              <a:rPr lang="en-US" dirty="0" smtClean="0">
                <a:latin typeface="Times New Roman"/>
                <a:ea typeface="Times New Roman"/>
                <a:cs typeface="Calibri"/>
              </a:rPr>
              <a:t> </a:t>
            </a:r>
            <a:r>
              <a:rPr lang="en-US" dirty="0" err="1" smtClean="0">
                <a:latin typeface="Times New Roman"/>
                <a:ea typeface="Times New Roman"/>
                <a:cs typeface="Calibri"/>
              </a:rPr>
              <a:t>ülkelerde</a:t>
            </a:r>
            <a:r>
              <a:rPr lang="en-US" dirty="0" smtClean="0">
                <a:latin typeface="Times New Roman"/>
                <a:ea typeface="Times New Roman"/>
                <a:cs typeface="Calibri"/>
              </a:rPr>
              <a:t> "</a:t>
            </a:r>
            <a:r>
              <a:rPr lang="en-US" dirty="0" err="1" smtClean="0">
                <a:latin typeface="Times New Roman"/>
                <a:ea typeface="Times New Roman"/>
                <a:cs typeface="Calibri"/>
              </a:rPr>
              <a:t>edu</a:t>
            </a:r>
            <a:r>
              <a:rPr lang="en-US" dirty="0" smtClean="0">
                <a:latin typeface="Times New Roman"/>
                <a:ea typeface="Times New Roman"/>
                <a:cs typeface="Calibri"/>
              </a:rPr>
              <a:t>" </a:t>
            </a:r>
            <a:r>
              <a:rPr lang="en-US" dirty="0" err="1" smtClean="0">
                <a:latin typeface="Times New Roman"/>
                <a:ea typeface="Times New Roman"/>
                <a:cs typeface="Calibri"/>
              </a:rPr>
              <a:t>karşılığı</a:t>
            </a:r>
            <a:r>
              <a:rPr lang="en-US" dirty="0" smtClean="0">
                <a:latin typeface="Times New Roman"/>
                <a:ea typeface="Times New Roman"/>
                <a:cs typeface="Calibri"/>
              </a:rPr>
              <a:t>)</a:t>
            </a:r>
            <a:endParaRPr lang="tr-TR" dirty="0" smtClean="0">
              <a:latin typeface="Times New Roman"/>
              <a:ea typeface="Times New Roman"/>
            </a:endParaRPr>
          </a:p>
          <a:p>
            <a:pPr marL="342900" lvl="0" indent="-342900" algn="just">
              <a:lnSpc>
                <a:spcPct val="115000"/>
              </a:lnSpc>
              <a:spcAft>
                <a:spcPts val="600"/>
              </a:spcAft>
              <a:buFont typeface="Symbol"/>
              <a:buChar char=""/>
            </a:pPr>
            <a:r>
              <a:rPr lang="en-US" dirty="0" err="1" smtClean="0">
                <a:latin typeface="Times New Roman"/>
                <a:ea typeface="Times New Roman"/>
                <a:cs typeface="Calibri"/>
              </a:rPr>
              <a:t>ülke</a:t>
            </a:r>
            <a:r>
              <a:rPr lang="en-US" dirty="0" smtClean="0">
                <a:latin typeface="Times New Roman"/>
                <a:ea typeface="Times New Roman"/>
                <a:cs typeface="Calibri"/>
              </a:rPr>
              <a:t> </a:t>
            </a:r>
            <a:r>
              <a:rPr lang="en-US" dirty="0" err="1" smtClean="0">
                <a:latin typeface="Times New Roman"/>
                <a:ea typeface="Times New Roman"/>
                <a:cs typeface="Calibri"/>
              </a:rPr>
              <a:t>kodu</a:t>
            </a:r>
            <a:r>
              <a:rPr lang="en-US" dirty="0" smtClean="0">
                <a:latin typeface="Times New Roman"/>
                <a:ea typeface="Times New Roman"/>
                <a:cs typeface="Calibri"/>
              </a:rPr>
              <a:t> ISO </a:t>
            </a:r>
            <a:r>
              <a:rPr lang="en-US" dirty="0" err="1" smtClean="0">
                <a:latin typeface="Times New Roman"/>
                <a:ea typeface="Times New Roman"/>
                <a:cs typeface="Calibri"/>
              </a:rPr>
              <a:t>standart</a:t>
            </a:r>
            <a:r>
              <a:rPr lang="en-US" dirty="0" smtClean="0">
                <a:latin typeface="Times New Roman"/>
                <a:ea typeface="Times New Roman"/>
                <a:cs typeface="Calibri"/>
              </a:rPr>
              <a:t> </a:t>
            </a:r>
            <a:r>
              <a:rPr lang="en-US" dirty="0" err="1" smtClean="0">
                <a:latin typeface="Times New Roman"/>
                <a:ea typeface="Times New Roman"/>
                <a:cs typeface="Calibri"/>
              </a:rPr>
              <a:t>ülke</a:t>
            </a:r>
            <a:r>
              <a:rPr lang="en-US" dirty="0" smtClean="0">
                <a:latin typeface="Times New Roman"/>
                <a:ea typeface="Times New Roman"/>
                <a:cs typeface="Calibri"/>
              </a:rPr>
              <a:t> </a:t>
            </a:r>
            <a:r>
              <a:rPr lang="en-US" dirty="0" err="1" smtClean="0">
                <a:latin typeface="Times New Roman"/>
                <a:ea typeface="Times New Roman"/>
                <a:cs typeface="Calibri"/>
              </a:rPr>
              <a:t>kodu</a:t>
            </a:r>
            <a:endParaRPr lang="tr-TR" dirty="0" smtClean="0">
              <a:latin typeface="Times New Roman"/>
              <a:ea typeface="Times New Roman"/>
            </a:endParaRPr>
          </a:p>
          <a:p>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Kaynaklar</a:t>
            </a:r>
            <a:endParaRPr lang="tr-TR"/>
          </a:p>
        </p:txBody>
      </p:sp>
      <p:sp>
        <p:nvSpPr>
          <p:cNvPr id="3" name="İçerik Yer Tutucusu 2"/>
          <p:cNvSpPr>
            <a:spLocks noGrp="1"/>
          </p:cNvSpPr>
          <p:nvPr>
            <p:ph idx="1"/>
          </p:nvPr>
        </p:nvSpPr>
        <p:spPr/>
        <p:txBody>
          <a:bodyPr/>
          <a:lstStyle/>
          <a:p>
            <a:r>
              <a:rPr lang="en-US" dirty="0"/>
              <a:t>Dunlop, J., </a:t>
            </a:r>
            <a:r>
              <a:rPr lang="en-US" dirty="0" err="1"/>
              <a:t>Holosko</a:t>
            </a:r>
            <a:r>
              <a:rPr lang="en-US" dirty="0"/>
              <a:t>, M., 2006. Information technology and Evidence Based Social Work Practice. </a:t>
            </a:r>
            <a:r>
              <a:rPr lang="en-US" dirty="0" err="1"/>
              <a:t>Hawort</a:t>
            </a:r>
            <a:r>
              <a:rPr lang="en-US" dirty="0"/>
              <a:t> Press</a:t>
            </a:r>
            <a:endParaRPr lang="tr-TR" dirty="0"/>
          </a:p>
          <a:p>
            <a:r>
              <a:rPr lang="en-US" dirty="0" err="1"/>
              <a:t>LaMendola</a:t>
            </a:r>
            <a:r>
              <a:rPr lang="en-US" dirty="0"/>
              <a:t>, W., Glastonbury, B., Toole, S.,1989. A Casebook of Computer Applications in the Social and Human </a:t>
            </a:r>
            <a:r>
              <a:rPr lang="en-US" dirty="0" err="1"/>
              <a:t>Sevices</a:t>
            </a:r>
            <a:r>
              <a:rPr lang="en-US" dirty="0"/>
              <a:t>. </a:t>
            </a:r>
            <a:r>
              <a:rPr lang="en-US" dirty="0" err="1"/>
              <a:t>Hawort</a:t>
            </a:r>
            <a:r>
              <a:rPr lang="en-US" dirty="0"/>
              <a:t> Press.</a:t>
            </a:r>
            <a:endParaRPr lang="tr-TR" dirty="0"/>
          </a:p>
          <a:p>
            <a:endParaRPr lang="tr-TR" dirty="0"/>
          </a:p>
        </p:txBody>
      </p:sp>
    </p:spTree>
    <p:extLst>
      <p:ext uri="{BB962C8B-B14F-4D97-AF65-F5344CB8AC3E}">
        <p14:creationId xmlns:p14="http://schemas.microsoft.com/office/powerpoint/2010/main" val="87966895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örünüş">
  <a:themeElements>
    <a:clrScheme name="Görünüş">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Görünüş">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Görünüş">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119</TotalTime>
  <Words>866</Words>
  <Application>Microsoft Office PowerPoint</Application>
  <PresentationFormat>Ekran Gösterisi (4:3)</PresentationFormat>
  <Paragraphs>52</Paragraphs>
  <Slides>10</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10</vt:i4>
      </vt:variant>
    </vt:vector>
  </HeadingPairs>
  <TitlesOfParts>
    <vt:vector size="16" baseType="lpstr">
      <vt:lpstr>Calibri</vt:lpstr>
      <vt:lpstr>Symbol</vt:lpstr>
      <vt:lpstr>Times New Roman</vt:lpstr>
      <vt:lpstr>Verdana</vt:lpstr>
      <vt:lpstr>Wingdings 2</vt:lpstr>
      <vt:lpstr>Görünüş</vt:lpstr>
      <vt:lpstr>ANKARA ÜNİVERSİTESİ SAĞLIK BİLİMLERİ FAKÜLTESİ SOSYAL HİZMET BÖLÜMÜ</vt:lpstr>
      <vt:lpstr> İNTERNET: GÜNCEL                    UYGULAMA ÖRNEKLERİ</vt:lpstr>
      <vt:lpstr>Temel İnternet kavramları </vt:lpstr>
      <vt:lpstr>PowerPoint Sunusu</vt:lpstr>
      <vt:lpstr>PowerPoint Sunusu</vt:lpstr>
      <vt:lpstr>PowerPoint Sunusu</vt:lpstr>
      <vt:lpstr>PowerPoint Sunusu</vt:lpstr>
      <vt:lpstr>İnternet Adresleri </vt:lpstr>
      <vt:lpstr>Kaynaklar</vt:lpstr>
      <vt:lpstr>TEŞEKKÜRLER</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SAĞLIK BİLİMLERİ FAKÜLTESİ SOSYAL HİZMET BÖLÜMÜ</dc:title>
  <dc:creator>sssSeRNeBeysss</dc:creator>
  <cp:lastModifiedBy>Yazar</cp:lastModifiedBy>
  <cp:revision>17</cp:revision>
  <dcterms:created xsi:type="dcterms:W3CDTF">2017-03-21T21:41:26Z</dcterms:created>
  <dcterms:modified xsi:type="dcterms:W3CDTF">2020-05-04T07:21:29Z</dcterms:modified>
</cp:coreProperties>
</file>