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notesMasterIdLst>
    <p:notesMasterId r:id="rId52"/>
  </p:notesMasterIdLst>
  <p:sldIdLst>
    <p:sldId id="257" r:id="rId2"/>
    <p:sldId id="336" r:id="rId3"/>
    <p:sldId id="339" r:id="rId4"/>
    <p:sldId id="258" r:id="rId5"/>
    <p:sldId id="335" r:id="rId6"/>
    <p:sldId id="340" r:id="rId7"/>
    <p:sldId id="261" r:id="rId8"/>
    <p:sldId id="262" r:id="rId9"/>
    <p:sldId id="260" r:id="rId10"/>
    <p:sldId id="263" r:id="rId11"/>
    <p:sldId id="338" r:id="rId12"/>
    <p:sldId id="264" r:id="rId13"/>
    <p:sldId id="265" r:id="rId14"/>
    <p:sldId id="267" r:id="rId15"/>
    <p:sldId id="266" r:id="rId16"/>
    <p:sldId id="270" r:id="rId17"/>
    <p:sldId id="268" r:id="rId18"/>
    <p:sldId id="271" r:id="rId19"/>
    <p:sldId id="269" r:id="rId20"/>
    <p:sldId id="272" r:id="rId21"/>
    <p:sldId id="273" r:id="rId22"/>
    <p:sldId id="275" r:id="rId23"/>
    <p:sldId id="280" r:id="rId24"/>
    <p:sldId id="281" r:id="rId25"/>
    <p:sldId id="284" r:id="rId26"/>
    <p:sldId id="286" r:id="rId27"/>
    <p:sldId id="287" r:id="rId28"/>
    <p:sldId id="282" r:id="rId29"/>
    <p:sldId id="341" r:id="rId30"/>
    <p:sldId id="300" r:id="rId31"/>
    <p:sldId id="301" r:id="rId32"/>
    <p:sldId id="302" r:id="rId33"/>
    <p:sldId id="303" r:id="rId34"/>
    <p:sldId id="304" r:id="rId35"/>
    <p:sldId id="312" r:id="rId36"/>
    <p:sldId id="277" r:id="rId37"/>
    <p:sldId id="278" r:id="rId38"/>
    <p:sldId id="279" r:id="rId39"/>
    <p:sldId id="290" r:id="rId40"/>
    <p:sldId id="292" r:id="rId41"/>
    <p:sldId id="293" r:id="rId42"/>
    <p:sldId id="294" r:id="rId43"/>
    <p:sldId id="295" r:id="rId44"/>
    <p:sldId id="296" r:id="rId45"/>
    <p:sldId id="342" r:id="rId46"/>
    <p:sldId id="311" r:id="rId47"/>
    <p:sldId id="307" r:id="rId48"/>
    <p:sldId id="313" r:id="rId49"/>
    <p:sldId id="309" r:id="rId50"/>
    <p:sldId id="288" r:id="rId51"/>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7" d="100"/>
          <a:sy n="67" d="100"/>
        </p:scale>
        <p:origin x="211"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321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diagrams/_rels/data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C572E7E-6B47-4DE5-B4A9-A60242E0F5F0}" type="doc">
      <dgm:prSet loTypeId="urn:microsoft.com/office/officeart/2005/8/layout/hierarchy1" loCatId="hierarchy" qsTypeId="urn:microsoft.com/office/officeart/2005/8/quickstyle/simple1" qsCatId="simple" csTypeId="urn:microsoft.com/office/officeart/2005/8/colors/colorful5" csCatId="colorful" phldr="1"/>
      <dgm:spPr/>
      <dgm:t>
        <a:bodyPr/>
        <a:lstStyle/>
        <a:p>
          <a:pPr rtl="1"/>
          <a:endParaRPr lang="ar-SA"/>
        </a:p>
      </dgm:t>
    </dgm:pt>
    <dgm:pt modelId="{87B2510C-E019-4F14-8AE7-BD0F83BBA11C}">
      <dgm:prSet phldrT="[نص]"/>
      <dgm:spPr/>
      <dgm:t>
        <a:bodyPr/>
        <a:lstStyle/>
        <a:p>
          <a:pPr rtl="1"/>
          <a:r>
            <a:rPr lang="en-US" dirty="0" smtClean="0"/>
            <a:t>Isomers types </a:t>
          </a:r>
          <a:endParaRPr lang="ar-SA" dirty="0"/>
        </a:p>
      </dgm:t>
    </dgm:pt>
    <dgm:pt modelId="{BF3FDE82-0654-4D96-9744-9D84589C0A8A}" type="parTrans" cxnId="{36C95F77-95C2-4E23-8257-3A2A6D768A67}">
      <dgm:prSet/>
      <dgm:spPr/>
      <dgm:t>
        <a:bodyPr/>
        <a:lstStyle/>
        <a:p>
          <a:pPr rtl="1"/>
          <a:endParaRPr lang="ar-SA"/>
        </a:p>
      </dgm:t>
    </dgm:pt>
    <dgm:pt modelId="{F7D5B06A-0E63-4B60-A6D8-B0F0A5A7ABCC}" type="sibTrans" cxnId="{36C95F77-95C2-4E23-8257-3A2A6D768A67}">
      <dgm:prSet/>
      <dgm:spPr/>
      <dgm:t>
        <a:bodyPr/>
        <a:lstStyle/>
        <a:p>
          <a:pPr rtl="1"/>
          <a:endParaRPr lang="ar-SA"/>
        </a:p>
      </dgm:t>
    </dgm:pt>
    <dgm:pt modelId="{394119E2-020F-4E84-9523-9961596012FF}">
      <dgm:prSet phldrT="[نص]"/>
      <dgm:spPr/>
      <dgm:t>
        <a:bodyPr/>
        <a:lstStyle/>
        <a:p>
          <a:pPr rtl="1"/>
          <a:r>
            <a:rPr lang="en-US" dirty="0" smtClean="0">
              <a:hlinkClick xmlns:r="http://schemas.openxmlformats.org/officeDocument/2006/relationships" r:id="rId1" action="ppaction://hlinksldjump"/>
            </a:rPr>
            <a:t>constitutional</a:t>
          </a:r>
          <a:endParaRPr lang="ar-SA" dirty="0"/>
        </a:p>
      </dgm:t>
    </dgm:pt>
    <dgm:pt modelId="{41B3F31F-628B-4D67-9DA9-2FD70797B8BA}" type="parTrans" cxnId="{F6448CF0-471C-4C72-8E4E-C5B6ACDEE1A8}">
      <dgm:prSet/>
      <dgm:spPr/>
      <dgm:t>
        <a:bodyPr/>
        <a:lstStyle/>
        <a:p>
          <a:pPr rtl="1"/>
          <a:endParaRPr lang="ar-SA"/>
        </a:p>
      </dgm:t>
    </dgm:pt>
    <dgm:pt modelId="{0DDECA48-5EB6-4330-AD58-4B14C16496F2}" type="sibTrans" cxnId="{F6448CF0-471C-4C72-8E4E-C5B6ACDEE1A8}">
      <dgm:prSet/>
      <dgm:spPr/>
      <dgm:t>
        <a:bodyPr/>
        <a:lstStyle/>
        <a:p>
          <a:pPr rtl="1"/>
          <a:endParaRPr lang="ar-SA"/>
        </a:p>
      </dgm:t>
    </dgm:pt>
    <dgm:pt modelId="{623252C6-9AF3-4D16-A5FB-91935715DD57}">
      <dgm:prSet phldrT="[نص]"/>
      <dgm:spPr/>
      <dgm:t>
        <a:bodyPr/>
        <a:lstStyle/>
        <a:p>
          <a:pPr rtl="1"/>
          <a:r>
            <a:rPr lang="en-US" dirty="0" smtClean="0">
              <a:hlinkClick xmlns:r="http://schemas.openxmlformats.org/officeDocument/2006/relationships" r:id="rId2" action="ppaction://hlinksldjump"/>
            </a:rPr>
            <a:t>stereoisomers</a:t>
          </a:r>
          <a:endParaRPr lang="ar-SA" dirty="0"/>
        </a:p>
      </dgm:t>
    </dgm:pt>
    <dgm:pt modelId="{96492341-0CB8-4417-B9E7-01A387157999}" type="parTrans" cxnId="{22954C3B-B2D0-414E-9908-AD09518C1743}">
      <dgm:prSet/>
      <dgm:spPr/>
      <dgm:t>
        <a:bodyPr/>
        <a:lstStyle/>
        <a:p>
          <a:pPr rtl="1"/>
          <a:endParaRPr lang="ar-SA"/>
        </a:p>
      </dgm:t>
    </dgm:pt>
    <dgm:pt modelId="{C1FA5BFB-A2A5-4E43-9EFF-472C06CD2F8E}" type="sibTrans" cxnId="{22954C3B-B2D0-414E-9908-AD09518C1743}">
      <dgm:prSet/>
      <dgm:spPr/>
      <dgm:t>
        <a:bodyPr/>
        <a:lstStyle/>
        <a:p>
          <a:pPr rtl="1"/>
          <a:endParaRPr lang="ar-SA"/>
        </a:p>
      </dgm:t>
    </dgm:pt>
    <dgm:pt modelId="{F641E9E1-9813-492D-9923-EE2604A10EF1}" type="pres">
      <dgm:prSet presAssocID="{FC572E7E-6B47-4DE5-B4A9-A60242E0F5F0}" presName="hierChild1" presStyleCnt="0">
        <dgm:presLayoutVars>
          <dgm:chPref val="1"/>
          <dgm:dir/>
          <dgm:animOne val="branch"/>
          <dgm:animLvl val="lvl"/>
          <dgm:resizeHandles/>
        </dgm:presLayoutVars>
      </dgm:prSet>
      <dgm:spPr/>
      <dgm:t>
        <a:bodyPr/>
        <a:lstStyle/>
        <a:p>
          <a:pPr rtl="1"/>
          <a:endParaRPr lang="ar-SA"/>
        </a:p>
      </dgm:t>
    </dgm:pt>
    <dgm:pt modelId="{01271CFD-1770-4A7C-BD2C-EDC37276076B}" type="pres">
      <dgm:prSet presAssocID="{87B2510C-E019-4F14-8AE7-BD0F83BBA11C}" presName="hierRoot1" presStyleCnt="0"/>
      <dgm:spPr/>
    </dgm:pt>
    <dgm:pt modelId="{8E64DDD7-5B4A-4181-A0B9-A148B3A20446}" type="pres">
      <dgm:prSet presAssocID="{87B2510C-E019-4F14-8AE7-BD0F83BBA11C}" presName="composite" presStyleCnt="0"/>
      <dgm:spPr/>
    </dgm:pt>
    <dgm:pt modelId="{4E504BD0-5AA7-49D0-9BE7-FF87614ECD71}" type="pres">
      <dgm:prSet presAssocID="{87B2510C-E019-4F14-8AE7-BD0F83BBA11C}" presName="background" presStyleLbl="node0" presStyleIdx="0" presStyleCnt="1"/>
      <dgm:spPr/>
    </dgm:pt>
    <dgm:pt modelId="{CF475472-DD93-4527-B85F-BEDB5AB2A52D}" type="pres">
      <dgm:prSet presAssocID="{87B2510C-E019-4F14-8AE7-BD0F83BBA11C}" presName="text" presStyleLbl="fgAcc0" presStyleIdx="0" presStyleCnt="1">
        <dgm:presLayoutVars>
          <dgm:chPref val="3"/>
        </dgm:presLayoutVars>
      </dgm:prSet>
      <dgm:spPr/>
      <dgm:t>
        <a:bodyPr/>
        <a:lstStyle/>
        <a:p>
          <a:pPr rtl="1"/>
          <a:endParaRPr lang="ar-SA"/>
        </a:p>
      </dgm:t>
    </dgm:pt>
    <dgm:pt modelId="{979492A1-6684-443F-9904-6DC23A36742A}" type="pres">
      <dgm:prSet presAssocID="{87B2510C-E019-4F14-8AE7-BD0F83BBA11C}" presName="hierChild2" presStyleCnt="0"/>
      <dgm:spPr/>
    </dgm:pt>
    <dgm:pt modelId="{9F6E2860-338E-425D-8130-C1BC6AE0B57A}" type="pres">
      <dgm:prSet presAssocID="{41B3F31F-628B-4D67-9DA9-2FD70797B8BA}" presName="Name10" presStyleLbl="parChTrans1D2" presStyleIdx="0" presStyleCnt="2"/>
      <dgm:spPr/>
      <dgm:t>
        <a:bodyPr/>
        <a:lstStyle/>
        <a:p>
          <a:pPr rtl="1"/>
          <a:endParaRPr lang="ar-SA"/>
        </a:p>
      </dgm:t>
    </dgm:pt>
    <dgm:pt modelId="{67CEBDCE-BDAF-43E9-8518-D03A7B094DA9}" type="pres">
      <dgm:prSet presAssocID="{394119E2-020F-4E84-9523-9961596012FF}" presName="hierRoot2" presStyleCnt="0"/>
      <dgm:spPr/>
    </dgm:pt>
    <dgm:pt modelId="{36A5D400-F067-4F92-B2F6-64EF0C726AC5}" type="pres">
      <dgm:prSet presAssocID="{394119E2-020F-4E84-9523-9961596012FF}" presName="composite2" presStyleCnt="0"/>
      <dgm:spPr/>
    </dgm:pt>
    <dgm:pt modelId="{E67EBD3A-F584-449A-9EB4-5C56075B9290}" type="pres">
      <dgm:prSet presAssocID="{394119E2-020F-4E84-9523-9961596012FF}" presName="background2" presStyleLbl="node2" presStyleIdx="0" presStyleCnt="2"/>
      <dgm:spPr/>
    </dgm:pt>
    <dgm:pt modelId="{DC65A46A-2D32-40DA-A506-C38D422D2D7E}" type="pres">
      <dgm:prSet presAssocID="{394119E2-020F-4E84-9523-9961596012FF}" presName="text2" presStyleLbl="fgAcc2" presStyleIdx="0" presStyleCnt="2">
        <dgm:presLayoutVars>
          <dgm:chPref val="3"/>
        </dgm:presLayoutVars>
      </dgm:prSet>
      <dgm:spPr/>
      <dgm:t>
        <a:bodyPr/>
        <a:lstStyle/>
        <a:p>
          <a:pPr rtl="1"/>
          <a:endParaRPr lang="ar-SA"/>
        </a:p>
      </dgm:t>
    </dgm:pt>
    <dgm:pt modelId="{C4EB3AD4-60D8-4569-988A-0C827C08286C}" type="pres">
      <dgm:prSet presAssocID="{394119E2-020F-4E84-9523-9961596012FF}" presName="hierChild3" presStyleCnt="0"/>
      <dgm:spPr/>
    </dgm:pt>
    <dgm:pt modelId="{8D84888D-9C58-4D66-A6A5-31EB90D1372A}" type="pres">
      <dgm:prSet presAssocID="{96492341-0CB8-4417-B9E7-01A387157999}" presName="Name10" presStyleLbl="parChTrans1D2" presStyleIdx="1" presStyleCnt="2"/>
      <dgm:spPr/>
      <dgm:t>
        <a:bodyPr/>
        <a:lstStyle/>
        <a:p>
          <a:pPr rtl="1"/>
          <a:endParaRPr lang="ar-SA"/>
        </a:p>
      </dgm:t>
    </dgm:pt>
    <dgm:pt modelId="{1173267F-319C-4DBD-8CB2-9CA61D3B69B1}" type="pres">
      <dgm:prSet presAssocID="{623252C6-9AF3-4D16-A5FB-91935715DD57}" presName="hierRoot2" presStyleCnt="0"/>
      <dgm:spPr/>
    </dgm:pt>
    <dgm:pt modelId="{CBAB850F-1E2E-4D72-8776-E683EB655782}" type="pres">
      <dgm:prSet presAssocID="{623252C6-9AF3-4D16-A5FB-91935715DD57}" presName="composite2" presStyleCnt="0"/>
      <dgm:spPr/>
    </dgm:pt>
    <dgm:pt modelId="{9BDE8C28-DD95-446B-B063-B46B7E0D09C2}" type="pres">
      <dgm:prSet presAssocID="{623252C6-9AF3-4D16-A5FB-91935715DD57}" presName="background2" presStyleLbl="node2" presStyleIdx="1" presStyleCnt="2"/>
      <dgm:spPr/>
    </dgm:pt>
    <dgm:pt modelId="{DBAD49D3-4966-4488-B531-34CE905B172A}" type="pres">
      <dgm:prSet presAssocID="{623252C6-9AF3-4D16-A5FB-91935715DD57}" presName="text2" presStyleLbl="fgAcc2" presStyleIdx="1" presStyleCnt="2">
        <dgm:presLayoutVars>
          <dgm:chPref val="3"/>
        </dgm:presLayoutVars>
      </dgm:prSet>
      <dgm:spPr/>
      <dgm:t>
        <a:bodyPr/>
        <a:lstStyle/>
        <a:p>
          <a:pPr rtl="1"/>
          <a:endParaRPr lang="ar-SA"/>
        </a:p>
      </dgm:t>
    </dgm:pt>
    <dgm:pt modelId="{F0296A6B-320D-48E9-85DC-DB176D1782B9}" type="pres">
      <dgm:prSet presAssocID="{623252C6-9AF3-4D16-A5FB-91935715DD57}" presName="hierChild3" presStyleCnt="0"/>
      <dgm:spPr/>
    </dgm:pt>
  </dgm:ptLst>
  <dgm:cxnLst>
    <dgm:cxn modelId="{36C95F77-95C2-4E23-8257-3A2A6D768A67}" srcId="{FC572E7E-6B47-4DE5-B4A9-A60242E0F5F0}" destId="{87B2510C-E019-4F14-8AE7-BD0F83BBA11C}" srcOrd="0" destOrd="0" parTransId="{BF3FDE82-0654-4D96-9744-9D84589C0A8A}" sibTransId="{F7D5B06A-0E63-4B60-A6D8-B0F0A5A7ABCC}"/>
    <dgm:cxn modelId="{8B32237C-39DA-4F86-AE2A-CF5882AB056D}" type="presOf" srcId="{41B3F31F-628B-4D67-9DA9-2FD70797B8BA}" destId="{9F6E2860-338E-425D-8130-C1BC6AE0B57A}" srcOrd="0" destOrd="0" presId="urn:microsoft.com/office/officeart/2005/8/layout/hierarchy1"/>
    <dgm:cxn modelId="{96BC884E-3059-4C4B-943A-916A8D6A626E}" type="presOf" srcId="{623252C6-9AF3-4D16-A5FB-91935715DD57}" destId="{DBAD49D3-4966-4488-B531-34CE905B172A}" srcOrd="0" destOrd="0" presId="urn:microsoft.com/office/officeart/2005/8/layout/hierarchy1"/>
    <dgm:cxn modelId="{22954C3B-B2D0-414E-9908-AD09518C1743}" srcId="{87B2510C-E019-4F14-8AE7-BD0F83BBA11C}" destId="{623252C6-9AF3-4D16-A5FB-91935715DD57}" srcOrd="1" destOrd="0" parTransId="{96492341-0CB8-4417-B9E7-01A387157999}" sibTransId="{C1FA5BFB-A2A5-4E43-9EFF-472C06CD2F8E}"/>
    <dgm:cxn modelId="{4E8432DB-2914-4192-8DFB-E550C62F78FE}" type="presOf" srcId="{394119E2-020F-4E84-9523-9961596012FF}" destId="{DC65A46A-2D32-40DA-A506-C38D422D2D7E}" srcOrd="0" destOrd="0" presId="urn:microsoft.com/office/officeart/2005/8/layout/hierarchy1"/>
    <dgm:cxn modelId="{54E0115F-DEF8-418B-AFD3-EE8722A1DB8E}" type="presOf" srcId="{87B2510C-E019-4F14-8AE7-BD0F83BBA11C}" destId="{CF475472-DD93-4527-B85F-BEDB5AB2A52D}" srcOrd="0" destOrd="0" presId="urn:microsoft.com/office/officeart/2005/8/layout/hierarchy1"/>
    <dgm:cxn modelId="{F6448CF0-471C-4C72-8E4E-C5B6ACDEE1A8}" srcId="{87B2510C-E019-4F14-8AE7-BD0F83BBA11C}" destId="{394119E2-020F-4E84-9523-9961596012FF}" srcOrd="0" destOrd="0" parTransId="{41B3F31F-628B-4D67-9DA9-2FD70797B8BA}" sibTransId="{0DDECA48-5EB6-4330-AD58-4B14C16496F2}"/>
    <dgm:cxn modelId="{46D7D9D3-0FDE-4A34-A780-417C336B0286}" type="presOf" srcId="{FC572E7E-6B47-4DE5-B4A9-A60242E0F5F0}" destId="{F641E9E1-9813-492D-9923-EE2604A10EF1}" srcOrd="0" destOrd="0" presId="urn:microsoft.com/office/officeart/2005/8/layout/hierarchy1"/>
    <dgm:cxn modelId="{2CC6AFF6-CB9F-404C-89D7-59CA45E5B3C5}" type="presOf" srcId="{96492341-0CB8-4417-B9E7-01A387157999}" destId="{8D84888D-9C58-4D66-A6A5-31EB90D1372A}" srcOrd="0" destOrd="0" presId="urn:microsoft.com/office/officeart/2005/8/layout/hierarchy1"/>
    <dgm:cxn modelId="{EA3E515E-BB0B-494B-ACAA-D8576FC65F0F}" type="presParOf" srcId="{F641E9E1-9813-492D-9923-EE2604A10EF1}" destId="{01271CFD-1770-4A7C-BD2C-EDC37276076B}" srcOrd="0" destOrd="0" presId="urn:microsoft.com/office/officeart/2005/8/layout/hierarchy1"/>
    <dgm:cxn modelId="{CFB1FC1D-8C73-491C-9431-DC6C8D99F6F6}" type="presParOf" srcId="{01271CFD-1770-4A7C-BD2C-EDC37276076B}" destId="{8E64DDD7-5B4A-4181-A0B9-A148B3A20446}" srcOrd="0" destOrd="0" presId="urn:microsoft.com/office/officeart/2005/8/layout/hierarchy1"/>
    <dgm:cxn modelId="{96A349D3-EE2A-4CEB-9F50-B0FF934B9835}" type="presParOf" srcId="{8E64DDD7-5B4A-4181-A0B9-A148B3A20446}" destId="{4E504BD0-5AA7-49D0-9BE7-FF87614ECD71}" srcOrd="0" destOrd="0" presId="urn:microsoft.com/office/officeart/2005/8/layout/hierarchy1"/>
    <dgm:cxn modelId="{5FE9A64A-F952-4426-AD04-7C40ABF8AADA}" type="presParOf" srcId="{8E64DDD7-5B4A-4181-A0B9-A148B3A20446}" destId="{CF475472-DD93-4527-B85F-BEDB5AB2A52D}" srcOrd="1" destOrd="0" presId="urn:microsoft.com/office/officeart/2005/8/layout/hierarchy1"/>
    <dgm:cxn modelId="{A3C47285-BBC1-41DC-9FC8-E651F5B6A452}" type="presParOf" srcId="{01271CFD-1770-4A7C-BD2C-EDC37276076B}" destId="{979492A1-6684-443F-9904-6DC23A36742A}" srcOrd="1" destOrd="0" presId="urn:microsoft.com/office/officeart/2005/8/layout/hierarchy1"/>
    <dgm:cxn modelId="{D27489B0-53CB-483C-BFFB-9DE4A929356C}" type="presParOf" srcId="{979492A1-6684-443F-9904-6DC23A36742A}" destId="{9F6E2860-338E-425D-8130-C1BC6AE0B57A}" srcOrd="0" destOrd="0" presId="urn:microsoft.com/office/officeart/2005/8/layout/hierarchy1"/>
    <dgm:cxn modelId="{13A140FD-2999-44BB-9889-E0554A127AC2}" type="presParOf" srcId="{979492A1-6684-443F-9904-6DC23A36742A}" destId="{67CEBDCE-BDAF-43E9-8518-D03A7B094DA9}" srcOrd="1" destOrd="0" presId="urn:microsoft.com/office/officeart/2005/8/layout/hierarchy1"/>
    <dgm:cxn modelId="{1F179B82-469C-4CA5-AF4E-1A8940D64634}" type="presParOf" srcId="{67CEBDCE-BDAF-43E9-8518-D03A7B094DA9}" destId="{36A5D400-F067-4F92-B2F6-64EF0C726AC5}" srcOrd="0" destOrd="0" presId="urn:microsoft.com/office/officeart/2005/8/layout/hierarchy1"/>
    <dgm:cxn modelId="{E3E93845-8522-40D4-91B4-D82745F35AC2}" type="presParOf" srcId="{36A5D400-F067-4F92-B2F6-64EF0C726AC5}" destId="{E67EBD3A-F584-449A-9EB4-5C56075B9290}" srcOrd="0" destOrd="0" presId="urn:microsoft.com/office/officeart/2005/8/layout/hierarchy1"/>
    <dgm:cxn modelId="{DB1A2033-4E3C-4341-A4A5-1547FC1C245D}" type="presParOf" srcId="{36A5D400-F067-4F92-B2F6-64EF0C726AC5}" destId="{DC65A46A-2D32-40DA-A506-C38D422D2D7E}" srcOrd="1" destOrd="0" presId="urn:microsoft.com/office/officeart/2005/8/layout/hierarchy1"/>
    <dgm:cxn modelId="{CFCBF2C9-24CF-4DC4-8589-DF2F63144D40}" type="presParOf" srcId="{67CEBDCE-BDAF-43E9-8518-D03A7B094DA9}" destId="{C4EB3AD4-60D8-4569-988A-0C827C08286C}" srcOrd="1" destOrd="0" presId="urn:microsoft.com/office/officeart/2005/8/layout/hierarchy1"/>
    <dgm:cxn modelId="{0BD3AC19-B10D-44C5-A0BE-39E7668323FA}" type="presParOf" srcId="{979492A1-6684-443F-9904-6DC23A36742A}" destId="{8D84888D-9C58-4D66-A6A5-31EB90D1372A}" srcOrd="2" destOrd="0" presId="urn:microsoft.com/office/officeart/2005/8/layout/hierarchy1"/>
    <dgm:cxn modelId="{2B4D9471-93CF-445A-8616-B8D1060461A4}" type="presParOf" srcId="{979492A1-6684-443F-9904-6DC23A36742A}" destId="{1173267F-319C-4DBD-8CB2-9CA61D3B69B1}" srcOrd="3" destOrd="0" presId="urn:microsoft.com/office/officeart/2005/8/layout/hierarchy1"/>
    <dgm:cxn modelId="{5657495B-0D05-4986-936D-52F1F465B472}" type="presParOf" srcId="{1173267F-319C-4DBD-8CB2-9CA61D3B69B1}" destId="{CBAB850F-1E2E-4D72-8776-E683EB655782}" srcOrd="0" destOrd="0" presId="urn:microsoft.com/office/officeart/2005/8/layout/hierarchy1"/>
    <dgm:cxn modelId="{C09C65DB-E5B4-42D0-AA84-420F217C0B98}" type="presParOf" srcId="{CBAB850F-1E2E-4D72-8776-E683EB655782}" destId="{9BDE8C28-DD95-446B-B063-B46B7E0D09C2}" srcOrd="0" destOrd="0" presId="urn:microsoft.com/office/officeart/2005/8/layout/hierarchy1"/>
    <dgm:cxn modelId="{F0F7AF52-186D-4DAE-BA84-0F908C2B577F}" type="presParOf" srcId="{CBAB850F-1E2E-4D72-8776-E683EB655782}" destId="{DBAD49D3-4966-4488-B531-34CE905B172A}" srcOrd="1" destOrd="0" presId="urn:microsoft.com/office/officeart/2005/8/layout/hierarchy1"/>
    <dgm:cxn modelId="{1893A520-5453-4E5F-AF93-E6CF69878671}" type="presParOf" srcId="{1173267F-319C-4DBD-8CB2-9CA61D3B69B1}" destId="{F0296A6B-320D-48E9-85DC-DB176D1782B9}"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51D85DC-E104-4C79-8985-F07054D34FFD}" type="doc">
      <dgm:prSet loTypeId="urn:microsoft.com/office/officeart/2005/8/layout/hierarchy1" loCatId="hierarchy" qsTypeId="urn:microsoft.com/office/officeart/2005/8/quickstyle/simple1" qsCatId="simple" csTypeId="urn:microsoft.com/office/officeart/2005/8/colors/colorful1#1" csCatId="colorful" phldr="1"/>
      <dgm:spPr/>
      <dgm:t>
        <a:bodyPr/>
        <a:lstStyle/>
        <a:p>
          <a:pPr rtl="1"/>
          <a:endParaRPr lang="ar-SA"/>
        </a:p>
      </dgm:t>
    </dgm:pt>
    <dgm:pt modelId="{F23FB6E3-4D1F-4296-AB00-6119227FCF4C}">
      <dgm:prSet phldrT="[نص]"/>
      <dgm:spPr/>
      <dgm:t>
        <a:bodyPr/>
        <a:lstStyle/>
        <a:p>
          <a:pPr rtl="0"/>
          <a:r>
            <a:rPr lang="en-US" dirty="0" smtClean="0"/>
            <a:t>sample</a:t>
          </a:r>
          <a:endParaRPr lang="ar-SA" dirty="0"/>
        </a:p>
      </dgm:t>
    </dgm:pt>
    <dgm:pt modelId="{8EC129C6-A0D2-40CE-90E8-BC1ECADC499E}" type="parTrans" cxnId="{7A66C194-E1C7-48B6-8DF9-E8DBEC624E59}">
      <dgm:prSet/>
      <dgm:spPr/>
      <dgm:t>
        <a:bodyPr/>
        <a:lstStyle/>
        <a:p>
          <a:pPr rtl="1"/>
          <a:endParaRPr lang="ar-SA"/>
        </a:p>
      </dgm:t>
    </dgm:pt>
    <dgm:pt modelId="{06733A6E-07B5-4CAB-A255-BAE6A122C6C8}" type="sibTrans" cxnId="{7A66C194-E1C7-48B6-8DF9-E8DBEC624E59}">
      <dgm:prSet/>
      <dgm:spPr/>
      <dgm:t>
        <a:bodyPr/>
        <a:lstStyle/>
        <a:p>
          <a:pPr rtl="1"/>
          <a:endParaRPr lang="ar-SA"/>
        </a:p>
      </dgm:t>
    </dgm:pt>
    <dgm:pt modelId="{322E7F2B-FEEF-49A4-BABD-CA38239E9CDC}">
      <dgm:prSet phldrT="[نص]"/>
      <dgm:spPr/>
      <dgm:t>
        <a:bodyPr/>
        <a:lstStyle/>
        <a:p>
          <a:pPr rtl="1"/>
          <a:r>
            <a:rPr lang="en-US" dirty="0" smtClean="0"/>
            <a:t>More than one enantiomer</a:t>
          </a:r>
          <a:endParaRPr lang="ar-SA" dirty="0"/>
        </a:p>
      </dgm:t>
    </dgm:pt>
    <dgm:pt modelId="{1712F4FB-CF56-4595-BC4A-028429A54A59}" type="parTrans" cxnId="{CEB4A458-5AE7-4821-BE6C-AC4337FE6D7E}">
      <dgm:prSet/>
      <dgm:spPr/>
      <dgm:t>
        <a:bodyPr/>
        <a:lstStyle/>
        <a:p>
          <a:pPr rtl="1"/>
          <a:endParaRPr lang="ar-SA"/>
        </a:p>
      </dgm:t>
    </dgm:pt>
    <dgm:pt modelId="{2ADAFBB5-ADBC-4226-8668-575931E1E568}" type="sibTrans" cxnId="{CEB4A458-5AE7-4821-BE6C-AC4337FE6D7E}">
      <dgm:prSet/>
      <dgm:spPr/>
      <dgm:t>
        <a:bodyPr/>
        <a:lstStyle/>
        <a:p>
          <a:pPr rtl="1"/>
          <a:endParaRPr lang="ar-SA"/>
        </a:p>
      </dgm:t>
    </dgm:pt>
    <dgm:pt modelId="{714C60B1-9BDD-4837-B153-DB2E14DE8962}">
      <dgm:prSet phldrT="[نص]"/>
      <dgm:spPr/>
      <dgm:t>
        <a:bodyPr/>
        <a:lstStyle/>
        <a:p>
          <a:pPr rtl="1"/>
          <a:r>
            <a:rPr lang="en-US" b="0" i="0" dirty="0" smtClean="0"/>
            <a:t>enantiomer excess</a:t>
          </a:r>
          <a:endParaRPr lang="ar-SA" dirty="0"/>
        </a:p>
      </dgm:t>
    </dgm:pt>
    <dgm:pt modelId="{A647DD9A-0D10-4832-A5EB-15E90D955C46}" type="parTrans" cxnId="{84280601-1BC6-44D7-9516-74F117093ABE}">
      <dgm:prSet/>
      <dgm:spPr/>
      <dgm:t>
        <a:bodyPr/>
        <a:lstStyle/>
        <a:p>
          <a:pPr rtl="1"/>
          <a:endParaRPr lang="ar-SA"/>
        </a:p>
      </dgm:t>
    </dgm:pt>
    <dgm:pt modelId="{4A3F9B80-D301-4EDA-95C2-8C538BD0E82E}" type="sibTrans" cxnId="{84280601-1BC6-44D7-9516-74F117093ABE}">
      <dgm:prSet/>
      <dgm:spPr/>
      <dgm:t>
        <a:bodyPr/>
        <a:lstStyle/>
        <a:p>
          <a:pPr rtl="1"/>
          <a:endParaRPr lang="ar-SA"/>
        </a:p>
      </dgm:t>
    </dgm:pt>
    <dgm:pt modelId="{DBE0CCA7-3EDF-4A51-8B6C-914B2E2EA1E9}">
      <dgm:prSet phldrT="[نص]"/>
      <dgm:spPr/>
      <dgm:t>
        <a:bodyPr/>
        <a:lstStyle/>
        <a:p>
          <a:pPr rtl="1"/>
          <a:r>
            <a:rPr lang="en-US" dirty="0" smtClean="0"/>
            <a:t>One enantiomer</a:t>
          </a:r>
          <a:endParaRPr lang="ar-SA" dirty="0"/>
        </a:p>
      </dgm:t>
    </dgm:pt>
    <dgm:pt modelId="{0F2C3F62-F69E-47AE-8BDB-D192E73667EE}" type="parTrans" cxnId="{951FDCDD-C00F-4C2C-8C7D-5662CE922F44}">
      <dgm:prSet/>
      <dgm:spPr/>
      <dgm:t>
        <a:bodyPr/>
        <a:lstStyle/>
        <a:p>
          <a:pPr rtl="1"/>
          <a:endParaRPr lang="ar-SA"/>
        </a:p>
      </dgm:t>
    </dgm:pt>
    <dgm:pt modelId="{D246D069-BB05-4D10-836C-D3E197C21AAB}" type="sibTrans" cxnId="{951FDCDD-C00F-4C2C-8C7D-5662CE922F44}">
      <dgm:prSet/>
      <dgm:spPr/>
      <dgm:t>
        <a:bodyPr/>
        <a:lstStyle/>
        <a:p>
          <a:pPr rtl="1"/>
          <a:endParaRPr lang="ar-SA"/>
        </a:p>
      </dgm:t>
    </dgm:pt>
    <dgm:pt modelId="{403A71BE-BF57-4B89-BB2E-6CBB3B6E430B}">
      <dgm:prSet/>
      <dgm:spPr/>
      <dgm:t>
        <a:bodyPr/>
        <a:lstStyle/>
        <a:p>
          <a:pPr rtl="1"/>
          <a:r>
            <a:rPr lang="en-US" b="0" i="0" dirty="0" smtClean="0"/>
            <a:t>optically pure</a:t>
          </a:r>
          <a:endParaRPr lang="en-US" b="0" dirty="0"/>
        </a:p>
      </dgm:t>
    </dgm:pt>
    <dgm:pt modelId="{ECDC71C3-9FCC-4117-81FA-C6A8B01A508D}" type="parTrans" cxnId="{CC4DDDA7-09A2-4190-BE63-C9213F009E11}">
      <dgm:prSet/>
      <dgm:spPr/>
      <dgm:t>
        <a:bodyPr/>
        <a:lstStyle/>
        <a:p>
          <a:pPr rtl="1"/>
          <a:endParaRPr lang="ar-SA"/>
        </a:p>
      </dgm:t>
    </dgm:pt>
    <dgm:pt modelId="{8C3B9737-84A0-47DD-8581-CBDC5AA1319C}" type="sibTrans" cxnId="{CC4DDDA7-09A2-4190-BE63-C9213F009E11}">
      <dgm:prSet/>
      <dgm:spPr/>
      <dgm:t>
        <a:bodyPr/>
        <a:lstStyle/>
        <a:p>
          <a:pPr rtl="1"/>
          <a:endParaRPr lang="ar-SA"/>
        </a:p>
      </dgm:t>
    </dgm:pt>
    <dgm:pt modelId="{47DF7739-1368-42D1-A749-61D10EB62CE0}">
      <dgm:prSet/>
      <dgm:spPr/>
      <dgm:t>
        <a:bodyPr/>
        <a:lstStyle/>
        <a:p>
          <a:pPr rtl="1"/>
          <a:r>
            <a:rPr lang="en-US" b="0" i="0" dirty="0" smtClean="0"/>
            <a:t>racemic mixture</a:t>
          </a:r>
          <a:endParaRPr lang="en-US" dirty="0"/>
        </a:p>
      </dgm:t>
    </dgm:pt>
    <dgm:pt modelId="{3CC664D8-436D-4E63-B5BA-A3FE87FA0B46}" type="parTrans" cxnId="{B6F5675C-FAA3-4FD7-A34C-80FFA9F9B5A3}">
      <dgm:prSet/>
      <dgm:spPr/>
      <dgm:t>
        <a:bodyPr/>
        <a:lstStyle/>
        <a:p>
          <a:pPr rtl="1"/>
          <a:endParaRPr lang="ar-SA"/>
        </a:p>
      </dgm:t>
    </dgm:pt>
    <dgm:pt modelId="{2579EC44-5D5F-4E5E-AF68-EDF1B3625596}" type="sibTrans" cxnId="{B6F5675C-FAA3-4FD7-A34C-80FFA9F9B5A3}">
      <dgm:prSet/>
      <dgm:spPr/>
      <dgm:t>
        <a:bodyPr/>
        <a:lstStyle/>
        <a:p>
          <a:pPr rtl="1"/>
          <a:endParaRPr lang="ar-SA"/>
        </a:p>
      </dgm:t>
    </dgm:pt>
    <dgm:pt modelId="{DC8DE520-E68E-48DD-A137-F62245D97604}">
      <dgm:prSet/>
      <dgm:spPr/>
      <dgm:t>
        <a:bodyPr/>
        <a:lstStyle/>
        <a:p>
          <a:pPr rtl="0"/>
          <a:r>
            <a:rPr lang="en-US" dirty="0" smtClean="0"/>
            <a:t>Optically inactive</a:t>
          </a:r>
          <a:endParaRPr lang="ar-SA" dirty="0"/>
        </a:p>
      </dgm:t>
    </dgm:pt>
    <dgm:pt modelId="{0256FD65-AF4B-44E1-90AA-20C8C7CCF47B}" type="parTrans" cxnId="{D13B3645-F8CC-44DE-9ED1-D3F608B767A0}">
      <dgm:prSet/>
      <dgm:spPr/>
      <dgm:t>
        <a:bodyPr/>
        <a:lstStyle/>
        <a:p>
          <a:pPr rtl="1"/>
          <a:endParaRPr lang="ar-SA"/>
        </a:p>
      </dgm:t>
    </dgm:pt>
    <dgm:pt modelId="{E213B80D-C3F0-4503-A037-2538F3B29740}" type="sibTrans" cxnId="{D13B3645-F8CC-44DE-9ED1-D3F608B767A0}">
      <dgm:prSet/>
      <dgm:spPr/>
      <dgm:t>
        <a:bodyPr/>
        <a:lstStyle/>
        <a:p>
          <a:pPr rtl="1"/>
          <a:endParaRPr lang="ar-SA"/>
        </a:p>
      </dgm:t>
    </dgm:pt>
    <dgm:pt modelId="{25939308-27E2-4B0D-B4F3-1323236FE67D}">
      <dgm:prSet/>
      <dgm:spPr/>
      <dgm:t>
        <a:bodyPr/>
        <a:lstStyle/>
        <a:p>
          <a:pPr rtl="1"/>
          <a:r>
            <a:rPr lang="en-US" b="0" i="0" dirty="0" smtClean="0"/>
            <a:t>enantiomeric excess (ee%)</a:t>
          </a:r>
          <a:endParaRPr lang="en-US" b="0" dirty="0"/>
        </a:p>
      </dgm:t>
    </dgm:pt>
    <dgm:pt modelId="{25ECCFBA-2179-405E-862E-BCD3905EF449}" type="parTrans" cxnId="{F28EEA66-918A-4FF3-856D-B1A33B6B26EF}">
      <dgm:prSet/>
      <dgm:spPr/>
      <dgm:t>
        <a:bodyPr/>
        <a:lstStyle/>
        <a:p>
          <a:pPr rtl="1"/>
          <a:endParaRPr lang="ar-SA"/>
        </a:p>
      </dgm:t>
    </dgm:pt>
    <dgm:pt modelId="{9B9941D1-9752-419D-A08F-4FEFE5F853A3}" type="sibTrans" cxnId="{F28EEA66-918A-4FF3-856D-B1A33B6B26EF}">
      <dgm:prSet/>
      <dgm:spPr/>
      <dgm:t>
        <a:bodyPr/>
        <a:lstStyle/>
        <a:p>
          <a:pPr rtl="1"/>
          <a:endParaRPr lang="ar-SA"/>
        </a:p>
      </dgm:t>
    </dgm:pt>
    <dgm:pt modelId="{B39F0249-D1BD-4AC2-9934-8692BB60D511}" type="pres">
      <dgm:prSet presAssocID="{F51D85DC-E104-4C79-8985-F07054D34FFD}" presName="hierChild1" presStyleCnt="0">
        <dgm:presLayoutVars>
          <dgm:chPref val="1"/>
          <dgm:dir/>
          <dgm:animOne val="branch"/>
          <dgm:animLvl val="lvl"/>
          <dgm:resizeHandles/>
        </dgm:presLayoutVars>
      </dgm:prSet>
      <dgm:spPr/>
      <dgm:t>
        <a:bodyPr/>
        <a:lstStyle/>
        <a:p>
          <a:pPr rtl="1"/>
          <a:endParaRPr lang="ar-SA"/>
        </a:p>
      </dgm:t>
    </dgm:pt>
    <dgm:pt modelId="{AB3520EB-C87B-48C1-8C43-F419E4C56D6F}" type="pres">
      <dgm:prSet presAssocID="{F23FB6E3-4D1F-4296-AB00-6119227FCF4C}" presName="hierRoot1" presStyleCnt="0"/>
      <dgm:spPr/>
    </dgm:pt>
    <dgm:pt modelId="{FB760E0B-A86A-4F2A-8816-337204BC5762}" type="pres">
      <dgm:prSet presAssocID="{F23FB6E3-4D1F-4296-AB00-6119227FCF4C}" presName="composite" presStyleCnt="0"/>
      <dgm:spPr/>
    </dgm:pt>
    <dgm:pt modelId="{4E6965DE-1138-4907-B7D8-8682A3A27B4B}" type="pres">
      <dgm:prSet presAssocID="{F23FB6E3-4D1F-4296-AB00-6119227FCF4C}" presName="background" presStyleLbl="node0" presStyleIdx="0" presStyleCnt="1"/>
      <dgm:spPr/>
    </dgm:pt>
    <dgm:pt modelId="{FC679E7C-083E-4494-80B1-B5B9548E5EE6}" type="pres">
      <dgm:prSet presAssocID="{F23FB6E3-4D1F-4296-AB00-6119227FCF4C}" presName="text" presStyleLbl="fgAcc0" presStyleIdx="0" presStyleCnt="1">
        <dgm:presLayoutVars>
          <dgm:chPref val="3"/>
        </dgm:presLayoutVars>
      </dgm:prSet>
      <dgm:spPr/>
      <dgm:t>
        <a:bodyPr/>
        <a:lstStyle/>
        <a:p>
          <a:pPr rtl="1"/>
          <a:endParaRPr lang="ar-SA"/>
        </a:p>
      </dgm:t>
    </dgm:pt>
    <dgm:pt modelId="{687A6796-88AF-4B7C-96E0-74BE887A3021}" type="pres">
      <dgm:prSet presAssocID="{F23FB6E3-4D1F-4296-AB00-6119227FCF4C}" presName="hierChild2" presStyleCnt="0"/>
      <dgm:spPr/>
    </dgm:pt>
    <dgm:pt modelId="{4C9BDCC7-7DCB-49BD-B407-C84384F6443D}" type="pres">
      <dgm:prSet presAssocID="{1712F4FB-CF56-4595-BC4A-028429A54A59}" presName="Name10" presStyleLbl="parChTrans1D2" presStyleIdx="0" presStyleCnt="2"/>
      <dgm:spPr/>
      <dgm:t>
        <a:bodyPr/>
        <a:lstStyle/>
        <a:p>
          <a:pPr rtl="1"/>
          <a:endParaRPr lang="ar-SA"/>
        </a:p>
      </dgm:t>
    </dgm:pt>
    <dgm:pt modelId="{5D63A140-CF8C-467C-AE83-32FF53C0C1B7}" type="pres">
      <dgm:prSet presAssocID="{322E7F2B-FEEF-49A4-BABD-CA38239E9CDC}" presName="hierRoot2" presStyleCnt="0"/>
      <dgm:spPr/>
    </dgm:pt>
    <dgm:pt modelId="{E74F718B-D40E-41A8-826C-6C353C879BC3}" type="pres">
      <dgm:prSet presAssocID="{322E7F2B-FEEF-49A4-BABD-CA38239E9CDC}" presName="composite2" presStyleCnt="0"/>
      <dgm:spPr/>
    </dgm:pt>
    <dgm:pt modelId="{6C14C4D1-D825-4BBE-ACE4-0942A0B800ED}" type="pres">
      <dgm:prSet presAssocID="{322E7F2B-FEEF-49A4-BABD-CA38239E9CDC}" presName="background2" presStyleLbl="node2" presStyleIdx="0" presStyleCnt="2"/>
      <dgm:spPr/>
    </dgm:pt>
    <dgm:pt modelId="{45F763B0-395C-4798-B746-EF5411C0C231}" type="pres">
      <dgm:prSet presAssocID="{322E7F2B-FEEF-49A4-BABD-CA38239E9CDC}" presName="text2" presStyleLbl="fgAcc2" presStyleIdx="0" presStyleCnt="2">
        <dgm:presLayoutVars>
          <dgm:chPref val="3"/>
        </dgm:presLayoutVars>
      </dgm:prSet>
      <dgm:spPr/>
      <dgm:t>
        <a:bodyPr/>
        <a:lstStyle/>
        <a:p>
          <a:pPr rtl="1"/>
          <a:endParaRPr lang="ar-SA"/>
        </a:p>
      </dgm:t>
    </dgm:pt>
    <dgm:pt modelId="{5C263DEE-5185-47E5-B73F-F196DA196A52}" type="pres">
      <dgm:prSet presAssocID="{322E7F2B-FEEF-49A4-BABD-CA38239E9CDC}" presName="hierChild3" presStyleCnt="0"/>
      <dgm:spPr/>
    </dgm:pt>
    <dgm:pt modelId="{32B05541-00D4-4C16-8DA7-96F8F434DDF9}" type="pres">
      <dgm:prSet presAssocID="{3CC664D8-436D-4E63-B5BA-A3FE87FA0B46}" presName="Name17" presStyleLbl="parChTrans1D3" presStyleIdx="0" presStyleCnt="3"/>
      <dgm:spPr/>
      <dgm:t>
        <a:bodyPr/>
        <a:lstStyle/>
        <a:p>
          <a:pPr rtl="1"/>
          <a:endParaRPr lang="ar-SA"/>
        </a:p>
      </dgm:t>
    </dgm:pt>
    <dgm:pt modelId="{DB755468-4F71-4DAC-A52D-19C7046FA95F}" type="pres">
      <dgm:prSet presAssocID="{47DF7739-1368-42D1-A749-61D10EB62CE0}" presName="hierRoot3" presStyleCnt="0"/>
      <dgm:spPr/>
    </dgm:pt>
    <dgm:pt modelId="{AB8C2166-B6BC-4C6F-803B-8730829FAF51}" type="pres">
      <dgm:prSet presAssocID="{47DF7739-1368-42D1-A749-61D10EB62CE0}" presName="composite3" presStyleCnt="0"/>
      <dgm:spPr/>
    </dgm:pt>
    <dgm:pt modelId="{FDA56D06-0025-452A-A23B-E3564652F03E}" type="pres">
      <dgm:prSet presAssocID="{47DF7739-1368-42D1-A749-61D10EB62CE0}" presName="background3" presStyleLbl="node3" presStyleIdx="0" presStyleCnt="3"/>
      <dgm:spPr/>
    </dgm:pt>
    <dgm:pt modelId="{79764F72-7C48-413F-B411-BC2070669F35}" type="pres">
      <dgm:prSet presAssocID="{47DF7739-1368-42D1-A749-61D10EB62CE0}" presName="text3" presStyleLbl="fgAcc3" presStyleIdx="0" presStyleCnt="3">
        <dgm:presLayoutVars>
          <dgm:chPref val="3"/>
        </dgm:presLayoutVars>
      </dgm:prSet>
      <dgm:spPr/>
      <dgm:t>
        <a:bodyPr/>
        <a:lstStyle/>
        <a:p>
          <a:pPr rtl="1"/>
          <a:endParaRPr lang="ar-SA"/>
        </a:p>
      </dgm:t>
    </dgm:pt>
    <dgm:pt modelId="{5EDB1C32-96E7-4234-BBC6-87C538563E0B}" type="pres">
      <dgm:prSet presAssocID="{47DF7739-1368-42D1-A749-61D10EB62CE0}" presName="hierChild4" presStyleCnt="0"/>
      <dgm:spPr/>
    </dgm:pt>
    <dgm:pt modelId="{381AC31C-446A-41BA-AC99-E235A222DC0E}" type="pres">
      <dgm:prSet presAssocID="{0256FD65-AF4B-44E1-90AA-20C8C7CCF47B}" presName="Name23" presStyleLbl="parChTrans1D4" presStyleIdx="0" presStyleCnt="2"/>
      <dgm:spPr/>
      <dgm:t>
        <a:bodyPr/>
        <a:lstStyle/>
        <a:p>
          <a:pPr rtl="1"/>
          <a:endParaRPr lang="ar-SA"/>
        </a:p>
      </dgm:t>
    </dgm:pt>
    <dgm:pt modelId="{BFD11A33-DE02-4C8A-BD36-D9537DC3ABBC}" type="pres">
      <dgm:prSet presAssocID="{DC8DE520-E68E-48DD-A137-F62245D97604}" presName="hierRoot4" presStyleCnt="0"/>
      <dgm:spPr/>
    </dgm:pt>
    <dgm:pt modelId="{FFB0CC92-96EE-4375-84F5-E18140E0D290}" type="pres">
      <dgm:prSet presAssocID="{DC8DE520-E68E-48DD-A137-F62245D97604}" presName="composite4" presStyleCnt="0"/>
      <dgm:spPr/>
    </dgm:pt>
    <dgm:pt modelId="{16225585-24E1-44A1-B44C-BC860CC5BAEA}" type="pres">
      <dgm:prSet presAssocID="{DC8DE520-E68E-48DD-A137-F62245D97604}" presName="background4" presStyleLbl="node4" presStyleIdx="0" presStyleCnt="2"/>
      <dgm:spPr/>
    </dgm:pt>
    <dgm:pt modelId="{66F748F3-3843-4158-B64E-E3D793E4A956}" type="pres">
      <dgm:prSet presAssocID="{DC8DE520-E68E-48DD-A137-F62245D97604}" presName="text4" presStyleLbl="fgAcc4" presStyleIdx="0" presStyleCnt="2">
        <dgm:presLayoutVars>
          <dgm:chPref val="3"/>
        </dgm:presLayoutVars>
      </dgm:prSet>
      <dgm:spPr/>
      <dgm:t>
        <a:bodyPr/>
        <a:lstStyle/>
        <a:p>
          <a:pPr rtl="1"/>
          <a:endParaRPr lang="ar-SA"/>
        </a:p>
      </dgm:t>
    </dgm:pt>
    <dgm:pt modelId="{5D5D1B64-BC00-410D-B9D3-1AF3836CB86B}" type="pres">
      <dgm:prSet presAssocID="{DC8DE520-E68E-48DD-A137-F62245D97604}" presName="hierChild5" presStyleCnt="0"/>
      <dgm:spPr/>
    </dgm:pt>
    <dgm:pt modelId="{27F1DFCA-FBA6-4D39-BD55-37760254E22C}" type="pres">
      <dgm:prSet presAssocID="{A647DD9A-0D10-4832-A5EB-15E90D955C46}" presName="Name17" presStyleLbl="parChTrans1D3" presStyleIdx="1" presStyleCnt="3"/>
      <dgm:spPr/>
      <dgm:t>
        <a:bodyPr/>
        <a:lstStyle/>
        <a:p>
          <a:pPr rtl="1"/>
          <a:endParaRPr lang="ar-SA"/>
        </a:p>
      </dgm:t>
    </dgm:pt>
    <dgm:pt modelId="{CD42CFFC-448D-4FAC-B77D-CC13C69AAB7E}" type="pres">
      <dgm:prSet presAssocID="{714C60B1-9BDD-4837-B153-DB2E14DE8962}" presName="hierRoot3" presStyleCnt="0"/>
      <dgm:spPr/>
    </dgm:pt>
    <dgm:pt modelId="{EA3A9DC7-9F0E-42D2-BADE-FDFC8EF297D8}" type="pres">
      <dgm:prSet presAssocID="{714C60B1-9BDD-4837-B153-DB2E14DE8962}" presName="composite3" presStyleCnt="0"/>
      <dgm:spPr/>
    </dgm:pt>
    <dgm:pt modelId="{DE76A444-650B-4BC8-9335-74B478D38774}" type="pres">
      <dgm:prSet presAssocID="{714C60B1-9BDD-4837-B153-DB2E14DE8962}" presName="background3" presStyleLbl="node3" presStyleIdx="1" presStyleCnt="3"/>
      <dgm:spPr/>
    </dgm:pt>
    <dgm:pt modelId="{B01BAC66-A3DF-417C-9151-3C711CB09121}" type="pres">
      <dgm:prSet presAssocID="{714C60B1-9BDD-4837-B153-DB2E14DE8962}" presName="text3" presStyleLbl="fgAcc3" presStyleIdx="1" presStyleCnt="3">
        <dgm:presLayoutVars>
          <dgm:chPref val="3"/>
        </dgm:presLayoutVars>
      </dgm:prSet>
      <dgm:spPr/>
      <dgm:t>
        <a:bodyPr/>
        <a:lstStyle/>
        <a:p>
          <a:pPr rtl="1"/>
          <a:endParaRPr lang="ar-SA"/>
        </a:p>
      </dgm:t>
    </dgm:pt>
    <dgm:pt modelId="{1B7C52BD-57CA-4858-8CB1-CB1ECB8E0116}" type="pres">
      <dgm:prSet presAssocID="{714C60B1-9BDD-4837-B153-DB2E14DE8962}" presName="hierChild4" presStyleCnt="0"/>
      <dgm:spPr/>
    </dgm:pt>
    <dgm:pt modelId="{A8CB7AB9-E0C5-4243-A4D6-21812B28BFFD}" type="pres">
      <dgm:prSet presAssocID="{25ECCFBA-2179-405E-862E-BCD3905EF449}" presName="Name23" presStyleLbl="parChTrans1D4" presStyleIdx="1" presStyleCnt="2"/>
      <dgm:spPr/>
      <dgm:t>
        <a:bodyPr/>
        <a:lstStyle/>
        <a:p>
          <a:pPr rtl="1"/>
          <a:endParaRPr lang="ar-SA"/>
        </a:p>
      </dgm:t>
    </dgm:pt>
    <dgm:pt modelId="{47AD8F67-43BE-40B9-9B36-E2A2EB2197A2}" type="pres">
      <dgm:prSet presAssocID="{25939308-27E2-4B0D-B4F3-1323236FE67D}" presName="hierRoot4" presStyleCnt="0"/>
      <dgm:spPr/>
    </dgm:pt>
    <dgm:pt modelId="{57E965EE-F6B6-4EA8-B904-B2ACAB88F011}" type="pres">
      <dgm:prSet presAssocID="{25939308-27E2-4B0D-B4F3-1323236FE67D}" presName="composite4" presStyleCnt="0"/>
      <dgm:spPr/>
    </dgm:pt>
    <dgm:pt modelId="{89B0CC29-32F5-4AB0-88A3-F9C467DC4ECC}" type="pres">
      <dgm:prSet presAssocID="{25939308-27E2-4B0D-B4F3-1323236FE67D}" presName="background4" presStyleLbl="node4" presStyleIdx="1" presStyleCnt="2"/>
      <dgm:spPr/>
    </dgm:pt>
    <dgm:pt modelId="{52EAAE04-0B59-4BAD-BC48-E0DDBD8F3BB0}" type="pres">
      <dgm:prSet presAssocID="{25939308-27E2-4B0D-B4F3-1323236FE67D}" presName="text4" presStyleLbl="fgAcc4" presStyleIdx="1" presStyleCnt="2">
        <dgm:presLayoutVars>
          <dgm:chPref val="3"/>
        </dgm:presLayoutVars>
      </dgm:prSet>
      <dgm:spPr/>
      <dgm:t>
        <a:bodyPr/>
        <a:lstStyle/>
        <a:p>
          <a:pPr rtl="1"/>
          <a:endParaRPr lang="ar-SA"/>
        </a:p>
      </dgm:t>
    </dgm:pt>
    <dgm:pt modelId="{D5C9D623-AA0B-4615-BE80-178F4C43DE0E}" type="pres">
      <dgm:prSet presAssocID="{25939308-27E2-4B0D-B4F3-1323236FE67D}" presName="hierChild5" presStyleCnt="0"/>
      <dgm:spPr/>
    </dgm:pt>
    <dgm:pt modelId="{F84345B9-B5BC-4958-B492-146A18D097E7}" type="pres">
      <dgm:prSet presAssocID="{0F2C3F62-F69E-47AE-8BDB-D192E73667EE}" presName="Name10" presStyleLbl="parChTrans1D2" presStyleIdx="1" presStyleCnt="2"/>
      <dgm:spPr/>
      <dgm:t>
        <a:bodyPr/>
        <a:lstStyle/>
        <a:p>
          <a:pPr rtl="1"/>
          <a:endParaRPr lang="ar-SA"/>
        </a:p>
      </dgm:t>
    </dgm:pt>
    <dgm:pt modelId="{96712826-C180-4E2C-AFF8-28E94A90CD3B}" type="pres">
      <dgm:prSet presAssocID="{DBE0CCA7-3EDF-4A51-8B6C-914B2E2EA1E9}" presName="hierRoot2" presStyleCnt="0"/>
      <dgm:spPr/>
    </dgm:pt>
    <dgm:pt modelId="{AD68E18F-2F04-404D-85B4-9BC88CE500FD}" type="pres">
      <dgm:prSet presAssocID="{DBE0CCA7-3EDF-4A51-8B6C-914B2E2EA1E9}" presName="composite2" presStyleCnt="0"/>
      <dgm:spPr/>
    </dgm:pt>
    <dgm:pt modelId="{42889509-03D9-4B32-A354-4163ED270F58}" type="pres">
      <dgm:prSet presAssocID="{DBE0CCA7-3EDF-4A51-8B6C-914B2E2EA1E9}" presName="background2" presStyleLbl="node2" presStyleIdx="1" presStyleCnt="2"/>
      <dgm:spPr/>
    </dgm:pt>
    <dgm:pt modelId="{7C0B2DA1-62E2-4332-B170-A636D29468FE}" type="pres">
      <dgm:prSet presAssocID="{DBE0CCA7-3EDF-4A51-8B6C-914B2E2EA1E9}" presName="text2" presStyleLbl="fgAcc2" presStyleIdx="1" presStyleCnt="2">
        <dgm:presLayoutVars>
          <dgm:chPref val="3"/>
        </dgm:presLayoutVars>
      </dgm:prSet>
      <dgm:spPr/>
      <dgm:t>
        <a:bodyPr/>
        <a:lstStyle/>
        <a:p>
          <a:pPr rtl="1"/>
          <a:endParaRPr lang="ar-SA"/>
        </a:p>
      </dgm:t>
    </dgm:pt>
    <dgm:pt modelId="{73FCE71F-A8B8-441B-92F1-E810F5D682A7}" type="pres">
      <dgm:prSet presAssocID="{DBE0CCA7-3EDF-4A51-8B6C-914B2E2EA1E9}" presName="hierChild3" presStyleCnt="0"/>
      <dgm:spPr/>
    </dgm:pt>
    <dgm:pt modelId="{55D7792E-1CCF-4110-904A-93DA30B6D8B6}" type="pres">
      <dgm:prSet presAssocID="{ECDC71C3-9FCC-4117-81FA-C6A8B01A508D}" presName="Name17" presStyleLbl="parChTrans1D3" presStyleIdx="2" presStyleCnt="3"/>
      <dgm:spPr/>
      <dgm:t>
        <a:bodyPr/>
        <a:lstStyle/>
        <a:p>
          <a:pPr rtl="1"/>
          <a:endParaRPr lang="ar-SA"/>
        </a:p>
      </dgm:t>
    </dgm:pt>
    <dgm:pt modelId="{66DF04B4-10DE-40FD-9059-39AC14989704}" type="pres">
      <dgm:prSet presAssocID="{403A71BE-BF57-4B89-BB2E-6CBB3B6E430B}" presName="hierRoot3" presStyleCnt="0"/>
      <dgm:spPr/>
    </dgm:pt>
    <dgm:pt modelId="{286DC66F-0196-41AA-ACEE-39255495BDD7}" type="pres">
      <dgm:prSet presAssocID="{403A71BE-BF57-4B89-BB2E-6CBB3B6E430B}" presName="composite3" presStyleCnt="0"/>
      <dgm:spPr/>
    </dgm:pt>
    <dgm:pt modelId="{8C39F167-4803-473A-ACF6-9F1EB6E91540}" type="pres">
      <dgm:prSet presAssocID="{403A71BE-BF57-4B89-BB2E-6CBB3B6E430B}" presName="background3" presStyleLbl="node3" presStyleIdx="2" presStyleCnt="3"/>
      <dgm:spPr/>
    </dgm:pt>
    <dgm:pt modelId="{9F2FCB1C-5241-4515-B1DC-45B572867330}" type="pres">
      <dgm:prSet presAssocID="{403A71BE-BF57-4B89-BB2E-6CBB3B6E430B}" presName="text3" presStyleLbl="fgAcc3" presStyleIdx="2" presStyleCnt="3">
        <dgm:presLayoutVars>
          <dgm:chPref val="3"/>
        </dgm:presLayoutVars>
      </dgm:prSet>
      <dgm:spPr/>
      <dgm:t>
        <a:bodyPr/>
        <a:lstStyle/>
        <a:p>
          <a:pPr rtl="1"/>
          <a:endParaRPr lang="ar-SA"/>
        </a:p>
      </dgm:t>
    </dgm:pt>
    <dgm:pt modelId="{37653485-493C-426F-8128-43CCB9F60DFC}" type="pres">
      <dgm:prSet presAssocID="{403A71BE-BF57-4B89-BB2E-6CBB3B6E430B}" presName="hierChild4" presStyleCnt="0"/>
      <dgm:spPr/>
    </dgm:pt>
  </dgm:ptLst>
  <dgm:cxnLst>
    <dgm:cxn modelId="{D6A7BBA2-8845-4D5A-B5EA-FD8B6381D77D}" type="presOf" srcId="{1712F4FB-CF56-4595-BC4A-028429A54A59}" destId="{4C9BDCC7-7DCB-49BD-B407-C84384F6443D}" srcOrd="0" destOrd="0" presId="urn:microsoft.com/office/officeart/2005/8/layout/hierarchy1"/>
    <dgm:cxn modelId="{84280601-1BC6-44D7-9516-74F117093ABE}" srcId="{322E7F2B-FEEF-49A4-BABD-CA38239E9CDC}" destId="{714C60B1-9BDD-4837-B153-DB2E14DE8962}" srcOrd="1" destOrd="0" parTransId="{A647DD9A-0D10-4832-A5EB-15E90D955C46}" sibTransId="{4A3F9B80-D301-4EDA-95C2-8C538BD0E82E}"/>
    <dgm:cxn modelId="{C7519D27-CBFC-48E7-A8E3-DBA822C29DA5}" type="presOf" srcId="{47DF7739-1368-42D1-A749-61D10EB62CE0}" destId="{79764F72-7C48-413F-B411-BC2070669F35}" srcOrd="0" destOrd="0" presId="urn:microsoft.com/office/officeart/2005/8/layout/hierarchy1"/>
    <dgm:cxn modelId="{B6F5675C-FAA3-4FD7-A34C-80FFA9F9B5A3}" srcId="{322E7F2B-FEEF-49A4-BABD-CA38239E9CDC}" destId="{47DF7739-1368-42D1-A749-61D10EB62CE0}" srcOrd="0" destOrd="0" parTransId="{3CC664D8-436D-4E63-B5BA-A3FE87FA0B46}" sibTransId="{2579EC44-5D5F-4E5E-AF68-EDF1B3625596}"/>
    <dgm:cxn modelId="{EFC2CEC0-EC80-41F6-BBC2-F723BC679CAE}" type="presOf" srcId="{F23FB6E3-4D1F-4296-AB00-6119227FCF4C}" destId="{FC679E7C-083E-4494-80B1-B5B9548E5EE6}" srcOrd="0" destOrd="0" presId="urn:microsoft.com/office/officeart/2005/8/layout/hierarchy1"/>
    <dgm:cxn modelId="{90260393-691E-405B-A863-7236364D1201}" type="presOf" srcId="{25ECCFBA-2179-405E-862E-BCD3905EF449}" destId="{A8CB7AB9-E0C5-4243-A4D6-21812B28BFFD}" srcOrd="0" destOrd="0" presId="urn:microsoft.com/office/officeart/2005/8/layout/hierarchy1"/>
    <dgm:cxn modelId="{B92DA6EE-D075-451B-80B4-1CFCC3B44CF7}" type="presOf" srcId="{0F2C3F62-F69E-47AE-8BDB-D192E73667EE}" destId="{F84345B9-B5BC-4958-B492-146A18D097E7}" srcOrd="0" destOrd="0" presId="urn:microsoft.com/office/officeart/2005/8/layout/hierarchy1"/>
    <dgm:cxn modelId="{F28EEA66-918A-4FF3-856D-B1A33B6B26EF}" srcId="{714C60B1-9BDD-4837-B153-DB2E14DE8962}" destId="{25939308-27E2-4B0D-B4F3-1323236FE67D}" srcOrd="0" destOrd="0" parTransId="{25ECCFBA-2179-405E-862E-BCD3905EF449}" sibTransId="{9B9941D1-9752-419D-A08F-4FEFE5F853A3}"/>
    <dgm:cxn modelId="{71E40F15-E4A7-4D47-8F7B-7A2D29BEC5AC}" type="presOf" srcId="{25939308-27E2-4B0D-B4F3-1323236FE67D}" destId="{52EAAE04-0B59-4BAD-BC48-E0DDBD8F3BB0}" srcOrd="0" destOrd="0" presId="urn:microsoft.com/office/officeart/2005/8/layout/hierarchy1"/>
    <dgm:cxn modelId="{CEB4A458-5AE7-4821-BE6C-AC4337FE6D7E}" srcId="{F23FB6E3-4D1F-4296-AB00-6119227FCF4C}" destId="{322E7F2B-FEEF-49A4-BABD-CA38239E9CDC}" srcOrd="0" destOrd="0" parTransId="{1712F4FB-CF56-4595-BC4A-028429A54A59}" sibTransId="{2ADAFBB5-ADBC-4226-8668-575931E1E568}"/>
    <dgm:cxn modelId="{14CED102-E8BB-40DF-8A2A-9DD4395CDA3B}" type="presOf" srcId="{ECDC71C3-9FCC-4117-81FA-C6A8B01A508D}" destId="{55D7792E-1CCF-4110-904A-93DA30B6D8B6}" srcOrd="0" destOrd="0" presId="urn:microsoft.com/office/officeart/2005/8/layout/hierarchy1"/>
    <dgm:cxn modelId="{00E2D13A-EEC7-46AD-B8F2-C2B25E2BE683}" type="presOf" srcId="{322E7F2B-FEEF-49A4-BABD-CA38239E9CDC}" destId="{45F763B0-395C-4798-B746-EF5411C0C231}" srcOrd="0" destOrd="0" presId="urn:microsoft.com/office/officeart/2005/8/layout/hierarchy1"/>
    <dgm:cxn modelId="{9338109E-4C30-42FE-8D2B-E978CADC78C2}" type="presOf" srcId="{A647DD9A-0D10-4832-A5EB-15E90D955C46}" destId="{27F1DFCA-FBA6-4D39-BD55-37760254E22C}" srcOrd="0" destOrd="0" presId="urn:microsoft.com/office/officeart/2005/8/layout/hierarchy1"/>
    <dgm:cxn modelId="{59AF6F83-8EF6-4D49-AFF0-BFD7AF3C0998}" type="presOf" srcId="{3CC664D8-436D-4E63-B5BA-A3FE87FA0B46}" destId="{32B05541-00D4-4C16-8DA7-96F8F434DDF9}" srcOrd="0" destOrd="0" presId="urn:microsoft.com/office/officeart/2005/8/layout/hierarchy1"/>
    <dgm:cxn modelId="{D13B3645-F8CC-44DE-9ED1-D3F608B767A0}" srcId="{47DF7739-1368-42D1-A749-61D10EB62CE0}" destId="{DC8DE520-E68E-48DD-A137-F62245D97604}" srcOrd="0" destOrd="0" parTransId="{0256FD65-AF4B-44E1-90AA-20C8C7CCF47B}" sibTransId="{E213B80D-C3F0-4503-A037-2538F3B29740}"/>
    <dgm:cxn modelId="{CC4DDDA7-09A2-4190-BE63-C9213F009E11}" srcId="{DBE0CCA7-3EDF-4A51-8B6C-914B2E2EA1E9}" destId="{403A71BE-BF57-4B89-BB2E-6CBB3B6E430B}" srcOrd="0" destOrd="0" parTransId="{ECDC71C3-9FCC-4117-81FA-C6A8B01A508D}" sibTransId="{8C3B9737-84A0-47DD-8581-CBDC5AA1319C}"/>
    <dgm:cxn modelId="{8C17A57E-681E-41D7-9D84-D20395F3D511}" type="presOf" srcId="{403A71BE-BF57-4B89-BB2E-6CBB3B6E430B}" destId="{9F2FCB1C-5241-4515-B1DC-45B572867330}" srcOrd="0" destOrd="0" presId="urn:microsoft.com/office/officeart/2005/8/layout/hierarchy1"/>
    <dgm:cxn modelId="{8E89EF66-CA74-48F6-99F3-A5B9762E2F22}" type="presOf" srcId="{DC8DE520-E68E-48DD-A137-F62245D97604}" destId="{66F748F3-3843-4158-B64E-E3D793E4A956}" srcOrd="0" destOrd="0" presId="urn:microsoft.com/office/officeart/2005/8/layout/hierarchy1"/>
    <dgm:cxn modelId="{951FDCDD-C00F-4C2C-8C7D-5662CE922F44}" srcId="{F23FB6E3-4D1F-4296-AB00-6119227FCF4C}" destId="{DBE0CCA7-3EDF-4A51-8B6C-914B2E2EA1E9}" srcOrd="1" destOrd="0" parTransId="{0F2C3F62-F69E-47AE-8BDB-D192E73667EE}" sibTransId="{D246D069-BB05-4D10-836C-D3E197C21AAB}"/>
    <dgm:cxn modelId="{3A4F7A45-4437-4D4D-8D75-469809E93EB0}" type="presOf" srcId="{F51D85DC-E104-4C79-8985-F07054D34FFD}" destId="{B39F0249-D1BD-4AC2-9934-8692BB60D511}" srcOrd="0" destOrd="0" presId="urn:microsoft.com/office/officeart/2005/8/layout/hierarchy1"/>
    <dgm:cxn modelId="{9CB16E99-D671-4627-A90D-07A322D1C46E}" type="presOf" srcId="{0256FD65-AF4B-44E1-90AA-20C8C7CCF47B}" destId="{381AC31C-446A-41BA-AC99-E235A222DC0E}" srcOrd="0" destOrd="0" presId="urn:microsoft.com/office/officeart/2005/8/layout/hierarchy1"/>
    <dgm:cxn modelId="{F0B66144-9F16-4BE5-8FC4-815CE4052ED3}" type="presOf" srcId="{714C60B1-9BDD-4837-B153-DB2E14DE8962}" destId="{B01BAC66-A3DF-417C-9151-3C711CB09121}" srcOrd="0" destOrd="0" presId="urn:microsoft.com/office/officeart/2005/8/layout/hierarchy1"/>
    <dgm:cxn modelId="{7A66C194-E1C7-48B6-8DF9-E8DBEC624E59}" srcId="{F51D85DC-E104-4C79-8985-F07054D34FFD}" destId="{F23FB6E3-4D1F-4296-AB00-6119227FCF4C}" srcOrd="0" destOrd="0" parTransId="{8EC129C6-A0D2-40CE-90E8-BC1ECADC499E}" sibTransId="{06733A6E-07B5-4CAB-A255-BAE6A122C6C8}"/>
    <dgm:cxn modelId="{86209413-113E-4F9F-A329-DD573192AA54}" type="presOf" srcId="{DBE0CCA7-3EDF-4A51-8B6C-914B2E2EA1E9}" destId="{7C0B2DA1-62E2-4332-B170-A636D29468FE}" srcOrd="0" destOrd="0" presId="urn:microsoft.com/office/officeart/2005/8/layout/hierarchy1"/>
    <dgm:cxn modelId="{2940BEA1-EA7D-4065-8BD6-9FC6BF0202DB}" type="presParOf" srcId="{B39F0249-D1BD-4AC2-9934-8692BB60D511}" destId="{AB3520EB-C87B-48C1-8C43-F419E4C56D6F}" srcOrd="0" destOrd="0" presId="urn:microsoft.com/office/officeart/2005/8/layout/hierarchy1"/>
    <dgm:cxn modelId="{91DC3F3D-055A-4BE3-A673-E3D9877DD717}" type="presParOf" srcId="{AB3520EB-C87B-48C1-8C43-F419E4C56D6F}" destId="{FB760E0B-A86A-4F2A-8816-337204BC5762}" srcOrd="0" destOrd="0" presId="urn:microsoft.com/office/officeart/2005/8/layout/hierarchy1"/>
    <dgm:cxn modelId="{E2F97E45-050D-4882-BD13-50C56FEC9150}" type="presParOf" srcId="{FB760E0B-A86A-4F2A-8816-337204BC5762}" destId="{4E6965DE-1138-4907-B7D8-8682A3A27B4B}" srcOrd="0" destOrd="0" presId="urn:microsoft.com/office/officeart/2005/8/layout/hierarchy1"/>
    <dgm:cxn modelId="{E3B257AB-2ABE-49CF-8440-D0E8E8EF0712}" type="presParOf" srcId="{FB760E0B-A86A-4F2A-8816-337204BC5762}" destId="{FC679E7C-083E-4494-80B1-B5B9548E5EE6}" srcOrd="1" destOrd="0" presId="urn:microsoft.com/office/officeart/2005/8/layout/hierarchy1"/>
    <dgm:cxn modelId="{F11A80EE-4A56-4864-9F54-D021C634EB76}" type="presParOf" srcId="{AB3520EB-C87B-48C1-8C43-F419E4C56D6F}" destId="{687A6796-88AF-4B7C-96E0-74BE887A3021}" srcOrd="1" destOrd="0" presId="urn:microsoft.com/office/officeart/2005/8/layout/hierarchy1"/>
    <dgm:cxn modelId="{1B4E6B10-9081-4012-A349-527870D534C2}" type="presParOf" srcId="{687A6796-88AF-4B7C-96E0-74BE887A3021}" destId="{4C9BDCC7-7DCB-49BD-B407-C84384F6443D}" srcOrd="0" destOrd="0" presId="urn:microsoft.com/office/officeart/2005/8/layout/hierarchy1"/>
    <dgm:cxn modelId="{A88A633D-0DEA-4C82-BFA4-46AF663F55DF}" type="presParOf" srcId="{687A6796-88AF-4B7C-96E0-74BE887A3021}" destId="{5D63A140-CF8C-467C-AE83-32FF53C0C1B7}" srcOrd="1" destOrd="0" presId="urn:microsoft.com/office/officeart/2005/8/layout/hierarchy1"/>
    <dgm:cxn modelId="{924A91CD-4FCF-4627-8240-4017A375745B}" type="presParOf" srcId="{5D63A140-CF8C-467C-AE83-32FF53C0C1B7}" destId="{E74F718B-D40E-41A8-826C-6C353C879BC3}" srcOrd="0" destOrd="0" presId="urn:microsoft.com/office/officeart/2005/8/layout/hierarchy1"/>
    <dgm:cxn modelId="{F9368EB5-F428-4734-BA3E-4C1457C9EF92}" type="presParOf" srcId="{E74F718B-D40E-41A8-826C-6C353C879BC3}" destId="{6C14C4D1-D825-4BBE-ACE4-0942A0B800ED}" srcOrd="0" destOrd="0" presId="urn:microsoft.com/office/officeart/2005/8/layout/hierarchy1"/>
    <dgm:cxn modelId="{EC2A1A0B-015F-4C3A-A005-BB864C595CDF}" type="presParOf" srcId="{E74F718B-D40E-41A8-826C-6C353C879BC3}" destId="{45F763B0-395C-4798-B746-EF5411C0C231}" srcOrd="1" destOrd="0" presId="urn:microsoft.com/office/officeart/2005/8/layout/hierarchy1"/>
    <dgm:cxn modelId="{B6EE695B-331B-42BA-8B66-2FD3665AD759}" type="presParOf" srcId="{5D63A140-CF8C-467C-AE83-32FF53C0C1B7}" destId="{5C263DEE-5185-47E5-B73F-F196DA196A52}" srcOrd="1" destOrd="0" presId="urn:microsoft.com/office/officeart/2005/8/layout/hierarchy1"/>
    <dgm:cxn modelId="{FE05B6A6-B6DB-4DDC-A14E-626AC057AB4F}" type="presParOf" srcId="{5C263DEE-5185-47E5-B73F-F196DA196A52}" destId="{32B05541-00D4-4C16-8DA7-96F8F434DDF9}" srcOrd="0" destOrd="0" presId="urn:microsoft.com/office/officeart/2005/8/layout/hierarchy1"/>
    <dgm:cxn modelId="{278FB096-DE37-41EE-A9E3-3FF3BE9916D5}" type="presParOf" srcId="{5C263DEE-5185-47E5-B73F-F196DA196A52}" destId="{DB755468-4F71-4DAC-A52D-19C7046FA95F}" srcOrd="1" destOrd="0" presId="urn:microsoft.com/office/officeart/2005/8/layout/hierarchy1"/>
    <dgm:cxn modelId="{171BB64E-6301-48B0-978C-423639B65BF6}" type="presParOf" srcId="{DB755468-4F71-4DAC-A52D-19C7046FA95F}" destId="{AB8C2166-B6BC-4C6F-803B-8730829FAF51}" srcOrd="0" destOrd="0" presId="urn:microsoft.com/office/officeart/2005/8/layout/hierarchy1"/>
    <dgm:cxn modelId="{3F7A9CE8-8D3B-4DD1-BCE6-7FF660650D8A}" type="presParOf" srcId="{AB8C2166-B6BC-4C6F-803B-8730829FAF51}" destId="{FDA56D06-0025-452A-A23B-E3564652F03E}" srcOrd="0" destOrd="0" presId="urn:microsoft.com/office/officeart/2005/8/layout/hierarchy1"/>
    <dgm:cxn modelId="{3D35504A-74D5-4AAB-9668-42AC4F5FAD23}" type="presParOf" srcId="{AB8C2166-B6BC-4C6F-803B-8730829FAF51}" destId="{79764F72-7C48-413F-B411-BC2070669F35}" srcOrd="1" destOrd="0" presId="urn:microsoft.com/office/officeart/2005/8/layout/hierarchy1"/>
    <dgm:cxn modelId="{69DBE569-C770-470C-8E2D-2B7F7A56DA8F}" type="presParOf" srcId="{DB755468-4F71-4DAC-A52D-19C7046FA95F}" destId="{5EDB1C32-96E7-4234-BBC6-87C538563E0B}" srcOrd="1" destOrd="0" presId="urn:microsoft.com/office/officeart/2005/8/layout/hierarchy1"/>
    <dgm:cxn modelId="{7A913636-A444-44D1-92FE-9023D0F2ED7C}" type="presParOf" srcId="{5EDB1C32-96E7-4234-BBC6-87C538563E0B}" destId="{381AC31C-446A-41BA-AC99-E235A222DC0E}" srcOrd="0" destOrd="0" presId="urn:microsoft.com/office/officeart/2005/8/layout/hierarchy1"/>
    <dgm:cxn modelId="{F9EA113A-106C-430A-9F5E-86125C84980B}" type="presParOf" srcId="{5EDB1C32-96E7-4234-BBC6-87C538563E0B}" destId="{BFD11A33-DE02-4C8A-BD36-D9537DC3ABBC}" srcOrd="1" destOrd="0" presId="urn:microsoft.com/office/officeart/2005/8/layout/hierarchy1"/>
    <dgm:cxn modelId="{ED2FBE98-3884-47E9-A79B-9C570B32675E}" type="presParOf" srcId="{BFD11A33-DE02-4C8A-BD36-D9537DC3ABBC}" destId="{FFB0CC92-96EE-4375-84F5-E18140E0D290}" srcOrd="0" destOrd="0" presId="urn:microsoft.com/office/officeart/2005/8/layout/hierarchy1"/>
    <dgm:cxn modelId="{FDAC3D6C-4776-47A4-83A8-33AAE5666391}" type="presParOf" srcId="{FFB0CC92-96EE-4375-84F5-E18140E0D290}" destId="{16225585-24E1-44A1-B44C-BC860CC5BAEA}" srcOrd="0" destOrd="0" presId="urn:microsoft.com/office/officeart/2005/8/layout/hierarchy1"/>
    <dgm:cxn modelId="{9D90357C-CFF3-4A00-B162-58621CD01E41}" type="presParOf" srcId="{FFB0CC92-96EE-4375-84F5-E18140E0D290}" destId="{66F748F3-3843-4158-B64E-E3D793E4A956}" srcOrd="1" destOrd="0" presId="urn:microsoft.com/office/officeart/2005/8/layout/hierarchy1"/>
    <dgm:cxn modelId="{1CE61769-0AB1-49A3-91D3-4CD0E9ECB773}" type="presParOf" srcId="{BFD11A33-DE02-4C8A-BD36-D9537DC3ABBC}" destId="{5D5D1B64-BC00-410D-B9D3-1AF3836CB86B}" srcOrd="1" destOrd="0" presId="urn:microsoft.com/office/officeart/2005/8/layout/hierarchy1"/>
    <dgm:cxn modelId="{826AB25A-041E-42B9-9A88-A4D36AFF032A}" type="presParOf" srcId="{5C263DEE-5185-47E5-B73F-F196DA196A52}" destId="{27F1DFCA-FBA6-4D39-BD55-37760254E22C}" srcOrd="2" destOrd="0" presId="urn:microsoft.com/office/officeart/2005/8/layout/hierarchy1"/>
    <dgm:cxn modelId="{07BF05E4-E4DF-44A1-9FF8-7C194CB57E30}" type="presParOf" srcId="{5C263DEE-5185-47E5-B73F-F196DA196A52}" destId="{CD42CFFC-448D-4FAC-B77D-CC13C69AAB7E}" srcOrd="3" destOrd="0" presId="urn:microsoft.com/office/officeart/2005/8/layout/hierarchy1"/>
    <dgm:cxn modelId="{EDB80B1A-01B7-4BAC-A940-F861428453E5}" type="presParOf" srcId="{CD42CFFC-448D-4FAC-B77D-CC13C69AAB7E}" destId="{EA3A9DC7-9F0E-42D2-BADE-FDFC8EF297D8}" srcOrd="0" destOrd="0" presId="urn:microsoft.com/office/officeart/2005/8/layout/hierarchy1"/>
    <dgm:cxn modelId="{F7E670B2-3788-4644-BC59-8030D85AC61A}" type="presParOf" srcId="{EA3A9DC7-9F0E-42D2-BADE-FDFC8EF297D8}" destId="{DE76A444-650B-4BC8-9335-74B478D38774}" srcOrd="0" destOrd="0" presId="urn:microsoft.com/office/officeart/2005/8/layout/hierarchy1"/>
    <dgm:cxn modelId="{AFA58179-0894-4661-99C2-E45E0517FABB}" type="presParOf" srcId="{EA3A9DC7-9F0E-42D2-BADE-FDFC8EF297D8}" destId="{B01BAC66-A3DF-417C-9151-3C711CB09121}" srcOrd="1" destOrd="0" presId="urn:microsoft.com/office/officeart/2005/8/layout/hierarchy1"/>
    <dgm:cxn modelId="{E54DCCA2-DAA1-4888-B988-EA6E7170403C}" type="presParOf" srcId="{CD42CFFC-448D-4FAC-B77D-CC13C69AAB7E}" destId="{1B7C52BD-57CA-4858-8CB1-CB1ECB8E0116}" srcOrd="1" destOrd="0" presId="urn:microsoft.com/office/officeart/2005/8/layout/hierarchy1"/>
    <dgm:cxn modelId="{FD2FBDAE-EA5E-4D60-BC30-52EE8008617C}" type="presParOf" srcId="{1B7C52BD-57CA-4858-8CB1-CB1ECB8E0116}" destId="{A8CB7AB9-E0C5-4243-A4D6-21812B28BFFD}" srcOrd="0" destOrd="0" presId="urn:microsoft.com/office/officeart/2005/8/layout/hierarchy1"/>
    <dgm:cxn modelId="{8F82F47E-1BCE-4EC2-ADB0-94D6DD2087C7}" type="presParOf" srcId="{1B7C52BD-57CA-4858-8CB1-CB1ECB8E0116}" destId="{47AD8F67-43BE-40B9-9B36-E2A2EB2197A2}" srcOrd="1" destOrd="0" presId="urn:microsoft.com/office/officeart/2005/8/layout/hierarchy1"/>
    <dgm:cxn modelId="{00BE926C-4BA9-493E-8853-CBB61B456B28}" type="presParOf" srcId="{47AD8F67-43BE-40B9-9B36-E2A2EB2197A2}" destId="{57E965EE-F6B6-4EA8-B904-B2ACAB88F011}" srcOrd="0" destOrd="0" presId="urn:microsoft.com/office/officeart/2005/8/layout/hierarchy1"/>
    <dgm:cxn modelId="{17D7E245-892B-4DC1-A949-BC4DE821E05F}" type="presParOf" srcId="{57E965EE-F6B6-4EA8-B904-B2ACAB88F011}" destId="{89B0CC29-32F5-4AB0-88A3-F9C467DC4ECC}" srcOrd="0" destOrd="0" presId="urn:microsoft.com/office/officeart/2005/8/layout/hierarchy1"/>
    <dgm:cxn modelId="{4CBA6C66-720C-4C62-8B94-2786EC6451EC}" type="presParOf" srcId="{57E965EE-F6B6-4EA8-B904-B2ACAB88F011}" destId="{52EAAE04-0B59-4BAD-BC48-E0DDBD8F3BB0}" srcOrd="1" destOrd="0" presId="urn:microsoft.com/office/officeart/2005/8/layout/hierarchy1"/>
    <dgm:cxn modelId="{799B733E-A854-4FC9-A8D6-C5E7E646832D}" type="presParOf" srcId="{47AD8F67-43BE-40B9-9B36-E2A2EB2197A2}" destId="{D5C9D623-AA0B-4615-BE80-178F4C43DE0E}" srcOrd="1" destOrd="0" presId="urn:microsoft.com/office/officeart/2005/8/layout/hierarchy1"/>
    <dgm:cxn modelId="{54B76BFF-ED65-4F0F-B06D-D335F4FA916A}" type="presParOf" srcId="{687A6796-88AF-4B7C-96E0-74BE887A3021}" destId="{F84345B9-B5BC-4958-B492-146A18D097E7}" srcOrd="2" destOrd="0" presId="urn:microsoft.com/office/officeart/2005/8/layout/hierarchy1"/>
    <dgm:cxn modelId="{73A2972C-99B2-4D7B-959B-8307BE640B29}" type="presParOf" srcId="{687A6796-88AF-4B7C-96E0-74BE887A3021}" destId="{96712826-C180-4E2C-AFF8-28E94A90CD3B}" srcOrd="3" destOrd="0" presId="urn:microsoft.com/office/officeart/2005/8/layout/hierarchy1"/>
    <dgm:cxn modelId="{E8B8E0B0-5A0B-49BE-B370-0620B10E8309}" type="presParOf" srcId="{96712826-C180-4E2C-AFF8-28E94A90CD3B}" destId="{AD68E18F-2F04-404D-85B4-9BC88CE500FD}" srcOrd="0" destOrd="0" presId="urn:microsoft.com/office/officeart/2005/8/layout/hierarchy1"/>
    <dgm:cxn modelId="{0F63D630-8602-4432-9414-1670562ED9CD}" type="presParOf" srcId="{AD68E18F-2F04-404D-85B4-9BC88CE500FD}" destId="{42889509-03D9-4B32-A354-4163ED270F58}" srcOrd="0" destOrd="0" presId="urn:microsoft.com/office/officeart/2005/8/layout/hierarchy1"/>
    <dgm:cxn modelId="{0EB5C9C8-95C2-493B-989A-C289FFAE247C}" type="presParOf" srcId="{AD68E18F-2F04-404D-85B4-9BC88CE500FD}" destId="{7C0B2DA1-62E2-4332-B170-A636D29468FE}" srcOrd="1" destOrd="0" presId="urn:microsoft.com/office/officeart/2005/8/layout/hierarchy1"/>
    <dgm:cxn modelId="{E73ACE5B-9E28-4E6E-8C55-B5CA684BF966}" type="presParOf" srcId="{96712826-C180-4E2C-AFF8-28E94A90CD3B}" destId="{73FCE71F-A8B8-441B-92F1-E810F5D682A7}" srcOrd="1" destOrd="0" presId="urn:microsoft.com/office/officeart/2005/8/layout/hierarchy1"/>
    <dgm:cxn modelId="{3B9EAB8D-0075-4E8B-A764-C6396EF8FFAA}" type="presParOf" srcId="{73FCE71F-A8B8-441B-92F1-E810F5D682A7}" destId="{55D7792E-1CCF-4110-904A-93DA30B6D8B6}" srcOrd="0" destOrd="0" presId="urn:microsoft.com/office/officeart/2005/8/layout/hierarchy1"/>
    <dgm:cxn modelId="{A78324C4-F3FD-4629-819D-E779536AA1D1}" type="presParOf" srcId="{73FCE71F-A8B8-441B-92F1-E810F5D682A7}" destId="{66DF04B4-10DE-40FD-9059-39AC14989704}" srcOrd="1" destOrd="0" presId="urn:microsoft.com/office/officeart/2005/8/layout/hierarchy1"/>
    <dgm:cxn modelId="{CC5ED08E-7DA0-4108-A2CC-597B1D30C9C6}" type="presParOf" srcId="{66DF04B4-10DE-40FD-9059-39AC14989704}" destId="{286DC66F-0196-41AA-ACEE-39255495BDD7}" srcOrd="0" destOrd="0" presId="urn:microsoft.com/office/officeart/2005/8/layout/hierarchy1"/>
    <dgm:cxn modelId="{446CAB85-0FF3-496A-9DB5-C9A96405E053}" type="presParOf" srcId="{286DC66F-0196-41AA-ACEE-39255495BDD7}" destId="{8C39F167-4803-473A-ACF6-9F1EB6E91540}" srcOrd="0" destOrd="0" presId="urn:microsoft.com/office/officeart/2005/8/layout/hierarchy1"/>
    <dgm:cxn modelId="{7EAE2A63-1F1C-4CE7-AB2D-35BD5364D57E}" type="presParOf" srcId="{286DC66F-0196-41AA-ACEE-39255495BDD7}" destId="{9F2FCB1C-5241-4515-B1DC-45B572867330}" srcOrd="1" destOrd="0" presId="urn:microsoft.com/office/officeart/2005/8/layout/hierarchy1"/>
    <dgm:cxn modelId="{68502F31-59CA-4724-82DD-759F82766218}" type="presParOf" srcId="{66DF04B4-10DE-40FD-9059-39AC14989704}" destId="{37653485-493C-426F-8128-43CCB9F60DFC}"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84888D-9C58-4D66-A6A5-31EB90D1372A}">
      <dsp:nvSpPr>
        <dsp:cNvPr id="0" name=""/>
        <dsp:cNvSpPr/>
      </dsp:nvSpPr>
      <dsp:spPr>
        <a:xfrm>
          <a:off x="2912566" y="1548840"/>
          <a:ext cx="1489769" cy="708994"/>
        </a:xfrm>
        <a:custGeom>
          <a:avLst/>
          <a:gdLst/>
          <a:ahLst/>
          <a:cxnLst/>
          <a:rect l="0" t="0" r="0" b="0"/>
          <a:pathLst>
            <a:path>
              <a:moveTo>
                <a:pt x="0" y="0"/>
              </a:moveTo>
              <a:lnTo>
                <a:pt x="0" y="483159"/>
              </a:lnTo>
              <a:lnTo>
                <a:pt x="1489769" y="483159"/>
              </a:lnTo>
              <a:lnTo>
                <a:pt x="1489769" y="708994"/>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F6E2860-338E-425D-8130-C1BC6AE0B57A}">
      <dsp:nvSpPr>
        <dsp:cNvPr id="0" name=""/>
        <dsp:cNvSpPr/>
      </dsp:nvSpPr>
      <dsp:spPr>
        <a:xfrm>
          <a:off x="1422796" y="1548840"/>
          <a:ext cx="1489769" cy="708994"/>
        </a:xfrm>
        <a:custGeom>
          <a:avLst/>
          <a:gdLst/>
          <a:ahLst/>
          <a:cxnLst/>
          <a:rect l="0" t="0" r="0" b="0"/>
          <a:pathLst>
            <a:path>
              <a:moveTo>
                <a:pt x="1489769" y="0"/>
              </a:moveTo>
              <a:lnTo>
                <a:pt x="1489769" y="483159"/>
              </a:lnTo>
              <a:lnTo>
                <a:pt x="0" y="483159"/>
              </a:lnTo>
              <a:lnTo>
                <a:pt x="0" y="708994"/>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E504BD0-5AA7-49D0-9BE7-FF87614ECD71}">
      <dsp:nvSpPr>
        <dsp:cNvPr id="0" name=""/>
        <dsp:cNvSpPr/>
      </dsp:nvSpPr>
      <dsp:spPr>
        <a:xfrm>
          <a:off x="1693664" y="834"/>
          <a:ext cx="2437804" cy="1548005"/>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F475472-DD93-4527-B85F-BEDB5AB2A52D}">
      <dsp:nvSpPr>
        <dsp:cNvPr id="0" name=""/>
        <dsp:cNvSpPr/>
      </dsp:nvSpPr>
      <dsp:spPr>
        <a:xfrm>
          <a:off x="1964531" y="258158"/>
          <a:ext cx="2437804" cy="1548005"/>
        </a:xfrm>
        <a:prstGeom prst="roundRect">
          <a:avLst>
            <a:gd name="adj" fmla="val 10000"/>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rtl="1">
            <a:lnSpc>
              <a:spcPct val="90000"/>
            </a:lnSpc>
            <a:spcBef>
              <a:spcPct val="0"/>
            </a:spcBef>
            <a:spcAft>
              <a:spcPct val="35000"/>
            </a:spcAft>
          </a:pPr>
          <a:r>
            <a:rPr lang="en-US" sz="2800" kern="1200" dirty="0" smtClean="0"/>
            <a:t>Isomers types </a:t>
          </a:r>
          <a:endParaRPr lang="ar-SA" sz="2800" kern="1200" dirty="0"/>
        </a:p>
      </dsp:txBody>
      <dsp:txXfrm>
        <a:off x="2009871" y="303498"/>
        <a:ext cx="2347124" cy="1457325"/>
      </dsp:txXfrm>
    </dsp:sp>
    <dsp:sp modelId="{E67EBD3A-F584-449A-9EB4-5C56075B9290}">
      <dsp:nvSpPr>
        <dsp:cNvPr id="0" name=""/>
        <dsp:cNvSpPr/>
      </dsp:nvSpPr>
      <dsp:spPr>
        <a:xfrm>
          <a:off x="203894" y="2257835"/>
          <a:ext cx="2437804" cy="1548005"/>
        </a:xfrm>
        <a:prstGeom prst="roundRect">
          <a:avLst>
            <a:gd name="adj" fmla="val 10000"/>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C65A46A-2D32-40DA-A506-C38D422D2D7E}">
      <dsp:nvSpPr>
        <dsp:cNvPr id="0" name=""/>
        <dsp:cNvSpPr/>
      </dsp:nvSpPr>
      <dsp:spPr>
        <a:xfrm>
          <a:off x="474761" y="2515159"/>
          <a:ext cx="2437804" cy="1548005"/>
        </a:xfrm>
        <a:prstGeom prst="roundRect">
          <a:avLst>
            <a:gd name="adj" fmla="val 10000"/>
          </a:avLst>
        </a:prstGeom>
        <a:solidFill>
          <a:schemeClr val="lt1">
            <a:alpha val="90000"/>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rtl="1">
            <a:lnSpc>
              <a:spcPct val="90000"/>
            </a:lnSpc>
            <a:spcBef>
              <a:spcPct val="0"/>
            </a:spcBef>
            <a:spcAft>
              <a:spcPct val="35000"/>
            </a:spcAft>
          </a:pPr>
          <a:r>
            <a:rPr lang="en-US" sz="2800" kern="1200" dirty="0" smtClean="0">
              <a:hlinkClick xmlns:r="http://schemas.openxmlformats.org/officeDocument/2006/relationships" r:id="" action="ppaction://hlinksldjump"/>
            </a:rPr>
            <a:t>constitutional</a:t>
          </a:r>
          <a:endParaRPr lang="ar-SA" sz="2800" kern="1200" dirty="0"/>
        </a:p>
      </dsp:txBody>
      <dsp:txXfrm>
        <a:off x="520101" y="2560499"/>
        <a:ext cx="2347124" cy="1457325"/>
      </dsp:txXfrm>
    </dsp:sp>
    <dsp:sp modelId="{9BDE8C28-DD95-446B-B063-B46B7E0D09C2}">
      <dsp:nvSpPr>
        <dsp:cNvPr id="0" name=""/>
        <dsp:cNvSpPr/>
      </dsp:nvSpPr>
      <dsp:spPr>
        <a:xfrm>
          <a:off x="3183433" y="2257835"/>
          <a:ext cx="2437804" cy="1548005"/>
        </a:xfrm>
        <a:prstGeom prst="roundRect">
          <a:avLst>
            <a:gd name="adj" fmla="val 10000"/>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BAD49D3-4966-4488-B531-34CE905B172A}">
      <dsp:nvSpPr>
        <dsp:cNvPr id="0" name=""/>
        <dsp:cNvSpPr/>
      </dsp:nvSpPr>
      <dsp:spPr>
        <a:xfrm>
          <a:off x="3454300" y="2515159"/>
          <a:ext cx="2437804" cy="1548005"/>
        </a:xfrm>
        <a:prstGeom prst="roundRect">
          <a:avLst>
            <a:gd name="adj" fmla="val 10000"/>
          </a:avLst>
        </a:prstGeom>
        <a:solidFill>
          <a:schemeClr val="lt1">
            <a:alpha val="90000"/>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rtl="1">
            <a:lnSpc>
              <a:spcPct val="90000"/>
            </a:lnSpc>
            <a:spcBef>
              <a:spcPct val="0"/>
            </a:spcBef>
            <a:spcAft>
              <a:spcPct val="35000"/>
            </a:spcAft>
          </a:pPr>
          <a:r>
            <a:rPr lang="en-US" sz="2800" kern="1200" dirty="0" smtClean="0">
              <a:hlinkClick xmlns:r="http://schemas.openxmlformats.org/officeDocument/2006/relationships" r:id="" action="ppaction://hlinksldjump"/>
            </a:rPr>
            <a:t>stereoisomers</a:t>
          </a:r>
          <a:endParaRPr lang="ar-SA" sz="2800" kern="1200" dirty="0"/>
        </a:p>
      </dsp:txBody>
      <dsp:txXfrm>
        <a:off x="3499640" y="2560499"/>
        <a:ext cx="2347124" cy="145732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D7792E-1CCF-4110-904A-93DA30B6D8B6}">
      <dsp:nvSpPr>
        <dsp:cNvPr id="0" name=""/>
        <dsp:cNvSpPr/>
      </dsp:nvSpPr>
      <dsp:spPr>
        <a:xfrm>
          <a:off x="5731498" y="2518832"/>
          <a:ext cx="91440" cy="469026"/>
        </a:xfrm>
        <a:custGeom>
          <a:avLst/>
          <a:gdLst/>
          <a:ahLst/>
          <a:cxnLst/>
          <a:rect l="0" t="0" r="0" b="0"/>
          <a:pathLst>
            <a:path>
              <a:moveTo>
                <a:pt x="45720" y="0"/>
              </a:moveTo>
              <a:lnTo>
                <a:pt x="45720" y="469026"/>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84345B9-B5BC-4958-B492-146A18D097E7}">
      <dsp:nvSpPr>
        <dsp:cNvPr id="0" name=""/>
        <dsp:cNvSpPr/>
      </dsp:nvSpPr>
      <dsp:spPr>
        <a:xfrm>
          <a:off x="4298911" y="1025742"/>
          <a:ext cx="1478306" cy="469026"/>
        </a:xfrm>
        <a:custGeom>
          <a:avLst/>
          <a:gdLst/>
          <a:ahLst/>
          <a:cxnLst/>
          <a:rect l="0" t="0" r="0" b="0"/>
          <a:pathLst>
            <a:path>
              <a:moveTo>
                <a:pt x="0" y="0"/>
              </a:moveTo>
              <a:lnTo>
                <a:pt x="0" y="319627"/>
              </a:lnTo>
              <a:lnTo>
                <a:pt x="1478306" y="319627"/>
              </a:lnTo>
              <a:lnTo>
                <a:pt x="1478306" y="469026"/>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8CB7AB9-E0C5-4243-A4D6-21812B28BFFD}">
      <dsp:nvSpPr>
        <dsp:cNvPr id="0" name=""/>
        <dsp:cNvSpPr/>
      </dsp:nvSpPr>
      <dsp:spPr>
        <a:xfrm>
          <a:off x="3760422" y="4011921"/>
          <a:ext cx="91440" cy="469026"/>
        </a:xfrm>
        <a:custGeom>
          <a:avLst/>
          <a:gdLst/>
          <a:ahLst/>
          <a:cxnLst/>
          <a:rect l="0" t="0" r="0" b="0"/>
          <a:pathLst>
            <a:path>
              <a:moveTo>
                <a:pt x="45720" y="0"/>
              </a:moveTo>
              <a:lnTo>
                <a:pt x="45720" y="469026"/>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7F1DFCA-FBA6-4D39-BD55-37760254E22C}">
      <dsp:nvSpPr>
        <dsp:cNvPr id="0" name=""/>
        <dsp:cNvSpPr/>
      </dsp:nvSpPr>
      <dsp:spPr>
        <a:xfrm>
          <a:off x="2820604" y="2518832"/>
          <a:ext cx="985537" cy="469026"/>
        </a:xfrm>
        <a:custGeom>
          <a:avLst/>
          <a:gdLst/>
          <a:ahLst/>
          <a:cxnLst/>
          <a:rect l="0" t="0" r="0" b="0"/>
          <a:pathLst>
            <a:path>
              <a:moveTo>
                <a:pt x="0" y="0"/>
              </a:moveTo>
              <a:lnTo>
                <a:pt x="0" y="319627"/>
              </a:lnTo>
              <a:lnTo>
                <a:pt x="985537" y="319627"/>
              </a:lnTo>
              <a:lnTo>
                <a:pt x="985537" y="469026"/>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81AC31C-446A-41BA-AC99-E235A222DC0E}">
      <dsp:nvSpPr>
        <dsp:cNvPr id="0" name=""/>
        <dsp:cNvSpPr/>
      </dsp:nvSpPr>
      <dsp:spPr>
        <a:xfrm>
          <a:off x="1789347" y="4011921"/>
          <a:ext cx="91440" cy="469026"/>
        </a:xfrm>
        <a:custGeom>
          <a:avLst/>
          <a:gdLst/>
          <a:ahLst/>
          <a:cxnLst/>
          <a:rect l="0" t="0" r="0" b="0"/>
          <a:pathLst>
            <a:path>
              <a:moveTo>
                <a:pt x="45720" y="0"/>
              </a:moveTo>
              <a:lnTo>
                <a:pt x="45720" y="469026"/>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2B05541-00D4-4C16-8DA7-96F8F434DDF9}">
      <dsp:nvSpPr>
        <dsp:cNvPr id="0" name=""/>
        <dsp:cNvSpPr/>
      </dsp:nvSpPr>
      <dsp:spPr>
        <a:xfrm>
          <a:off x="1835067" y="2518832"/>
          <a:ext cx="985537" cy="469026"/>
        </a:xfrm>
        <a:custGeom>
          <a:avLst/>
          <a:gdLst/>
          <a:ahLst/>
          <a:cxnLst/>
          <a:rect l="0" t="0" r="0" b="0"/>
          <a:pathLst>
            <a:path>
              <a:moveTo>
                <a:pt x="985537" y="0"/>
              </a:moveTo>
              <a:lnTo>
                <a:pt x="985537" y="319627"/>
              </a:lnTo>
              <a:lnTo>
                <a:pt x="0" y="319627"/>
              </a:lnTo>
              <a:lnTo>
                <a:pt x="0" y="469026"/>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C9BDCC7-7DCB-49BD-B407-C84384F6443D}">
      <dsp:nvSpPr>
        <dsp:cNvPr id="0" name=""/>
        <dsp:cNvSpPr/>
      </dsp:nvSpPr>
      <dsp:spPr>
        <a:xfrm>
          <a:off x="2820604" y="1025742"/>
          <a:ext cx="1478306" cy="469026"/>
        </a:xfrm>
        <a:custGeom>
          <a:avLst/>
          <a:gdLst/>
          <a:ahLst/>
          <a:cxnLst/>
          <a:rect l="0" t="0" r="0" b="0"/>
          <a:pathLst>
            <a:path>
              <a:moveTo>
                <a:pt x="1478306" y="0"/>
              </a:moveTo>
              <a:lnTo>
                <a:pt x="1478306" y="319627"/>
              </a:lnTo>
              <a:lnTo>
                <a:pt x="0" y="319627"/>
              </a:lnTo>
              <a:lnTo>
                <a:pt x="0" y="469026"/>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E6965DE-1138-4907-B7D8-8682A3A27B4B}">
      <dsp:nvSpPr>
        <dsp:cNvPr id="0" name=""/>
        <dsp:cNvSpPr/>
      </dsp:nvSpPr>
      <dsp:spPr>
        <a:xfrm>
          <a:off x="3492562" y="1679"/>
          <a:ext cx="1612698" cy="102406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C679E7C-083E-4494-80B1-B5B9548E5EE6}">
      <dsp:nvSpPr>
        <dsp:cNvPr id="0" name=""/>
        <dsp:cNvSpPr/>
      </dsp:nvSpPr>
      <dsp:spPr>
        <a:xfrm>
          <a:off x="3671751" y="171908"/>
          <a:ext cx="1612698" cy="1024063"/>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en-US" sz="2000" kern="1200" dirty="0" smtClean="0"/>
            <a:t>sample</a:t>
          </a:r>
          <a:endParaRPr lang="ar-SA" sz="2000" kern="1200" dirty="0"/>
        </a:p>
      </dsp:txBody>
      <dsp:txXfrm>
        <a:off x="3701745" y="201902"/>
        <a:ext cx="1552710" cy="964075"/>
      </dsp:txXfrm>
    </dsp:sp>
    <dsp:sp modelId="{6C14C4D1-D825-4BBE-ACE4-0942A0B800ED}">
      <dsp:nvSpPr>
        <dsp:cNvPr id="0" name=""/>
        <dsp:cNvSpPr/>
      </dsp:nvSpPr>
      <dsp:spPr>
        <a:xfrm>
          <a:off x="2014255" y="1494768"/>
          <a:ext cx="1612698" cy="1024063"/>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5F763B0-395C-4798-B746-EF5411C0C231}">
      <dsp:nvSpPr>
        <dsp:cNvPr id="0" name=""/>
        <dsp:cNvSpPr/>
      </dsp:nvSpPr>
      <dsp:spPr>
        <a:xfrm>
          <a:off x="2193444" y="1664998"/>
          <a:ext cx="1612698" cy="1024063"/>
        </a:xfrm>
        <a:prstGeom prst="roundRect">
          <a:avLst>
            <a:gd name="adj" fmla="val 10000"/>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en-US" sz="2000" kern="1200" dirty="0" smtClean="0"/>
            <a:t>More than one enantiomer</a:t>
          </a:r>
          <a:endParaRPr lang="ar-SA" sz="2000" kern="1200" dirty="0"/>
        </a:p>
      </dsp:txBody>
      <dsp:txXfrm>
        <a:off x="2223438" y="1694992"/>
        <a:ext cx="1552710" cy="964075"/>
      </dsp:txXfrm>
    </dsp:sp>
    <dsp:sp modelId="{FDA56D06-0025-452A-A23B-E3564652F03E}">
      <dsp:nvSpPr>
        <dsp:cNvPr id="0" name=""/>
        <dsp:cNvSpPr/>
      </dsp:nvSpPr>
      <dsp:spPr>
        <a:xfrm>
          <a:off x="1028718" y="2987858"/>
          <a:ext cx="1612698" cy="1024063"/>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9764F72-7C48-413F-B411-BC2070669F35}">
      <dsp:nvSpPr>
        <dsp:cNvPr id="0" name=""/>
        <dsp:cNvSpPr/>
      </dsp:nvSpPr>
      <dsp:spPr>
        <a:xfrm>
          <a:off x="1207906" y="3158087"/>
          <a:ext cx="1612698" cy="1024063"/>
        </a:xfrm>
        <a:prstGeom prst="roundRect">
          <a:avLst>
            <a:gd name="adj" fmla="val 10000"/>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en-US" sz="2000" b="0" i="0" kern="1200" dirty="0" smtClean="0"/>
            <a:t>racemic mixture</a:t>
          </a:r>
          <a:endParaRPr lang="en-US" sz="2000" kern="1200" dirty="0"/>
        </a:p>
      </dsp:txBody>
      <dsp:txXfrm>
        <a:off x="1237900" y="3188081"/>
        <a:ext cx="1552710" cy="964075"/>
      </dsp:txXfrm>
    </dsp:sp>
    <dsp:sp modelId="{16225585-24E1-44A1-B44C-BC860CC5BAEA}">
      <dsp:nvSpPr>
        <dsp:cNvPr id="0" name=""/>
        <dsp:cNvSpPr/>
      </dsp:nvSpPr>
      <dsp:spPr>
        <a:xfrm>
          <a:off x="1028718" y="4480948"/>
          <a:ext cx="1612698" cy="1024063"/>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6F748F3-3843-4158-B64E-E3D793E4A956}">
      <dsp:nvSpPr>
        <dsp:cNvPr id="0" name=""/>
        <dsp:cNvSpPr/>
      </dsp:nvSpPr>
      <dsp:spPr>
        <a:xfrm>
          <a:off x="1207906" y="4651177"/>
          <a:ext cx="1612698" cy="1024063"/>
        </a:xfrm>
        <a:prstGeom prst="roundRect">
          <a:avLst>
            <a:gd name="adj" fmla="val 10000"/>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en-US" sz="2000" kern="1200" dirty="0" smtClean="0"/>
            <a:t>Optically inactive</a:t>
          </a:r>
          <a:endParaRPr lang="ar-SA" sz="2000" kern="1200" dirty="0"/>
        </a:p>
      </dsp:txBody>
      <dsp:txXfrm>
        <a:off x="1237900" y="4681171"/>
        <a:ext cx="1552710" cy="964075"/>
      </dsp:txXfrm>
    </dsp:sp>
    <dsp:sp modelId="{DE76A444-650B-4BC8-9335-74B478D38774}">
      <dsp:nvSpPr>
        <dsp:cNvPr id="0" name=""/>
        <dsp:cNvSpPr/>
      </dsp:nvSpPr>
      <dsp:spPr>
        <a:xfrm>
          <a:off x="2999793" y="2987858"/>
          <a:ext cx="1612698" cy="1024063"/>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01BAC66-A3DF-417C-9151-3C711CB09121}">
      <dsp:nvSpPr>
        <dsp:cNvPr id="0" name=""/>
        <dsp:cNvSpPr/>
      </dsp:nvSpPr>
      <dsp:spPr>
        <a:xfrm>
          <a:off x="3178982" y="3158087"/>
          <a:ext cx="1612698" cy="1024063"/>
        </a:xfrm>
        <a:prstGeom prst="roundRect">
          <a:avLst>
            <a:gd name="adj" fmla="val 10000"/>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en-US" sz="2000" b="0" i="0" kern="1200" dirty="0" smtClean="0"/>
            <a:t>enantiomer excess</a:t>
          </a:r>
          <a:endParaRPr lang="ar-SA" sz="2000" kern="1200" dirty="0"/>
        </a:p>
      </dsp:txBody>
      <dsp:txXfrm>
        <a:off x="3208976" y="3188081"/>
        <a:ext cx="1552710" cy="964075"/>
      </dsp:txXfrm>
    </dsp:sp>
    <dsp:sp modelId="{89B0CC29-32F5-4AB0-88A3-F9C467DC4ECC}">
      <dsp:nvSpPr>
        <dsp:cNvPr id="0" name=""/>
        <dsp:cNvSpPr/>
      </dsp:nvSpPr>
      <dsp:spPr>
        <a:xfrm>
          <a:off x="2999793" y="4480948"/>
          <a:ext cx="1612698" cy="1024063"/>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2EAAE04-0B59-4BAD-BC48-E0DDBD8F3BB0}">
      <dsp:nvSpPr>
        <dsp:cNvPr id="0" name=""/>
        <dsp:cNvSpPr/>
      </dsp:nvSpPr>
      <dsp:spPr>
        <a:xfrm>
          <a:off x="3178982" y="4651177"/>
          <a:ext cx="1612698" cy="1024063"/>
        </a:xfrm>
        <a:prstGeom prst="roundRect">
          <a:avLst>
            <a:gd name="adj" fmla="val 10000"/>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en-US" sz="2000" b="0" i="0" kern="1200" dirty="0" smtClean="0"/>
            <a:t>enantiomeric excess (ee%)</a:t>
          </a:r>
          <a:endParaRPr lang="en-US" sz="2000" b="0" kern="1200" dirty="0"/>
        </a:p>
      </dsp:txBody>
      <dsp:txXfrm>
        <a:off x="3208976" y="4681171"/>
        <a:ext cx="1552710" cy="964075"/>
      </dsp:txXfrm>
    </dsp:sp>
    <dsp:sp modelId="{42889509-03D9-4B32-A354-4163ED270F58}">
      <dsp:nvSpPr>
        <dsp:cNvPr id="0" name=""/>
        <dsp:cNvSpPr/>
      </dsp:nvSpPr>
      <dsp:spPr>
        <a:xfrm>
          <a:off x="4970869" y="1494768"/>
          <a:ext cx="1612698" cy="1024063"/>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C0B2DA1-62E2-4332-B170-A636D29468FE}">
      <dsp:nvSpPr>
        <dsp:cNvPr id="0" name=""/>
        <dsp:cNvSpPr/>
      </dsp:nvSpPr>
      <dsp:spPr>
        <a:xfrm>
          <a:off x="5150057" y="1664998"/>
          <a:ext cx="1612698" cy="1024063"/>
        </a:xfrm>
        <a:prstGeom prst="roundRect">
          <a:avLst>
            <a:gd name="adj" fmla="val 10000"/>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en-US" sz="2000" kern="1200" dirty="0" smtClean="0"/>
            <a:t>One enantiomer</a:t>
          </a:r>
          <a:endParaRPr lang="ar-SA" sz="2000" kern="1200" dirty="0"/>
        </a:p>
      </dsp:txBody>
      <dsp:txXfrm>
        <a:off x="5180051" y="1694992"/>
        <a:ext cx="1552710" cy="964075"/>
      </dsp:txXfrm>
    </dsp:sp>
    <dsp:sp modelId="{8C39F167-4803-473A-ACF6-9F1EB6E91540}">
      <dsp:nvSpPr>
        <dsp:cNvPr id="0" name=""/>
        <dsp:cNvSpPr/>
      </dsp:nvSpPr>
      <dsp:spPr>
        <a:xfrm>
          <a:off x="4970869" y="2987858"/>
          <a:ext cx="1612698" cy="1024063"/>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F2FCB1C-5241-4515-B1DC-45B572867330}">
      <dsp:nvSpPr>
        <dsp:cNvPr id="0" name=""/>
        <dsp:cNvSpPr/>
      </dsp:nvSpPr>
      <dsp:spPr>
        <a:xfrm>
          <a:off x="5150057" y="3158087"/>
          <a:ext cx="1612698" cy="1024063"/>
        </a:xfrm>
        <a:prstGeom prst="roundRect">
          <a:avLst>
            <a:gd name="adj" fmla="val 10000"/>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en-US" sz="2000" b="0" i="0" kern="1200" dirty="0" smtClean="0"/>
            <a:t>optically pure</a:t>
          </a:r>
          <a:endParaRPr lang="en-US" sz="2000" b="0" kern="1200" dirty="0"/>
        </a:p>
      </dsp:txBody>
      <dsp:txXfrm>
        <a:off x="5180051" y="3188081"/>
        <a:ext cx="1552710" cy="964075"/>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BAFBE895-87B5-444F-AB29-E37A7DAD317E}" type="datetimeFigureOut">
              <a:rPr lang="ar-SA" smtClean="0"/>
              <a:pPr/>
              <a:t>07/05/1438</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6E517326-9629-4A7A-9A6B-D9B9BEB0E095}" type="slidenum">
              <a:rPr lang="ar-SA" smtClean="0"/>
              <a:pPr/>
              <a:t>‹#›</a:t>
            </a:fld>
            <a:endParaRPr lang="ar-SA"/>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dirty="0"/>
          </a:p>
        </p:txBody>
      </p:sp>
      <p:sp>
        <p:nvSpPr>
          <p:cNvPr id="4" name="عنصر نائب لرقم الشريحة 3"/>
          <p:cNvSpPr>
            <a:spLocks noGrp="1"/>
          </p:cNvSpPr>
          <p:nvPr>
            <p:ph type="sldNum" sz="quarter" idx="10"/>
          </p:nvPr>
        </p:nvSpPr>
        <p:spPr/>
        <p:txBody>
          <a:bodyPr/>
          <a:lstStyle/>
          <a:p>
            <a:fld id="{6E517326-9629-4A7A-9A6B-D9B9BEB0E095}" type="slidenum">
              <a:rPr lang="ar-SA" smtClean="0"/>
              <a:pPr/>
              <a:t>21</a:t>
            </a:fld>
            <a:endParaRPr lang="ar-S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14" name="عنوان 13"/>
          <p:cNvSpPr>
            <a:spLocks noGrp="1"/>
          </p:cNvSpPr>
          <p:nvPr>
            <p:ph type="ctrTitle"/>
          </p:nvPr>
        </p:nvSpPr>
        <p:spPr>
          <a:xfrm>
            <a:off x="1432560" y="359898"/>
            <a:ext cx="7406640" cy="1472184"/>
          </a:xfrm>
        </p:spPr>
        <p:txBody>
          <a:bodyPr anchor="b"/>
          <a:lstStyle>
            <a:lvl1pPr algn="l">
              <a:defRPr/>
            </a:lvl1pPr>
            <a:extLst/>
          </a:lstStyle>
          <a:p>
            <a:r>
              <a:rPr kumimoji="0" lang="ar-SA" smtClean="0"/>
              <a:t>انقر لتحرير نمط العنوان الرئيسي</a:t>
            </a:r>
            <a:endParaRPr kumimoji="0" lang="en-US"/>
          </a:p>
        </p:txBody>
      </p:sp>
      <p:sp>
        <p:nvSpPr>
          <p:cNvPr id="22" name="عنوان فرعي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smtClean="0"/>
              <a:t>انقر لتحرير نمط العنوان الثانوي الرئيسي</a:t>
            </a:r>
            <a:endParaRPr kumimoji="0" lang="en-US"/>
          </a:p>
        </p:txBody>
      </p:sp>
      <p:sp>
        <p:nvSpPr>
          <p:cNvPr id="7" name="عنصر نائب للتاريخ 6"/>
          <p:cNvSpPr>
            <a:spLocks noGrp="1"/>
          </p:cNvSpPr>
          <p:nvPr>
            <p:ph type="dt" sz="half" idx="10"/>
          </p:nvPr>
        </p:nvSpPr>
        <p:spPr/>
        <p:txBody>
          <a:bodyPr/>
          <a:lstStyle/>
          <a:p>
            <a:fld id="{C4D5E7CD-0C20-4646-ACB4-19F9D9001EF6}" type="datetimeFigureOut">
              <a:rPr lang="ar-SA" smtClean="0"/>
              <a:pPr/>
              <a:t>07/05/1438</a:t>
            </a:fld>
            <a:endParaRPr lang="ar-SA"/>
          </a:p>
        </p:txBody>
      </p:sp>
      <p:sp>
        <p:nvSpPr>
          <p:cNvPr id="20" name="عنصر نائب للتذييل 19"/>
          <p:cNvSpPr>
            <a:spLocks noGrp="1"/>
          </p:cNvSpPr>
          <p:nvPr>
            <p:ph type="ftr" sz="quarter" idx="11"/>
          </p:nvPr>
        </p:nvSpPr>
        <p:spPr/>
        <p:txBody>
          <a:bodyPr/>
          <a:lstStyle/>
          <a:p>
            <a:endParaRPr lang="ar-SA"/>
          </a:p>
        </p:txBody>
      </p:sp>
      <p:sp>
        <p:nvSpPr>
          <p:cNvPr id="10" name="عنصر نائب لرقم الشريحة 9"/>
          <p:cNvSpPr>
            <a:spLocks noGrp="1"/>
          </p:cNvSpPr>
          <p:nvPr>
            <p:ph type="sldNum" sz="quarter" idx="12"/>
          </p:nvPr>
        </p:nvSpPr>
        <p:spPr/>
        <p:txBody>
          <a:bodyPr/>
          <a:lstStyle/>
          <a:p>
            <a:fld id="{37105EC1-6109-434F-B1A3-AF0CEB973F54}" type="slidenum">
              <a:rPr lang="ar-SA" smtClean="0"/>
              <a:pPr/>
              <a:t>‹#›</a:t>
            </a:fld>
            <a:endParaRPr lang="ar-SA"/>
          </a:p>
        </p:txBody>
      </p:sp>
      <p:sp>
        <p:nvSpPr>
          <p:cNvPr id="8" name="شكل بيضاوي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شكل بيضاوي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C4D5E7CD-0C20-4646-ACB4-19F9D9001EF6}" type="datetimeFigureOut">
              <a:rPr lang="ar-SA" smtClean="0"/>
              <a:pPr/>
              <a:t>07/05/1438</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37105EC1-6109-434F-B1A3-AF0CEB973F54}"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58000" y="274639"/>
            <a:ext cx="1828800" cy="5851525"/>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1143000" y="274640"/>
            <a:ext cx="5562600" cy="5851525"/>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C4D5E7CD-0C20-4646-ACB4-19F9D9001EF6}" type="datetimeFigureOut">
              <a:rPr lang="ar-SA" smtClean="0"/>
              <a:pPr/>
              <a:t>07/05/1438</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37105EC1-6109-434F-B1A3-AF0CEB973F54}"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C4D5E7CD-0C20-4646-ACB4-19F9D9001EF6}" type="datetimeFigureOut">
              <a:rPr lang="ar-SA" smtClean="0"/>
              <a:pPr/>
              <a:t>07/05/1438</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37105EC1-6109-434F-B1A3-AF0CEB973F54}"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7" name="مستطيل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عنوان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C4D5E7CD-0C20-4646-ACB4-19F9D9001EF6}" type="datetimeFigureOut">
              <a:rPr lang="ar-SA" smtClean="0"/>
              <a:pPr/>
              <a:t>07/05/1438</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37105EC1-6109-434F-B1A3-AF0CEB973F54}" type="slidenum">
              <a:rPr lang="ar-SA" smtClean="0"/>
              <a:pPr/>
              <a:t>‹#›</a:t>
            </a:fld>
            <a:endParaRPr lang="ar-SA"/>
          </a:p>
        </p:txBody>
      </p:sp>
      <p:sp>
        <p:nvSpPr>
          <p:cNvPr id="10" name="مستطيل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شكل بيضاوي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شكل بيضاوي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C4D5E7CD-0C20-4646-ACB4-19F9D9001EF6}" type="datetimeFigureOut">
              <a:rPr lang="ar-SA" smtClean="0"/>
              <a:pPr/>
              <a:t>07/05/1438</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37105EC1-6109-434F-B1A3-AF0CEB973F54}"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p>
            <a:fld id="{C4D5E7CD-0C20-4646-ACB4-19F9D9001EF6}" type="datetimeFigureOut">
              <a:rPr lang="ar-SA" smtClean="0"/>
              <a:pPr/>
              <a:t>07/05/1438</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37105EC1-6109-434F-B1A3-AF0CEB973F54}"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nchor="ct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C4D5E7CD-0C20-4646-ACB4-19F9D9001EF6}" type="datetimeFigureOut">
              <a:rPr lang="ar-SA" smtClean="0"/>
              <a:pPr/>
              <a:t>07/05/1438</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37105EC1-6109-434F-B1A3-AF0CEB973F54}"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5" name="مستطيل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عنصر نائب للتاريخ 1"/>
          <p:cNvSpPr>
            <a:spLocks noGrp="1"/>
          </p:cNvSpPr>
          <p:nvPr>
            <p:ph type="dt" sz="half" idx="10"/>
          </p:nvPr>
        </p:nvSpPr>
        <p:spPr/>
        <p:txBody>
          <a:bodyPr/>
          <a:lstStyle/>
          <a:p>
            <a:fld id="{C4D5E7CD-0C20-4646-ACB4-19F9D9001EF6}" type="datetimeFigureOut">
              <a:rPr lang="ar-SA" smtClean="0"/>
              <a:pPr/>
              <a:t>07/05/1438</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37105EC1-6109-434F-B1A3-AF0CEB973F54}" type="slidenum">
              <a:rPr lang="ar-SA" smtClean="0"/>
              <a:pPr/>
              <a:t>‹#›</a:t>
            </a:fld>
            <a:endParaRPr lang="ar-SA"/>
          </a:p>
        </p:txBody>
      </p:sp>
      <p:sp>
        <p:nvSpPr>
          <p:cNvPr id="6" name="مستطيل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C4D5E7CD-0C20-4646-ACB4-19F9D9001EF6}" type="datetimeFigureOut">
              <a:rPr lang="ar-SA" smtClean="0"/>
              <a:pPr/>
              <a:t>07/05/1438</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37105EC1-6109-434F-B1A3-AF0CEB973F54}"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ar-SA" smtClean="0"/>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p>
            <a:fld id="{C4D5E7CD-0C20-4646-ACB4-19F9D9001EF6}" type="datetimeFigureOut">
              <a:rPr lang="ar-SA" smtClean="0"/>
              <a:pPr/>
              <a:t>07/05/1438</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37105EC1-6109-434F-B1A3-AF0CEB973F54}" type="slidenum">
              <a:rPr lang="ar-SA" smtClean="0"/>
              <a:pPr/>
              <a:t>‹#›</a:t>
            </a:fld>
            <a:endParaRPr lang="ar-SA"/>
          </a:p>
        </p:txBody>
      </p:sp>
      <p:sp>
        <p:nvSpPr>
          <p:cNvPr id="8" name="مستطيل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عنصر نائب للصورة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ar-SA" smtClean="0"/>
              <a:t>انقر فوق الرمز لإضافة صورة</a:t>
            </a:r>
            <a:endParaRPr kumimoji="0" lang="en-US" dirty="0"/>
          </a:p>
        </p:txBody>
      </p:sp>
      <p:sp>
        <p:nvSpPr>
          <p:cNvPr id="9" name="مخطط انسيابي: معالجة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مخطط انسيابي: معالجة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عنصر نائب للنص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ar-SA" smtClean="0"/>
              <a:t>انقر لتحرير أنماط النص الرئيسي</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sp>
        <p:nvSpPr>
          <p:cNvPr id="7" name="دائري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شكل بيضاوي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دائرة مجوفة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مستطيل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عنصر نائب للعنوان 4"/>
          <p:cNvSpPr>
            <a:spLocks noGrp="1"/>
          </p:cNvSpPr>
          <p:nvPr>
            <p:ph type="title"/>
          </p:nvPr>
        </p:nvSpPr>
        <p:spPr>
          <a:xfrm>
            <a:off x="1435608" y="274638"/>
            <a:ext cx="7498080" cy="1143000"/>
          </a:xfrm>
          <a:prstGeom prst="rect">
            <a:avLst/>
          </a:prstGeom>
        </p:spPr>
        <p:txBody>
          <a:bodyPr anchor="ctr">
            <a:normAutofit/>
          </a:bodyPr>
          <a:lstStyle/>
          <a:p>
            <a:r>
              <a:rPr kumimoji="0" lang="ar-SA" smtClean="0"/>
              <a:t>انقر لتحرير نمط العنوان الرئيسي</a:t>
            </a:r>
            <a:endParaRPr kumimoji="0" lang="en-US"/>
          </a:p>
        </p:txBody>
      </p:sp>
      <p:sp>
        <p:nvSpPr>
          <p:cNvPr id="9" name="عنصر نائب للنص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24" name="عنصر نائب للتاريخ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C4D5E7CD-0C20-4646-ACB4-19F9D9001EF6}" type="datetimeFigureOut">
              <a:rPr lang="ar-SA" smtClean="0"/>
              <a:pPr/>
              <a:t>07/05/1438</a:t>
            </a:fld>
            <a:endParaRPr lang="ar-SA"/>
          </a:p>
        </p:txBody>
      </p:sp>
      <p:sp>
        <p:nvSpPr>
          <p:cNvPr id="10" name="عنصر نائب للتذييل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ar-SA"/>
          </a:p>
        </p:txBody>
      </p:sp>
      <p:sp>
        <p:nvSpPr>
          <p:cNvPr id="22" name="عنصر نائب لرقم الشريحة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37105EC1-6109-434F-B1A3-AF0CEB973F54}" type="slidenum">
              <a:rPr lang="ar-SA" smtClean="0"/>
              <a:pPr/>
              <a:t>‹#›</a:t>
            </a:fld>
            <a:endParaRPr lang="ar-SA"/>
          </a:p>
        </p:txBody>
      </p:sp>
      <p:sp>
        <p:nvSpPr>
          <p:cNvPr id="15" name="مستطيل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1"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r" rtl="1"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r" rtl="1"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r" rtl="1"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r" rtl="1"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r" rtl="1"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r" rtl="1"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slide" Target="slide1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slide" Target="slide1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3.png"/><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20.gif"/><Relationship Id="rId1" Type="http://schemas.openxmlformats.org/officeDocument/2006/relationships/slideLayout" Target="../slideLayouts/slideLayout2.xml"/><Relationship Id="rId4" Type="http://schemas.openxmlformats.org/officeDocument/2006/relationships/image" Target="../media/image22.jpeg"/></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slide" Target="slide10.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8580" y="2564904"/>
            <a:ext cx="8929718" cy="1643074"/>
          </a:xfrm>
        </p:spPr>
        <p:txBody>
          <a:bodyPr>
            <a:normAutofit/>
          </a:bodyPr>
          <a:lstStyle/>
          <a:p>
            <a:pPr algn="ctr" rtl="0"/>
            <a:r>
              <a:rPr lang="en-US" dirty="0" smtClean="0">
                <a:solidFill>
                  <a:schemeClr val="tx1"/>
                </a:solidFill>
                <a:latin typeface="+mn-lt"/>
              </a:rPr>
              <a:t>Stereochemistry </a:t>
            </a:r>
            <a:r>
              <a:rPr lang="en-US" sz="2200" dirty="0" smtClean="0">
                <a:solidFill>
                  <a:schemeClr val="tx1"/>
                </a:solidFill>
                <a:latin typeface="+mn-lt"/>
              </a:rPr>
              <a:t/>
            </a:r>
            <a:br>
              <a:rPr lang="en-US" sz="2200" dirty="0" smtClean="0">
                <a:solidFill>
                  <a:schemeClr val="tx1"/>
                </a:solidFill>
                <a:latin typeface="+mn-lt"/>
              </a:rPr>
            </a:br>
            <a:r>
              <a:rPr lang="en-US" sz="2200" dirty="0" smtClean="0">
                <a:solidFill>
                  <a:schemeClr val="tx1"/>
                </a:solidFill>
                <a:latin typeface="+mn-lt"/>
              </a:rPr>
              <a:t/>
            </a:r>
            <a:br>
              <a:rPr lang="en-US" sz="2200" dirty="0" smtClean="0">
                <a:solidFill>
                  <a:schemeClr val="tx1"/>
                </a:solidFill>
                <a:latin typeface="+mn-lt"/>
              </a:rPr>
            </a:br>
            <a:endParaRPr lang="ar-SA" sz="2200" dirty="0">
              <a:solidFill>
                <a:schemeClr val="tx1"/>
              </a:solidFill>
              <a:latin typeface="+mn-l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Conformational isomers</a:t>
            </a:r>
            <a:endParaRPr lang="ar-SA" dirty="0"/>
          </a:p>
        </p:txBody>
      </p:sp>
      <p:sp>
        <p:nvSpPr>
          <p:cNvPr id="3" name="عنصر نائب للمحتوى 2"/>
          <p:cNvSpPr>
            <a:spLocks noGrp="1"/>
          </p:cNvSpPr>
          <p:nvPr>
            <p:ph idx="1"/>
          </p:nvPr>
        </p:nvSpPr>
        <p:spPr/>
        <p:txBody>
          <a:bodyPr/>
          <a:lstStyle/>
          <a:p>
            <a:pPr algn="l" rtl="0">
              <a:buNone/>
            </a:pPr>
            <a:r>
              <a:rPr lang="en-US" dirty="0" smtClean="0"/>
              <a:t> stereoisomers that are produced by rotation about </a:t>
            </a:r>
            <a:r>
              <a:rPr lang="en-US" dirty="0" smtClean="0">
                <a:latin typeface="Century Schoolbook"/>
              </a:rPr>
              <a:t></a:t>
            </a:r>
            <a:r>
              <a:rPr lang="en-US" dirty="0" smtClean="0"/>
              <a:t> bond( single bond) , and are often rapidly interconverted at room temperature</a:t>
            </a:r>
          </a:p>
          <a:p>
            <a:pPr algn="l" rtl="0">
              <a:buNone/>
            </a:pPr>
            <a:endParaRPr lang="en-US" dirty="0" smtClean="0"/>
          </a:p>
          <a:p>
            <a:pPr algn="l" rtl="0">
              <a:buNone/>
            </a:pPr>
            <a:r>
              <a:rPr lang="en-US" dirty="0" smtClean="0"/>
              <a:t>Example : </a:t>
            </a:r>
            <a:br>
              <a:rPr lang="en-US" dirty="0" smtClean="0"/>
            </a:br>
            <a:endParaRPr lang="ar-SA" dirty="0"/>
          </a:p>
        </p:txBody>
      </p:sp>
      <p:pic>
        <p:nvPicPr>
          <p:cNvPr id="4" name="صورة 3" descr="newman-projection-of-propane.png"/>
          <p:cNvPicPr>
            <a:picLocks noChangeAspect="1"/>
          </p:cNvPicPr>
          <p:nvPr/>
        </p:nvPicPr>
        <p:blipFill>
          <a:blip r:embed="rId2"/>
          <a:stretch>
            <a:fillRect/>
          </a:stretch>
        </p:blipFill>
        <p:spPr>
          <a:xfrm>
            <a:off x="2571736" y="4643446"/>
            <a:ext cx="4314825" cy="2019300"/>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Butane conformational isomers </a:t>
            </a:r>
            <a:endParaRPr lang="ar-SA" dirty="0"/>
          </a:p>
        </p:txBody>
      </p:sp>
      <p:pic>
        <p:nvPicPr>
          <p:cNvPr id="4" name="عنصر نائب للمحتوى 3" descr="butane-conformations.png"/>
          <p:cNvPicPr>
            <a:picLocks noGrp="1" noChangeAspect="1"/>
          </p:cNvPicPr>
          <p:nvPr>
            <p:ph idx="1"/>
          </p:nvPr>
        </p:nvPicPr>
        <p:blipFill>
          <a:blip r:embed="rId2"/>
          <a:stretch>
            <a:fillRect/>
          </a:stretch>
        </p:blipFill>
        <p:spPr>
          <a:xfrm>
            <a:off x="611560" y="2780928"/>
            <a:ext cx="8005788" cy="1778837"/>
          </a:xfr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مستطيل 9">
            <a:hlinkClick r:id="rId2" action="ppaction://hlinksldjump"/>
          </p:cNvPr>
          <p:cNvSpPr/>
          <p:nvPr/>
        </p:nvSpPr>
        <p:spPr>
          <a:xfrm>
            <a:off x="6500826" y="3214686"/>
            <a:ext cx="2286016" cy="12858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solidFill>
                <a:schemeClr val="bg1"/>
              </a:solidFill>
            </a:endParaRPr>
          </a:p>
        </p:txBody>
      </p:sp>
      <p:pic>
        <p:nvPicPr>
          <p:cNvPr id="4" name="صورة 3" descr="isomers.gif"/>
          <p:cNvPicPr>
            <a:picLocks noChangeAspect="1"/>
          </p:cNvPicPr>
          <p:nvPr/>
        </p:nvPicPr>
        <p:blipFill>
          <a:blip r:embed="rId3"/>
          <a:stretch>
            <a:fillRect/>
          </a:stretch>
        </p:blipFill>
        <p:spPr>
          <a:xfrm>
            <a:off x="1857356" y="0"/>
            <a:ext cx="6715172" cy="6858000"/>
          </a:xfrm>
          <a:prstGeom prst="rect">
            <a:avLst/>
          </a:prstGeom>
        </p:spPr>
      </p:pic>
      <p:sp>
        <p:nvSpPr>
          <p:cNvPr id="6" name="مستطيل 5"/>
          <p:cNvSpPr/>
          <p:nvPr/>
        </p:nvSpPr>
        <p:spPr>
          <a:xfrm>
            <a:off x="3500430" y="1285860"/>
            <a:ext cx="1500198" cy="35719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5" name="مربع نص 4"/>
          <p:cNvSpPr txBox="1"/>
          <p:nvPr/>
        </p:nvSpPr>
        <p:spPr>
          <a:xfrm>
            <a:off x="3357554" y="1214422"/>
            <a:ext cx="1785950" cy="461665"/>
          </a:xfrm>
          <a:prstGeom prst="rect">
            <a:avLst/>
          </a:prstGeom>
          <a:noFill/>
        </p:spPr>
        <p:txBody>
          <a:bodyPr wrap="square" rtlCol="1">
            <a:spAutoFit/>
          </a:bodyPr>
          <a:lstStyle/>
          <a:p>
            <a:r>
              <a:rPr lang="en-US" sz="1200" dirty="0" smtClean="0">
                <a:solidFill>
                  <a:schemeClr val="tx1">
                    <a:lumMod val="65000"/>
                    <a:lumOff val="35000"/>
                  </a:schemeClr>
                </a:solidFill>
                <a:latin typeface="Andalus" pitchFamily="18" charset="-78"/>
                <a:cs typeface="Andalus" pitchFamily="18" charset="-78"/>
              </a:rPr>
              <a:t>Do the compounds have</a:t>
            </a:r>
            <a:br>
              <a:rPr lang="en-US" sz="1200" dirty="0" smtClean="0">
                <a:solidFill>
                  <a:schemeClr val="tx1">
                    <a:lumMod val="65000"/>
                    <a:lumOff val="35000"/>
                  </a:schemeClr>
                </a:solidFill>
                <a:latin typeface="Andalus" pitchFamily="18" charset="-78"/>
                <a:cs typeface="Andalus" pitchFamily="18" charset="-78"/>
              </a:rPr>
            </a:br>
            <a:r>
              <a:rPr lang="en-US" sz="1200" dirty="0" smtClean="0">
                <a:solidFill>
                  <a:schemeClr val="tx1">
                    <a:lumMod val="65000"/>
                    <a:lumOff val="35000"/>
                  </a:schemeClr>
                </a:solidFill>
                <a:latin typeface="Andalus" pitchFamily="18" charset="-78"/>
                <a:cs typeface="Andalus" pitchFamily="18" charset="-78"/>
              </a:rPr>
              <a:t>the same atoms order?</a:t>
            </a:r>
            <a:endParaRPr lang="ar-SA" sz="1200" dirty="0">
              <a:solidFill>
                <a:schemeClr val="tx1">
                  <a:lumMod val="65000"/>
                  <a:lumOff val="35000"/>
                </a:schemeClr>
              </a:solidFill>
              <a:latin typeface="Andalus" pitchFamily="18" charset="-78"/>
              <a:cs typeface="Andalus" pitchFamily="18" charset="-78"/>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rtl="0"/>
            <a:r>
              <a:rPr lang="en-US" dirty="0" smtClean="0"/>
              <a:t>Configurational isomers</a:t>
            </a:r>
            <a:endParaRPr lang="ar-SA" dirty="0"/>
          </a:p>
        </p:txBody>
      </p:sp>
      <p:sp>
        <p:nvSpPr>
          <p:cNvPr id="3" name="عنصر نائب للمحتوى 2"/>
          <p:cNvSpPr>
            <a:spLocks noGrp="1"/>
          </p:cNvSpPr>
          <p:nvPr>
            <p:ph idx="1"/>
          </p:nvPr>
        </p:nvSpPr>
        <p:spPr/>
        <p:txBody>
          <a:bodyPr/>
          <a:lstStyle/>
          <a:p>
            <a:pPr algn="l" rtl="0">
              <a:buNone/>
            </a:pPr>
            <a:r>
              <a:rPr lang="en-US" dirty="0" smtClean="0"/>
              <a:t>  stereoisomers that do not readily interconvert at room temperature and can be separated.</a:t>
            </a:r>
          </a:p>
          <a:p>
            <a:pPr algn="l" rtl="0">
              <a:buNone/>
            </a:pPr>
            <a:r>
              <a:rPr lang="en-US" dirty="0" smtClean="0"/>
              <a:t/>
            </a:r>
            <a:br>
              <a:rPr lang="en-US" dirty="0" smtClean="0"/>
            </a:br>
            <a:endParaRPr lang="ar-SA" dirty="0"/>
          </a:p>
        </p:txBody>
      </p:sp>
      <p:sp>
        <p:nvSpPr>
          <p:cNvPr id="4" name="مستطيل 3">
            <a:hlinkClick r:id="rId2" action="ppaction://hlinksldjump"/>
          </p:cNvPr>
          <p:cNvSpPr/>
          <p:nvPr/>
        </p:nvSpPr>
        <p:spPr>
          <a:xfrm>
            <a:off x="1785918" y="3857628"/>
            <a:ext cx="2857520" cy="1357322"/>
          </a:xfrm>
          <a:prstGeom prst="rect">
            <a:avLst/>
          </a:prstGeom>
          <a:gradFill flip="none" rotWithShape="1">
            <a:gsLst>
              <a:gs pos="0">
                <a:schemeClr val="accent5">
                  <a:lumMod val="20000"/>
                  <a:lumOff val="80000"/>
                  <a:shade val="30000"/>
                  <a:satMod val="115000"/>
                </a:schemeClr>
              </a:gs>
              <a:gs pos="50000">
                <a:schemeClr val="accent5">
                  <a:lumMod val="20000"/>
                  <a:lumOff val="80000"/>
                  <a:shade val="67500"/>
                  <a:satMod val="115000"/>
                </a:schemeClr>
              </a:gs>
              <a:gs pos="100000">
                <a:schemeClr val="accent5">
                  <a:lumMod val="20000"/>
                  <a:lumOff val="80000"/>
                  <a:shade val="100000"/>
                  <a:satMod val="115000"/>
                </a:schemeClr>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000" b="1" dirty="0">
                <a:solidFill>
                  <a:schemeClr val="tx1"/>
                </a:solidFill>
              </a:rPr>
              <a:t>Geometric isomers</a:t>
            </a:r>
            <a:endParaRPr lang="ar-SA" sz="2000" b="1" dirty="0">
              <a:solidFill>
                <a:schemeClr val="tx1"/>
              </a:solidFill>
            </a:endParaRPr>
          </a:p>
        </p:txBody>
      </p:sp>
      <p:sp>
        <p:nvSpPr>
          <p:cNvPr id="5" name="مستطيل 4"/>
          <p:cNvSpPr/>
          <p:nvPr/>
        </p:nvSpPr>
        <p:spPr>
          <a:xfrm>
            <a:off x="5286380" y="3857628"/>
            <a:ext cx="2857520" cy="1357322"/>
          </a:xfrm>
          <a:prstGeom prst="rect">
            <a:avLst/>
          </a:prstGeom>
          <a:gradFill flip="none" rotWithShape="1">
            <a:gsLst>
              <a:gs pos="0">
                <a:schemeClr val="accent5">
                  <a:lumMod val="20000"/>
                  <a:lumOff val="80000"/>
                  <a:shade val="30000"/>
                  <a:satMod val="115000"/>
                </a:schemeClr>
              </a:gs>
              <a:gs pos="50000">
                <a:schemeClr val="accent5">
                  <a:lumMod val="20000"/>
                  <a:lumOff val="80000"/>
                  <a:shade val="67500"/>
                  <a:satMod val="115000"/>
                </a:schemeClr>
              </a:gs>
              <a:gs pos="100000">
                <a:schemeClr val="accent5">
                  <a:lumMod val="20000"/>
                  <a:lumOff val="80000"/>
                  <a:shade val="100000"/>
                  <a:satMod val="115000"/>
                </a:schemeClr>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000" b="1" dirty="0">
                <a:solidFill>
                  <a:schemeClr val="tx1"/>
                </a:solidFill>
              </a:rPr>
              <a:t>Optical isomers</a:t>
            </a:r>
            <a:endParaRPr lang="ar-SA" sz="2000" b="1"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Geometric isomers </a:t>
            </a:r>
            <a:endParaRPr lang="ar-SA" dirty="0"/>
          </a:p>
        </p:txBody>
      </p:sp>
      <p:sp>
        <p:nvSpPr>
          <p:cNvPr id="3" name="عنصر نائب للمحتوى 2"/>
          <p:cNvSpPr>
            <a:spLocks noGrp="1"/>
          </p:cNvSpPr>
          <p:nvPr>
            <p:ph idx="1"/>
          </p:nvPr>
        </p:nvSpPr>
        <p:spPr/>
        <p:txBody>
          <a:bodyPr/>
          <a:lstStyle/>
          <a:p>
            <a:pPr algn="l" rtl="0">
              <a:buNone/>
            </a:pPr>
            <a:r>
              <a:rPr lang="en-US" i="1" dirty="0" smtClean="0"/>
              <a:t> (also named </a:t>
            </a:r>
            <a:r>
              <a:rPr lang="en-US" i="1" dirty="0" err="1" smtClean="0"/>
              <a:t>cis</a:t>
            </a:r>
            <a:r>
              <a:rPr lang="en-US" i="1" dirty="0" smtClean="0"/>
              <a:t>-trans</a:t>
            </a:r>
            <a:r>
              <a:rPr lang="en-US" dirty="0" smtClean="0"/>
              <a:t> isomers) :</a:t>
            </a:r>
            <a:br>
              <a:rPr lang="en-US" dirty="0" smtClean="0"/>
            </a:br>
            <a:r>
              <a:rPr lang="en-US" dirty="0" smtClean="0"/>
              <a:t> These isomers occur where you have restricted rotation somewhere in a molecule ( ex double bond) or across a ring system</a:t>
            </a:r>
          </a:p>
          <a:p>
            <a:pPr algn="l" rtl="0">
              <a:buNone/>
            </a:pPr>
            <a:r>
              <a:rPr lang="en-US" dirty="0" smtClean="0"/>
              <a:t/>
            </a:r>
            <a:br>
              <a:rPr lang="en-US" dirty="0" smtClean="0"/>
            </a:br>
            <a:endParaRPr lang="ar-SA" dirty="0"/>
          </a:p>
        </p:txBody>
      </p:sp>
      <p:pic>
        <p:nvPicPr>
          <p:cNvPr id="4" name="صورة 3" descr="cis,_trans.jpg"/>
          <p:cNvPicPr>
            <a:picLocks noChangeAspect="1"/>
          </p:cNvPicPr>
          <p:nvPr/>
        </p:nvPicPr>
        <p:blipFill>
          <a:blip r:embed="rId2"/>
          <a:stretch>
            <a:fillRect/>
          </a:stretch>
        </p:blipFill>
        <p:spPr>
          <a:xfrm>
            <a:off x="1071538" y="4429132"/>
            <a:ext cx="7858148" cy="208132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Optical isomers</a:t>
            </a:r>
            <a:endParaRPr lang="ar-SA" dirty="0"/>
          </a:p>
        </p:txBody>
      </p:sp>
      <p:sp>
        <p:nvSpPr>
          <p:cNvPr id="3" name="عنصر نائب للمحتوى 2"/>
          <p:cNvSpPr>
            <a:spLocks noGrp="1"/>
          </p:cNvSpPr>
          <p:nvPr>
            <p:ph idx="1"/>
          </p:nvPr>
        </p:nvSpPr>
        <p:spPr/>
        <p:txBody>
          <a:bodyPr/>
          <a:lstStyle/>
          <a:p>
            <a:pPr algn="l" rtl="0">
              <a:buNone/>
            </a:pPr>
            <a:r>
              <a:rPr lang="en-US" dirty="0" smtClean="0"/>
              <a:t>Configurational isomers that differ in the 3D relationship of the substituent about one or more atoms</a:t>
            </a:r>
            <a:endParaRPr lang="ar-SA" dirty="0"/>
          </a:p>
        </p:txBody>
      </p:sp>
      <p:sp>
        <p:nvSpPr>
          <p:cNvPr id="4" name="مستطيل 3"/>
          <p:cNvSpPr/>
          <p:nvPr/>
        </p:nvSpPr>
        <p:spPr>
          <a:xfrm>
            <a:off x="5286380" y="3857628"/>
            <a:ext cx="2857520" cy="1357322"/>
          </a:xfrm>
          <a:prstGeom prst="rect">
            <a:avLst/>
          </a:prstGeom>
          <a:gradFill flip="none" rotWithShape="1">
            <a:gsLst>
              <a:gs pos="0">
                <a:schemeClr val="accent5">
                  <a:lumMod val="20000"/>
                  <a:lumOff val="80000"/>
                  <a:shade val="30000"/>
                  <a:satMod val="115000"/>
                </a:schemeClr>
              </a:gs>
              <a:gs pos="50000">
                <a:schemeClr val="accent5">
                  <a:lumMod val="20000"/>
                  <a:lumOff val="80000"/>
                  <a:shade val="67500"/>
                  <a:satMod val="115000"/>
                </a:schemeClr>
              </a:gs>
              <a:gs pos="100000">
                <a:schemeClr val="accent5">
                  <a:lumMod val="20000"/>
                  <a:lumOff val="80000"/>
                  <a:shade val="100000"/>
                  <a:satMod val="115000"/>
                </a:schemeClr>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000" b="1" dirty="0">
                <a:solidFill>
                  <a:schemeClr val="tx1"/>
                </a:solidFill>
              </a:rPr>
              <a:t>Diastereomers</a:t>
            </a:r>
            <a:endParaRPr lang="ar-SA" sz="2000" b="1" dirty="0">
              <a:solidFill>
                <a:schemeClr val="tx1"/>
              </a:solidFill>
            </a:endParaRPr>
          </a:p>
        </p:txBody>
      </p:sp>
      <p:sp>
        <p:nvSpPr>
          <p:cNvPr id="5" name="مستطيل 4">
            <a:hlinkClick r:id="rId2" action="ppaction://hlinksldjump"/>
          </p:cNvPr>
          <p:cNvSpPr/>
          <p:nvPr/>
        </p:nvSpPr>
        <p:spPr>
          <a:xfrm>
            <a:off x="1928794" y="3857628"/>
            <a:ext cx="2857520" cy="1357322"/>
          </a:xfrm>
          <a:prstGeom prst="rect">
            <a:avLst/>
          </a:prstGeom>
          <a:gradFill flip="none" rotWithShape="1">
            <a:gsLst>
              <a:gs pos="0">
                <a:schemeClr val="accent5">
                  <a:lumMod val="20000"/>
                  <a:lumOff val="80000"/>
                  <a:shade val="30000"/>
                  <a:satMod val="115000"/>
                </a:schemeClr>
              </a:gs>
              <a:gs pos="50000">
                <a:schemeClr val="accent5">
                  <a:lumMod val="20000"/>
                  <a:lumOff val="80000"/>
                  <a:shade val="67500"/>
                  <a:satMod val="115000"/>
                </a:schemeClr>
              </a:gs>
              <a:gs pos="100000">
                <a:schemeClr val="accent5">
                  <a:lumMod val="20000"/>
                  <a:lumOff val="80000"/>
                  <a:shade val="100000"/>
                  <a:satMod val="115000"/>
                </a:schemeClr>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000" b="1" dirty="0" smtClean="0">
                <a:solidFill>
                  <a:schemeClr val="tx1"/>
                </a:solidFill>
              </a:rPr>
              <a:t>Enantiomers </a:t>
            </a:r>
            <a:endParaRPr lang="ar-SA" sz="2000" b="1"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357290" y="500042"/>
            <a:ext cx="7498080" cy="1143000"/>
          </a:xfrm>
        </p:spPr>
        <p:txBody>
          <a:bodyPr>
            <a:normAutofit fontScale="90000"/>
          </a:bodyPr>
          <a:lstStyle/>
          <a:p>
            <a:r>
              <a:rPr lang="en-US" dirty="0" smtClean="0"/>
              <a:t>If you don't know </a:t>
            </a:r>
            <a:r>
              <a:rPr lang="en-US" i="1" dirty="0" smtClean="0"/>
              <a:t> :</a:t>
            </a:r>
            <a:r>
              <a:rPr lang="ar-SA" dirty="0" smtClean="0"/>
              <a:t/>
            </a:r>
            <a:br>
              <a:rPr lang="ar-SA" dirty="0" smtClean="0"/>
            </a:br>
            <a:endParaRPr lang="ar-SA" dirty="0"/>
          </a:p>
        </p:txBody>
      </p:sp>
      <p:sp>
        <p:nvSpPr>
          <p:cNvPr id="3" name="عنصر نائب للمحتوى 2"/>
          <p:cNvSpPr>
            <a:spLocks noGrp="1"/>
          </p:cNvSpPr>
          <p:nvPr>
            <p:ph idx="1"/>
          </p:nvPr>
        </p:nvSpPr>
        <p:spPr>
          <a:xfrm>
            <a:off x="1357290" y="1785926"/>
            <a:ext cx="7498080" cy="4800600"/>
          </a:xfrm>
        </p:spPr>
        <p:txBody>
          <a:bodyPr>
            <a:normAutofit fontScale="85000" lnSpcReduction="10000"/>
          </a:bodyPr>
          <a:lstStyle/>
          <a:p>
            <a:pPr algn="l" rtl="0">
              <a:buFont typeface="Wingdings" pitchFamily="2" charset="2"/>
              <a:buChar char="v"/>
            </a:pPr>
            <a:r>
              <a:rPr lang="en-US" dirty="0" smtClean="0">
                <a:solidFill>
                  <a:schemeClr val="accent3"/>
                </a:solidFill>
              </a:rPr>
              <a:t> mirror images </a:t>
            </a:r>
            <a:r>
              <a:rPr lang="en-US" dirty="0" smtClean="0"/>
              <a:t>are the reflections of an object.</a:t>
            </a:r>
            <a:br>
              <a:rPr lang="en-US" dirty="0" smtClean="0"/>
            </a:br>
            <a:endParaRPr lang="en-US" dirty="0" smtClean="0"/>
          </a:p>
          <a:p>
            <a:pPr algn="l" rtl="0">
              <a:buFont typeface="Wingdings" pitchFamily="2" charset="2"/>
              <a:buChar char="v"/>
            </a:pPr>
            <a:r>
              <a:rPr lang="en-US" dirty="0" smtClean="0"/>
              <a:t> If two objects are </a:t>
            </a:r>
            <a:r>
              <a:rPr lang="en-US" dirty="0" err="1" smtClean="0">
                <a:solidFill>
                  <a:schemeClr val="accent3"/>
                </a:solidFill>
              </a:rPr>
              <a:t>superimposable</a:t>
            </a:r>
            <a:r>
              <a:rPr lang="en-US" dirty="0" smtClean="0"/>
              <a:t>, it means you can not tell them apart, they are identical.</a:t>
            </a:r>
            <a:br>
              <a:rPr lang="en-US" dirty="0" smtClean="0"/>
            </a:br>
            <a:endParaRPr lang="en-US" dirty="0" smtClean="0"/>
          </a:p>
          <a:p>
            <a:pPr algn="l" rtl="0">
              <a:buFont typeface="Wingdings" pitchFamily="2" charset="2"/>
              <a:buChar char="v"/>
            </a:pPr>
            <a:r>
              <a:rPr lang="en-US" dirty="0" smtClean="0"/>
              <a:t> If two objects are </a:t>
            </a:r>
            <a:r>
              <a:rPr lang="en-US" dirty="0" smtClean="0">
                <a:solidFill>
                  <a:schemeClr val="accent3"/>
                </a:solidFill>
              </a:rPr>
              <a:t>non-</a:t>
            </a:r>
            <a:r>
              <a:rPr lang="en-US" dirty="0" err="1" smtClean="0">
                <a:solidFill>
                  <a:schemeClr val="accent3"/>
                </a:solidFill>
              </a:rPr>
              <a:t>superimposable</a:t>
            </a:r>
            <a:r>
              <a:rPr lang="en-US" dirty="0" smtClean="0"/>
              <a:t>, then you can always distinguish them.</a:t>
            </a:r>
            <a:br>
              <a:rPr lang="en-US" dirty="0" smtClean="0"/>
            </a:br>
            <a:endParaRPr lang="en-US" dirty="0" smtClean="0"/>
          </a:p>
          <a:p>
            <a:pPr algn="l" rtl="0">
              <a:buFont typeface="Wingdings" pitchFamily="2" charset="2"/>
              <a:buChar char="v"/>
            </a:pPr>
            <a:r>
              <a:rPr lang="en-US" dirty="0" smtClean="0"/>
              <a:t> Bring these together, and it means we are comparing  an object with it's mirror image to see if the object can be distinguished from it's mirror image or not.</a:t>
            </a:r>
          </a:p>
          <a:p>
            <a:pPr algn="l" rtl="0">
              <a:buFont typeface="Wingdings" pitchFamily="2" charset="2"/>
              <a:buChar char="v"/>
            </a:pPr>
            <a:endParaRPr lang="ar-SA"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Enantiomers </a:t>
            </a:r>
            <a:endParaRPr lang="ar-SA" dirty="0"/>
          </a:p>
        </p:txBody>
      </p:sp>
      <p:sp>
        <p:nvSpPr>
          <p:cNvPr id="3" name="عنصر نائب للمحتوى 2"/>
          <p:cNvSpPr>
            <a:spLocks noGrp="1"/>
          </p:cNvSpPr>
          <p:nvPr>
            <p:ph idx="1"/>
          </p:nvPr>
        </p:nvSpPr>
        <p:spPr>
          <a:xfrm>
            <a:off x="857224" y="1214422"/>
            <a:ext cx="7712394" cy="5643578"/>
          </a:xfrm>
        </p:spPr>
        <p:txBody>
          <a:bodyPr>
            <a:normAutofit lnSpcReduction="10000"/>
          </a:bodyPr>
          <a:lstStyle/>
          <a:p>
            <a:pPr algn="l" rtl="0">
              <a:buNone/>
            </a:pPr>
            <a:r>
              <a:rPr lang="en-US" dirty="0" smtClean="0"/>
              <a:t>   any pair of stereoisomers that are</a:t>
            </a:r>
          </a:p>
          <a:p>
            <a:pPr algn="l" rtl="0">
              <a:buNone/>
            </a:pPr>
            <a:r>
              <a:rPr lang="en-US" dirty="0" smtClean="0"/>
              <a:t>   </a:t>
            </a:r>
            <a:r>
              <a:rPr lang="en-US" i="1" dirty="0" smtClean="0">
                <a:solidFill>
                  <a:schemeClr val="accent3"/>
                </a:solidFill>
              </a:rPr>
              <a:t>non-</a:t>
            </a:r>
            <a:r>
              <a:rPr lang="en-US" i="1" dirty="0" err="1" smtClean="0">
                <a:solidFill>
                  <a:schemeClr val="accent3"/>
                </a:solidFill>
              </a:rPr>
              <a:t>superimposable</a:t>
            </a:r>
            <a:r>
              <a:rPr lang="en-US" i="1" dirty="0" smtClean="0"/>
              <a:t> </a:t>
            </a:r>
            <a:r>
              <a:rPr lang="en-US" dirty="0" smtClean="0"/>
              <a:t>mirror images</a:t>
            </a:r>
            <a:r>
              <a:rPr lang="en-US" i="1" dirty="0" smtClean="0"/>
              <a:t> </a:t>
            </a:r>
            <a:r>
              <a:rPr lang="en-US" dirty="0" smtClean="0"/>
              <a:t>of each other.</a:t>
            </a:r>
            <a:br>
              <a:rPr lang="en-US" dirty="0" smtClean="0"/>
            </a:br>
            <a:r>
              <a:rPr lang="en-US" dirty="0" smtClean="0"/>
              <a:t/>
            </a:r>
            <a:br>
              <a:rPr lang="en-US" dirty="0" smtClean="0"/>
            </a:br>
            <a:r>
              <a:rPr lang="en-US" dirty="0" smtClean="0"/>
              <a:t> A molecule that can exist as a pair of enantiomers has the </a:t>
            </a:r>
            <a:br>
              <a:rPr lang="en-US" dirty="0" smtClean="0"/>
            </a:br>
            <a:r>
              <a:rPr lang="en-US" dirty="0" smtClean="0"/>
              <a:t>property of </a:t>
            </a:r>
            <a:r>
              <a:rPr lang="en-US" dirty="0" smtClean="0">
                <a:solidFill>
                  <a:schemeClr val="accent3"/>
                </a:solidFill>
              </a:rPr>
              <a:t>chirality</a:t>
            </a:r>
            <a:r>
              <a:rPr lang="en-US" dirty="0" smtClean="0"/>
              <a:t> </a:t>
            </a:r>
            <a:br>
              <a:rPr lang="en-US" dirty="0" smtClean="0"/>
            </a:br>
            <a:r>
              <a:rPr lang="en-US" dirty="0" smtClean="0"/>
              <a:t>(described as chiral) </a:t>
            </a:r>
          </a:p>
          <a:p>
            <a:pPr algn="l" rtl="0">
              <a:buNone/>
            </a:pPr>
            <a:endParaRPr lang="en-US" dirty="0" smtClean="0"/>
          </a:p>
          <a:p>
            <a:pPr algn="l" rtl="0">
              <a:buNone/>
            </a:pPr>
            <a:r>
              <a:rPr lang="en-US" dirty="0" smtClean="0"/>
              <a:t> </a:t>
            </a:r>
            <a:br>
              <a:rPr lang="en-US" dirty="0" smtClean="0"/>
            </a:br>
            <a:endParaRPr lang="ar-SA" dirty="0"/>
          </a:p>
        </p:txBody>
      </p:sp>
      <p:pic>
        <p:nvPicPr>
          <p:cNvPr id="4" name="صورة 3" descr="image001.png"/>
          <p:cNvPicPr>
            <a:picLocks noChangeAspect="1"/>
          </p:cNvPicPr>
          <p:nvPr/>
        </p:nvPicPr>
        <p:blipFill>
          <a:blip r:embed="rId2"/>
          <a:stretch>
            <a:fillRect/>
          </a:stretch>
        </p:blipFill>
        <p:spPr>
          <a:xfrm>
            <a:off x="5214942" y="3714752"/>
            <a:ext cx="3400293" cy="2726098"/>
          </a:xfrm>
          <a:prstGeom prst="rect">
            <a:avLst/>
          </a:prstGeom>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Left hand and right hand </a:t>
            </a:r>
            <a:endParaRPr lang="ar-SA" dirty="0"/>
          </a:p>
        </p:txBody>
      </p:sp>
      <p:sp>
        <p:nvSpPr>
          <p:cNvPr id="3" name="عنصر نائب للمحتوى 2"/>
          <p:cNvSpPr>
            <a:spLocks noGrp="1"/>
          </p:cNvSpPr>
          <p:nvPr>
            <p:ph idx="1"/>
          </p:nvPr>
        </p:nvSpPr>
        <p:spPr/>
        <p:txBody>
          <a:bodyPr/>
          <a:lstStyle/>
          <a:p>
            <a:pPr algn="l" rtl="0">
              <a:buNone/>
            </a:pPr>
            <a:r>
              <a:rPr lang="en-US" dirty="0" smtClean="0"/>
              <a:t>  enantiomers can not be superimposed, you can always tell a left from a right       (I hope !).</a:t>
            </a:r>
          </a:p>
          <a:p>
            <a:pPr algn="l" rtl="0">
              <a:buNone/>
            </a:pPr>
            <a:r>
              <a:rPr lang="en-US" dirty="0" smtClean="0"/>
              <a:t>  Therefore, since your left</a:t>
            </a:r>
          </a:p>
          <a:p>
            <a:pPr algn="l" rtl="0">
              <a:buNone/>
            </a:pPr>
            <a:r>
              <a:rPr lang="en-US" dirty="0" smtClean="0"/>
              <a:t>  and right hands are</a:t>
            </a:r>
          </a:p>
          <a:p>
            <a:pPr algn="l" rtl="0">
              <a:buNone/>
            </a:pPr>
            <a:r>
              <a:rPr lang="en-US" dirty="0" smtClean="0"/>
              <a:t> non-</a:t>
            </a:r>
            <a:r>
              <a:rPr lang="en-US" dirty="0" err="1" smtClean="0"/>
              <a:t>superimposable</a:t>
            </a:r>
            <a:r>
              <a:rPr lang="en-US" dirty="0" smtClean="0"/>
              <a:t> </a:t>
            </a:r>
          </a:p>
          <a:p>
            <a:pPr algn="l" rtl="0">
              <a:buNone/>
            </a:pPr>
            <a:r>
              <a:rPr lang="en-US" dirty="0" smtClean="0"/>
              <a:t> mirror images, </a:t>
            </a:r>
          </a:p>
          <a:p>
            <a:pPr algn="l" rtl="0">
              <a:buNone/>
            </a:pPr>
            <a:r>
              <a:rPr lang="en-US" dirty="0" smtClean="0"/>
              <a:t> then they are a pair of enantiomers</a:t>
            </a:r>
            <a:endParaRPr lang="ar-SA" dirty="0"/>
          </a:p>
        </p:txBody>
      </p:sp>
      <p:pic>
        <p:nvPicPr>
          <p:cNvPr id="4" name="صورة 3" descr="Origin_Issues_Homichirality_Hands_Not_VW.jpeg"/>
          <p:cNvPicPr>
            <a:picLocks noChangeAspect="1"/>
          </p:cNvPicPr>
          <p:nvPr/>
        </p:nvPicPr>
        <p:blipFill>
          <a:blip r:embed="rId2"/>
          <a:stretch>
            <a:fillRect/>
          </a:stretch>
        </p:blipFill>
        <p:spPr>
          <a:xfrm>
            <a:off x="6024560" y="3429000"/>
            <a:ext cx="3119440" cy="1893177"/>
          </a:xfrm>
          <a:prstGeom prst="rect">
            <a:avLst/>
          </a:prstGeom>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smtClean="0"/>
              <a:t>Diastereomers</a:t>
            </a:r>
            <a:endParaRPr lang="ar-SA" dirty="0"/>
          </a:p>
        </p:txBody>
      </p:sp>
      <p:sp>
        <p:nvSpPr>
          <p:cNvPr id="3" name="عنصر نائب للمحتوى 2"/>
          <p:cNvSpPr>
            <a:spLocks noGrp="1"/>
          </p:cNvSpPr>
          <p:nvPr>
            <p:ph idx="1"/>
          </p:nvPr>
        </p:nvSpPr>
        <p:spPr>
          <a:xfrm>
            <a:off x="1142976" y="1500174"/>
            <a:ext cx="7498080" cy="4800600"/>
          </a:xfrm>
        </p:spPr>
        <p:txBody>
          <a:bodyPr/>
          <a:lstStyle/>
          <a:p>
            <a:pPr algn="l" rtl="0">
              <a:buNone/>
            </a:pPr>
            <a:r>
              <a:rPr lang="en-US" dirty="0" smtClean="0"/>
              <a:t>  can be superposed ( no difference between original object and it’s mirror image) (not an enantiomers). </a:t>
            </a:r>
          </a:p>
          <a:p>
            <a:pPr algn="l" rtl="0">
              <a:buNone/>
            </a:pPr>
            <a:endParaRPr lang="en-US" dirty="0" smtClean="0"/>
          </a:p>
          <a:p>
            <a:pPr algn="l" rtl="0">
              <a:buNone/>
            </a:pPr>
            <a:r>
              <a:rPr lang="en-US" dirty="0" smtClean="0"/>
              <a:t>   They have quite different physical and chemical </a:t>
            </a:r>
            <a:r>
              <a:rPr lang="en-US" dirty="0" smtClean="0">
                <a:solidFill>
                  <a:schemeClr val="accent3"/>
                </a:solidFill>
              </a:rPr>
              <a:t>properties</a:t>
            </a:r>
            <a:r>
              <a:rPr lang="en-US" dirty="0" smtClean="0"/>
              <a:t> from one another. This is important as it allows them to be separated</a:t>
            </a:r>
            <a:endParaRPr lang="ar-SA"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solidFill>
                  <a:srgbClr val="FF0000"/>
                </a:solidFill>
              </a:rPr>
              <a:t>stereochemistry </a:t>
            </a:r>
            <a:endParaRPr lang="ar-SA" dirty="0">
              <a:solidFill>
                <a:srgbClr val="FF0000"/>
              </a:solidFill>
            </a:endParaRPr>
          </a:p>
        </p:txBody>
      </p:sp>
      <p:sp>
        <p:nvSpPr>
          <p:cNvPr id="3" name="عنصر نائب للمحتوى 2"/>
          <p:cNvSpPr>
            <a:spLocks noGrp="1"/>
          </p:cNvSpPr>
          <p:nvPr>
            <p:ph idx="1"/>
          </p:nvPr>
        </p:nvSpPr>
        <p:spPr/>
        <p:txBody>
          <a:bodyPr/>
          <a:lstStyle/>
          <a:p>
            <a:pPr algn="l" rtl="0">
              <a:buNone/>
            </a:pPr>
            <a:r>
              <a:rPr lang="en-US" dirty="0" smtClean="0"/>
              <a:t>It’s the study of three-dimensional structure of molecules.</a:t>
            </a:r>
          </a:p>
        </p:txBody>
      </p:sp>
      <p:pic>
        <p:nvPicPr>
          <p:cNvPr id="4" name="صورة 3" descr="FG05_00CO.JPG"/>
          <p:cNvPicPr>
            <a:picLocks noChangeAspect="1"/>
          </p:cNvPicPr>
          <p:nvPr/>
        </p:nvPicPr>
        <p:blipFill>
          <a:blip r:embed="rId2"/>
          <a:stretch>
            <a:fillRect/>
          </a:stretch>
        </p:blipFill>
        <p:spPr>
          <a:xfrm>
            <a:off x="1785918" y="2786058"/>
            <a:ext cx="5143504" cy="3857628"/>
          </a:xfrm>
          <a:prstGeom prst="rect">
            <a:avLst/>
          </a:prstGeom>
        </p:spPr>
      </p:pic>
      <p:sp>
        <p:nvSpPr>
          <p:cNvPr id="5" name="مستطيل 4"/>
          <p:cNvSpPr/>
          <p:nvPr/>
        </p:nvSpPr>
        <p:spPr>
          <a:xfrm>
            <a:off x="3000364" y="6000768"/>
            <a:ext cx="2714644" cy="64294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p>
            <a:pPr algn="l" rtl="0">
              <a:buNone/>
            </a:pPr>
            <a:r>
              <a:rPr lang="en-US" dirty="0" smtClean="0"/>
              <a:t> </a:t>
            </a:r>
          </a:p>
          <a:p>
            <a:pPr algn="l" rtl="0">
              <a:buNone/>
            </a:pPr>
            <a:r>
              <a:rPr lang="en-US" dirty="0" err="1" smtClean="0"/>
              <a:t>superimposable</a:t>
            </a:r>
            <a:r>
              <a:rPr lang="en-US" dirty="0" smtClean="0"/>
              <a:t> objects are </a:t>
            </a:r>
            <a:r>
              <a:rPr lang="en-US" dirty="0" smtClean="0">
                <a:solidFill>
                  <a:schemeClr val="accent3"/>
                </a:solidFill>
              </a:rPr>
              <a:t>achiral  </a:t>
            </a:r>
          </a:p>
          <a:p>
            <a:pPr algn="l" rtl="0">
              <a:buNone/>
            </a:pPr>
            <a:r>
              <a:rPr lang="en-US" dirty="0" smtClean="0"/>
              <a:t>(a molecule that has a plane of symmetry)</a:t>
            </a:r>
            <a:endParaRPr lang="ar-SA" dirty="0"/>
          </a:p>
        </p:txBody>
      </p:sp>
      <p:sp>
        <p:nvSpPr>
          <p:cNvPr id="5" name="عنوان 1"/>
          <p:cNvSpPr>
            <a:spLocks noGrp="1"/>
          </p:cNvSpPr>
          <p:nvPr>
            <p:ph type="title"/>
          </p:nvPr>
        </p:nvSpPr>
        <p:spPr>
          <a:xfrm>
            <a:off x="1435608" y="274638"/>
            <a:ext cx="7498080" cy="1143000"/>
          </a:xfrm>
        </p:spPr>
        <p:txBody>
          <a:bodyPr/>
          <a:lstStyle/>
          <a:p>
            <a:r>
              <a:rPr lang="en-US" b="1" dirty="0" smtClean="0"/>
              <a:t>Diastereomers</a:t>
            </a:r>
            <a:endParaRPr lang="ar-SA" dirty="0"/>
          </a:p>
        </p:txBody>
      </p:sp>
      <p:pic>
        <p:nvPicPr>
          <p:cNvPr id="6" name="صورة 5" descr="a.PNG"/>
          <p:cNvPicPr>
            <a:picLocks noChangeAspect="1"/>
          </p:cNvPicPr>
          <p:nvPr/>
        </p:nvPicPr>
        <p:blipFill>
          <a:blip r:embed="rId2"/>
          <a:stretch>
            <a:fillRect/>
          </a:stretch>
        </p:blipFill>
        <p:spPr>
          <a:xfrm>
            <a:off x="2500298" y="3786190"/>
            <a:ext cx="5037755" cy="2248157"/>
          </a:xfrm>
          <a:prstGeom prst="rect">
            <a:avLst/>
          </a:prstGeom>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smtClean="0"/>
              <a:t>The Chirality Centre</a:t>
            </a:r>
            <a:r>
              <a:rPr lang="en-US" dirty="0" smtClean="0"/>
              <a:t/>
            </a:r>
            <a:br>
              <a:rPr lang="en-US" dirty="0" smtClean="0"/>
            </a:br>
            <a:endParaRPr lang="ar-SA" dirty="0"/>
          </a:p>
        </p:txBody>
      </p:sp>
      <p:sp>
        <p:nvSpPr>
          <p:cNvPr id="3" name="عنصر نائب للمحتوى 2"/>
          <p:cNvSpPr>
            <a:spLocks noGrp="1"/>
          </p:cNvSpPr>
          <p:nvPr>
            <p:ph idx="1"/>
          </p:nvPr>
        </p:nvSpPr>
        <p:spPr>
          <a:xfrm>
            <a:off x="1142976" y="1447800"/>
            <a:ext cx="7790712" cy="4800600"/>
          </a:xfrm>
        </p:spPr>
        <p:txBody>
          <a:bodyPr/>
          <a:lstStyle/>
          <a:p>
            <a:pPr algn="l" rtl="0">
              <a:buNone/>
            </a:pPr>
            <a:r>
              <a:rPr lang="en-US" dirty="0" smtClean="0"/>
              <a:t>   </a:t>
            </a:r>
            <a:r>
              <a:rPr lang="en-US" sz="3600" dirty="0" smtClean="0">
                <a:solidFill>
                  <a:schemeClr val="accent3"/>
                </a:solidFill>
                <a:effectLst>
                  <a:outerShdw blurRad="38100" dist="38100" dir="2700000" algn="tl">
                    <a:srgbClr val="000000">
                      <a:alpha val="43137"/>
                    </a:srgbClr>
                  </a:outerShdw>
                </a:effectLst>
              </a:rPr>
              <a:t>for an atom </a:t>
            </a:r>
            <a:r>
              <a:rPr lang="en-US" dirty="0" smtClean="0"/>
              <a:t/>
            </a:r>
            <a:br>
              <a:rPr lang="en-US" dirty="0" smtClean="0"/>
            </a:br>
            <a:r>
              <a:rPr lang="en-US" dirty="0" smtClean="0"/>
              <a:t> Also named asymmetric, </a:t>
            </a:r>
            <a:r>
              <a:rPr lang="en-US" dirty="0" err="1" smtClean="0"/>
              <a:t>stereogenic</a:t>
            </a:r>
            <a:r>
              <a:rPr lang="en-US" dirty="0" smtClean="0"/>
              <a:t> or chiral center .</a:t>
            </a:r>
            <a:br>
              <a:rPr lang="en-US" dirty="0" smtClean="0"/>
            </a:br>
            <a:r>
              <a:rPr lang="en-US" dirty="0" smtClean="0"/>
              <a:t/>
            </a:r>
            <a:br>
              <a:rPr lang="en-US" dirty="0" smtClean="0"/>
            </a:br>
            <a:r>
              <a:rPr lang="en-US" dirty="0" smtClean="0">
                <a:solidFill>
                  <a:schemeClr val="accent1"/>
                </a:solidFill>
              </a:rPr>
              <a:t>chiral center </a:t>
            </a:r>
            <a:r>
              <a:rPr lang="en-US" dirty="0" smtClean="0"/>
              <a:t>is defined as a carbon atom bearing 4 different atoms or group of atoms </a:t>
            </a:r>
            <a:br>
              <a:rPr lang="en-US" dirty="0" smtClean="0"/>
            </a:br>
            <a:endParaRPr lang="en-US" dirty="0" smtClean="0"/>
          </a:p>
          <a:p>
            <a:pPr algn="l" rtl="0">
              <a:buNone/>
            </a:pPr>
            <a:endParaRPr lang="ar-SA" dirty="0"/>
          </a:p>
        </p:txBody>
      </p:sp>
      <p:pic>
        <p:nvPicPr>
          <p:cNvPr id="4" name="صورة 3" descr="chiral.png"/>
          <p:cNvPicPr>
            <a:picLocks noChangeAspect="1"/>
          </p:cNvPicPr>
          <p:nvPr/>
        </p:nvPicPr>
        <p:blipFill>
          <a:blip r:embed="rId3"/>
          <a:stretch>
            <a:fillRect/>
          </a:stretch>
        </p:blipFill>
        <p:spPr>
          <a:xfrm>
            <a:off x="3000364" y="4714860"/>
            <a:ext cx="2857519" cy="2143140"/>
          </a:xfrm>
          <a:prstGeom prst="rect">
            <a:avLst/>
          </a:prstGeom>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solidFill>
                  <a:srgbClr val="FF0000"/>
                </a:solidFill>
              </a:rPr>
              <a:t>Examples of chiral centers </a:t>
            </a:r>
            <a:endParaRPr lang="ar-SA" dirty="0">
              <a:solidFill>
                <a:srgbClr val="FF0000"/>
              </a:solidFill>
            </a:endParaRPr>
          </a:p>
        </p:txBody>
      </p:sp>
      <p:pic>
        <p:nvPicPr>
          <p:cNvPr id="4" name="عنصر نائب للمحتوى 3" descr="alcohol.PNG"/>
          <p:cNvPicPr>
            <a:picLocks noGrp="1" noChangeAspect="1"/>
          </p:cNvPicPr>
          <p:nvPr>
            <p:ph idx="1"/>
          </p:nvPr>
        </p:nvPicPr>
        <p:blipFill>
          <a:blip r:embed="rId2"/>
          <a:stretch>
            <a:fillRect/>
          </a:stretch>
        </p:blipFill>
        <p:spPr>
          <a:xfrm>
            <a:off x="1928794" y="2214554"/>
            <a:ext cx="5221159" cy="1857387"/>
          </a:xfrm>
        </p:spPr>
      </p:pic>
      <p:pic>
        <p:nvPicPr>
          <p:cNvPr id="7" name="صورة 6" descr="chiral.png"/>
          <p:cNvPicPr>
            <a:picLocks noChangeAspect="1"/>
          </p:cNvPicPr>
          <p:nvPr/>
        </p:nvPicPr>
        <p:blipFill>
          <a:blip r:embed="rId3"/>
          <a:stretch>
            <a:fillRect/>
          </a:stretch>
        </p:blipFill>
        <p:spPr>
          <a:xfrm>
            <a:off x="1857356" y="4786322"/>
            <a:ext cx="1943100" cy="1457325"/>
          </a:xfrm>
          <a:prstGeom prst="rect">
            <a:avLst/>
          </a:prstGeom>
        </p:spPr>
      </p:pic>
      <p:pic>
        <p:nvPicPr>
          <p:cNvPr id="8" name="صورة 7" descr="chiral 2.png"/>
          <p:cNvPicPr>
            <a:picLocks noChangeAspect="1"/>
          </p:cNvPicPr>
          <p:nvPr/>
        </p:nvPicPr>
        <p:blipFill>
          <a:blip r:embed="rId4"/>
          <a:stretch>
            <a:fillRect/>
          </a:stretch>
        </p:blipFill>
        <p:spPr>
          <a:xfrm>
            <a:off x="5286380" y="4643446"/>
            <a:ext cx="1905000" cy="1600200"/>
          </a:xfrm>
          <a:prstGeom prst="rect">
            <a:avLst/>
          </a:prstGeom>
        </p:spPr>
      </p:pic>
      <p:sp>
        <p:nvSpPr>
          <p:cNvPr id="9" name="نجمة ذات 5 نقاط 8"/>
          <p:cNvSpPr/>
          <p:nvPr/>
        </p:nvSpPr>
        <p:spPr>
          <a:xfrm>
            <a:off x="5929322" y="5429264"/>
            <a:ext cx="71438" cy="71438"/>
          </a:xfrm>
          <a:prstGeom prst="star5">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0" name="نجمة ذات 5 نقاط 9"/>
          <p:cNvSpPr/>
          <p:nvPr/>
        </p:nvSpPr>
        <p:spPr>
          <a:xfrm>
            <a:off x="3143240" y="5500702"/>
            <a:ext cx="71438" cy="71438"/>
          </a:xfrm>
          <a:prstGeom prst="star5">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rtl="0"/>
            <a:r>
              <a:rPr lang="en-US" dirty="0" smtClean="0"/>
              <a:t>The Cahn-</a:t>
            </a:r>
            <a:r>
              <a:rPr lang="en-US" dirty="0" err="1" smtClean="0"/>
              <a:t>Ingold</a:t>
            </a:r>
            <a:r>
              <a:rPr lang="en-US" dirty="0" smtClean="0"/>
              <a:t>-Prelog system</a:t>
            </a:r>
            <a:endParaRPr lang="ar-SA" dirty="0"/>
          </a:p>
        </p:txBody>
      </p:sp>
      <p:sp>
        <p:nvSpPr>
          <p:cNvPr id="3" name="عنصر نائب للمحتوى 2"/>
          <p:cNvSpPr>
            <a:spLocks noGrp="1"/>
          </p:cNvSpPr>
          <p:nvPr>
            <p:ph idx="1"/>
          </p:nvPr>
        </p:nvSpPr>
        <p:spPr/>
        <p:txBody>
          <a:bodyPr/>
          <a:lstStyle/>
          <a:p>
            <a:pPr algn="l" rtl="0">
              <a:buNone/>
            </a:pPr>
            <a:endParaRPr lang="en-US" dirty="0" smtClean="0">
              <a:latin typeface="Constantia" pitchFamily="18" charset="0"/>
            </a:endParaRPr>
          </a:p>
          <a:p>
            <a:pPr algn="l" rtl="0">
              <a:buNone/>
            </a:pPr>
            <a:r>
              <a:rPr lang="en-US" dirty="0" smtClean="0"/>
              <a:t>  it is a system that is used for the naming of enantiomers and diastereomers .</a:t>
            </a:r>
            <a:br>
              <a:rPr lang="en-US" dirty="0" smtClean="0"/>
            </a:br>
            <a:r>
              <a:rPr lang="en-US" dirty="0" smtClean="0"/>
              <a:t/>
            </a:r>
            <a:br>
              <a:rPr lang="en-US" dirty="0" smtClean="0"/>
            </a:br>
            <a:r>
              <a:rPr lang="en-US" dirty="0" smtClean="0"/>
              <a:t>It is also known as</a:t>
            </a:r>
            <a:br>
              <a:rPr lang="en-US" dirty="0" smtClean="0"/>
            </a:br>
            <a:r>
              <a:rPr lang="en-US" dirty="0" smtClean="0">
                <a:solidFill>
                  <a:schemeClr val="accent1"/>
                </a:solidFill>
              </a:rPr>
              <a:t> R &amp; S naming system.</a:t>
            </a:r>
            <a:r>
              <a:rPr lang="en-US" dirty="0" smtClean="0"/>
              <a:t/>
            </a:r>
            <a:br>
              <a:rPr lang="en-US" dirty="0" smtClean="0"/>
            </a:br>
            <a:endParaRPr lang="ar-SA"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071538" y="571480"/>
            <a:ext cx="7862150" cy="6500858"/>
          </a:xfrm>
        </p:spPr>
        <p:txBody>
          <a:bodyPr>
            <a:normAutofit/>
          </a:bodyPr>
          <a:lstStyle/>
          <a:p>
            <a:pPr marL="596646" indent="-514350" algn="l" rtl="0">
              <a:buNone/>
            </a:pPr>
            <a:r>
              <a:rPr lang="en-US" sz="4200" dirty="0" smtClean="0">
                <a:solidFill>
                  <a:schemeClr val="accent3"/>
                </a:solidFill>
              </a:rPr>
              <a:t>How R &amp; S naming system works? </a:t>
            </a:r>
          </a:p>
          <a:p>
            <a:pPr marL="596646" indent="-514350" algn="l" rtl="0">
              <a:buFont typeface="+mj-lt"/>
              <a:buAutoNum type="arabicPeriod"/>
            </a:pPr>
            <a:endParaRPr lang="en-US" dirty="0" smtClean="0">
              <a:solidFill>
                <a:schemeClr val="accent3"/>
              </a:solidFill>
            </a:endParaRPr>
          </a:p>
          <a:p>
            <a:pPr marL="596646" indent="-514350" algn="l" rtl="0">
              <a:buNone/>
            </a:pPr>
            <a:endParaRPr lang="en-US" dirty="0" smtClean="0">
              <a:solidFill>
                <a:schemeClr val="accent3"/>
              </a:solidFill>
            </a:endParaRPr>
          </a:p>
          <a:p>
            <a:pPr marL="596646" indent="-514350" algn="l" rtl="0">
              <a:buNone/>
            </a:pPr>
            <a:r>
              <a:rPr lang="en-US" dirty="0" smtClean="0">
                <a:solidFill>
                  <a:schemeClr val="accent1"/>
                </a:solidFill>
              </a:rPr>
              <a:t>Step 1: find your stereocenter</a:t>
            </a:r>
          </a:p>
          <a:p>
            <a:pPr marL="596646" indent="-514350" algn="l" rtl="0">
              <a:buNone/>
            </a:pPr>
            <a:r>
              <a:rPr lang="en-US" dirty="0" smtClean="0"/>
              <a:t> the carbon with four different </a:t>
            </a:r>
            <a:r>
              <a:rPr lang="en-US" dirty="0" err="1" smtClean="0"/>
              <a:t>substituents</a:t>
            </a:r>
            <a:r>
              <a:rPr lang="en-US" dirty="0" smtClean="0"/>
              <a:t/>
            </a:r>
            <a:br>
              <a:rPr lang="en-US" dirty="0" smtClean="0"/>
            </a:br>
            <a:r>
              <a:rPr lang="en-US" dirty="0" smtClean="0"/>
              <a:t/>
            </a:r>
            <a:br>
              <a:rPr lang="en-US" dirty="0" smtClean="0"/>
            </a:br>
            <a:r>
              <a:rPr lang="en-US" dirty="0" smtClean="0"/>
              <a:t/>
            </a:r>
            <a:br>
              <a:rPr lang="en-US" dirty="0" smtClean="0"/>
            </a:br>
            <a:r>
              <a:rPr lang="en-US" dirty="0" smtClean="0"/>
              <a:t> </a:t>
            </a:r>
            <a:br>
              <a:rPr lang="en-US" dirty="0" smtClean="0"/>
            </a:br>
            <a:endParaRPr lang="en-US" dirty="0" smtClean="0"/>
          </a:p>
        </p:txBody>
      </p:sp>
      <p:grpSp>
        <p:nvGrpSpPr>
          <p:cNvPr id="4" name="مجموعة 3"/>
          <p:cNvGrpSpPr/>
          <p:nvPr/>
        </p:nvGrpSpPr>
        <p:grpSpPr>
          <a:xfrm>
            <a:off x="3500430" y="4429132"/>
            <a:ext cx="2352675" cy="1943100"/>
            <a:chOff x="1285852" y="4500570"/>
            <a:chExt cx="2352675" cy="1943100"/>
          </a:xfrm>
        </p:grpSpPr>
        <p:pic>
          <p:nvPicPr>
            <p:cNvPr id="5" name="صورة 4" descr="images.png"/>
            <p:cNvPicPr>
              <a:picLocks noChangeAspect="1"/>
            </p:cNvPicPr>
            <p:nvPr/>
          </p:nvPicPr>
          <p:blipFill>
            <a:blip r:embed="rId2"/>
            <a:stretch>
              <a:fillRect/>
            </a:stretch>
          </p:blipFill>
          <p:spPr>
            <a:xfrm>
              <a:off x="1285852" y="4500570"/>
              <a:ext cx="2352675" cy="1943100"/>
            </a:xfrm>
            <a:prstGeom prst="rect">
              <a:avLst/>
            </a:prstGeom>
          </p:spPr>
        </p:pic>
        <p:sp>
          <p:nvSpPr>
            <p:cNvPr id="6" name="مستطيل 5"/>
            <p:cNvSpPr/>
            <p:nvPr/>
          </p:nvSpPr>
          <p:spPr>
            <a:xfrm>
              <a:off x="2143108" y="4500570"/>
              <a:ext cx="500066" cy="2857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chemeClr val="tx1"/>
                  </a:solidFill>
                </a:rPr>
                <a:t>F</a:t>
              </a:r>
              <a:endParaRPr lang="ar-SA" sz="2400" b="1" dirty="0">
                <a:solidFill>
                  <a:schemeClr val="tx1"/>
                </a:solidFil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000100" y="928670"/>
            <a:ext cx="8401080" cy="4824426"/>
          </a:xfrm>
        </p:spPr>
        <p:txBody>
          <a:bodyPr/>
          <a:lstStyle/>
          <a:p>
            <a:pPr algn="l" rtl="0">
              <a:buNone/>
            </a:pPr>
            <a:r>
              <a:rPr lang="en-US" dirty="0" smtClean="0">
                <a:solidFill>
                  <a:schemeClr val="accent1"/>
                </a:solidFill>
              </a:rPr>
              <a:t>Step 2 : assign a priority to the four groups bonded to the chiral center</a:t>
            </a:r>
          </a:p>
          <a:p>
            <a:pPr algn="l" rtl="0">
              <a:buNone/>
            </a:pPr>
            <a:endParaRPr lang="en-US" dirty="0" smtClean="0">
              <a:solidFill>
                <a:schemeClr val="accent1"/>
              </a:solidFill>
            </a:endParaRPr>
          </a:p>
          <a:p>
            <a:pPr algn="l" rtl="0">
              <a:buNone/>
            </a:pPr>
            <a:r>
              <a:rPr lang="en-US" dirty="0" smtClean="0"/>
              <a:t>a- look at the first atom of the group</a:t>
            </a:r>
            <a:br>
              <a:rPr lang="en-US" dirty="0" smtClean="0"/>
            </a:br>
            <a:r>
              <a:rPr lang="en-US" dirty="0" smtClean="0"/>
              <a:t>higher atomic number = higher priority </a:t>
            </a:r>
            <a:br>
              <a:rPr lang="en-US" dirty="0" smtClean="0"/>
            </a:br>
            <a:endParaRPr lang="ar-SA" dirty="0"/>
          </a:p>
        </p:txBody>
      </p:sp>
      <p:grpSp>
        <p:nvGrpSpPr>
          <p:cNvPr id="10" name="مجموعة 9"/>
          <p:cNvGrpSpPr/>
          <p:nvPr/>
        </p:nvGrpSpPr>
        <p:grpSpPr>
          <a:xfrm>
            <a:off x="3071802" y="4286256"/>
            <a:ext cx="2352675" cy="1943100"/>
            <a:chOff x="1285852" y="4500570"/>
            <a:chExt cx="2352675" cy="1943100"/>
          </a:xfrm>
        </p:grpSpPr>
        <p:pic>
          <p:nvPicPr>
            <p:cNvPr id="4" name="صورة 3" descr="images.png"/>
            <p:cNvPicPr>
              <a:picLocks noChangeAspect="1"/>
            </p:cNvPicPr>
            <p:nvPr/>
          </p:nvPicPr>
          <p:blipFill>
            <a:blip r:embed="rId2"/>
            <a:stretch>
              <a:fillRect/>
            </a:stretch>
          </p:blipFill>
          <p:spPr>
            <a:xfrm>
              <a:off x="1285852" y="4500570"/>
              <a:ext cx="2352675" cy="1943100"/>
            </a:xfrm>
            <a:prstGeom prst="rect">
              <a:avLst/>
            </a:prstGeom>
          </p:spPr>
        </p:pic>
        <p:sp>
          <p:nvSpPr>
            <p:cNvPr id="9" name="مستطيل 8"/>
            <p:cNvSpPr/>
            <p:nvPr/>
          </p:nvSpPr>
          <p:spPr>
            <a:xfrm>
              <a:off x="2143108" y="4500570"/>
              <a:ext cx="500066" cy="2857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chemeClr val="tx1"/>
                  </a:solidFill>
                </a:rPr>
                <a:t>F</a:t>
              </a:r>
              <a:endParaRPr lang="ar-SA" sz="2400" b="1" dirty="0">
                <a:solidFill>
                  <a:schemeClr val="tx1"/>
                </a:solidFill>
              </a:endParaRPr>
            </a:p>
          </p:txBody>
        </p:sp>
      </p:grpSp>
      <p:sp>
        <p:nvSpPr>
          <p:cNvPr id="5" name="مربع نص 4"/>
          <p:cNvSpPr txBox="1"/>
          <p:nvPr/>
        </p:nvSpPr>
        <p:spPr>
          <a:xfrm>
            <a:off x="4357686" y="4357694"/>
            <a:ext cx="256802" cy="369332"/>
          </a:xfrm>
          <a:prstGeom prst="rect">
            <a:avLst/>
          </a:prstGeom>
          <a:noFill/>
        </p:spPr>
        <p:txBody>
          <a:bodyPr wrap="none" rtlCol="1">
            <a:spAutoFit/>
          </a:bodyPr>
          <a:lstStyle/>
          <a:p>
            <a:r>
              <a:rPr lang="en-US" dirty="0" smtClean="0"/>
              <a:t>1</a:t>
            </a:r>
            <a:endParaRPr lang="ar-SA" dirty="0"/>
          </a:p>
        </p:txBody>
      </p:sp>
      <p:sp>
        <p:nvSpPr>
          <p:cNvPr id="6" name="مربع نص 5"/>
          <p:cNvSpPr txBox="1"/>
          <p:nvPr/>
        </p:nvSpPr>
        <p:spPr>
          <a:xfrm>
            <a:off x="3786182" y="5857892"/>
            <a:ext cx="296877" cy="369332"/>
          </a:xfrm>
          <a:prstGeom prst="rect">
            <a:avLst/>
          </a:prstGeom>
          <a:noFill/>
        </p:spPr>
        <p:txBody>
          <a:bodyPr wrap="none" rtlCol="1">
            <a:spAutoFit/>
          </a:bodyPr>
          <a:lstStyle/>
          <a:p>
            <a:r>
              <a:rPr lang="en-US" dirty="0" smtClean="0"/>
              <a:t>2</a:t>
            </a:r>
            <a:endParaRPr lang="ar-SA" dirty="0"/>
          </a:p>
        </p:txBody>
      </p:sp>
      <p:sp>
        <p:nvSpPr>
          <p:cNvPr id="7" name="مربع نص 6"/>
          <p:cNvSpPr txBox="1"/>
          <p:nvPr/>
        </p:nvSpPr>
        <p:spPr>
          <a:xfrm>
            <a:off x="4929190" y="5286388"/>
            <a:ext cx="290465" cy="369332"/>
          </a:xfrm>
          <a:prstGeom prst="rect">
            <a:avLst/>
          </a:prstGeom>
          <a:noFill/>
        </p:spPr>
        <p:txBody>
          <a:bodyPr wrap="none" rtlCol="1">
            <a:spAutoFit/>
          </a:bodyPr>
          <a:lstStyle/>
          <a:p>
            <a:r>
              <a:rPr lang="en-US" dirty="0" smtClean="0"/>
              <a:t>3</a:t>
            </a:r>
            <a:endParaRPr lang="ar-SA" dirty="0"/>
          </a:p>
        </p:txBody>
      </p:sp>
      <p:sp>
        <p:nvSpPr>
          <p:cNvPr id="8" name="مربع نص 7"/>
          <p:cNvSpPr txBox="1"/>
          <p:nvPr/>
        </p:nvSpPr>
        <p:spPr>
          <a:xfrm>
            <a:off x="3143240" y="5072074"/>
            <a:ext cx="306495" cy="369332"/>
          </a:xfrm>
          <a:prstGeom prst="rect">
            <a:avLst/>
          </a:prstGeom>
          <a:noFill/>
        </p:spPr>
        <p:txBody>
          <a:bodyPr wrap="none" rtlCol="1">
            <a:spAutoFit/>
          </a:bodyPr>
          <a:lstStyle/>
          <a:p>
            <a:r>
              <a:rPr lang="en-US" dirty="0" smtClean="0"/>
              <a:t>4</a:t>
            </a:r>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additive="base">
                                        <p:cTn id="17" dur="500" fill="hold"/>
                                        <p:tgtEl>
                                          <p:spTgt spid="6"/>
                                        </p:tgtEl>
                                        <p:attrNameLst>
                                          <p:attrName>ppt_x</p:attrName>
                                        </p:attrNameLst>
                                      </p:cBhvr>
                                      <p:tavLst>
                                        <p:tav tm="0">
                                          <p:val>
                                            <p:strVal val="#ppt_x"/>
                                          </p:val>
                                        </p:tav>
                                        <p:tav tm="100000">
                                          <p:val>
                                            <p:strVal val="#ppt_x"/>
                                          </p:val>
                                        </p:tav>
                                      </p:tavLst>
                                    </p:anim>
                                    <p:anim calcmode="lin" valueType="num">
                                      <p:cBhvr additive="base">
                                        <p:cTn id="18" dur="500" fill="hold"/>
                                        <p:tgtEl>
                                          <p:spTgt spid="6"/>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additive="base">
                                        <p:cTn id="21" dur="500" fill="hold"/>
                                        <p:tgtEl>
                                          <p:spTgt spid="7"/>
                                        </p:tgtEl>
                                        <p:attrNameLst>
                                          <p:attrName>ppt_x</p:attrName>
                                        </p:attrNameLst>
                                      </p:cBhvr>
                                      <p:tavLst>
                                        <p:tav tm="0">
                                          <p:val>
                                            <p:strVal val="#ppt_x"/>
                                          </p:val>
                                        </p:tav>
                                        <p:tav tm="100000">
                                          <p:val>
                                            <p:strVal val="#ppt_x"/>
                                          </p:val>
                                        </p:tav>
                                      </p:tavLst>
                                    </p:anim>
                                    <p:anim calcmode="lin" valueType="num">
                                      <p:cBhvr additive="base">
                                        <p:cTn id="22" dur="500" fill="hold"/>
                                        <p:tgtEl>
                                          <p:spTgt spid="7"/>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p>
            <a:pPr algn="l" rtl="0">
              <a:buNone/>
            </a:pPr>
            <a:r>
              <a:rPr lang="en-US" dirty="0" smtClean="0"/>
              <a:t>b- if there is a tie , you keep going out one bond at a time until you break the tie.</a:t>
            </a:r>
            <a:br>
              <a:rPr lang="en-US" dirty="0" smtClean="0"/>
            </a:br>
            <a:r>
              <a:rPr lang="en-US" dirty="0" smtClean="0"/>
              <a:t/>
            </a:r>
            <a:br>
              <a:rPr lang="en-US" dirty="0" smtClean="0"/>
            </a:br>
            <a:endParaRPr lang="ar-SA" dirty="0"/>
          </a:p>
        </p:txBody>
      </p:sp>
      <p:pic>
        <p:nvPicPr>
          <p:cNvPr id="4" name="صورة 3" descr="2000px-Milchsäure_Enantiomerenpaar.svg.png"/>
          <p:cNvPicPr>
            <a:picLocks noChangeAspect="1"/>
          </p:cNvPicPr>
          <p:nvPr/>
        </p:nvPicPr>
        <p:blipFill>
          <a:blip r:embed="rId2" cstate="print"/>
          <a:stretch>
            <a:fillRect/>
          </a:stretch>
        </p:blipFill>
        <p:spPr>
          <a:xfrm>
            <a:off x="1071538" y="3071810"/>
            <a:ext cx="5643570" cy="2802033"/>
          </a:xfrm>
          <a:prstGeom prst="rect">
            <a:avLst/>
          </a:prstGeom>
        </p:spPr>
      </p:pic>
      <p:sp>
        <p:nvSpPr>
          <p:cNvPr id="5" name="مستطيل 4"/>
          <p:cNvSpPr/>
          <p:nvPr/>
        </p:nvSpPr>
        <p:spPr>
          <a:xfrm>
            <a:off x="1000100" y="2857496"/>
            <a:ext cx="3071834" cy="4000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cxnSp>
        <p:nvCxnSpPr>
          <p:cNvPr id="7" name="رابط كسهم مستقيم 6"/>
          <p:cNvCxnSpPr/>
          <p:nvPr/>
        </p:nvCxnSpPr>
        <p:spPr>
          <a:xfrm rot="5400000" flipH="1" flipV="1">
            <a:off x="5715008" y="5429264"/>
            <a:ext cx="428628" cy="1588"/>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8" name="رابط كسهم مستقيم 7"/>
          <p:cNvCxnSpPr/>
          <p:nvPr/>
        </p:nvCxnSpPr>
        <p:spPr>
          <a:xfrm rot="5400000">
            <a:off x="5144298" y="3285330"/>
            <a:ext cx="428628" cy="1588"/>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2000" fill="hold"/>
                                        <p:tgtEl>
                                          <p:spTgt spid="4"/>
                                        </p:tgtEl>
                                        <p:attrNameLst>
                                          <p:attrName>ppt_x</p:attrName>
                                        </p:attrNameLst>
                                      </p:cBhvr>
                                      <p:tavLst>
                                        <p:tav tm="0">
                                          <p:val>
                                            <p:strVal val="#ppt_x"/>
                                          </p:val>
                                        </p:tav>
                                        <p:tav tm="100000">
                                          <p:val>
                                            <p:strVal val="#ppt_x"/>
                                          </p:val>
                                        </p:tav>
                                      </p:tavLst>
                                    </p:anim>
                                    <p:anim calcmode="lin" valueType="num">
                                      <p:cBhvr additive="base">
                                        <p:cTn id="8" dur="2000" fill="hold"/>
                                        <p:tgtEl>
                                          <p:spTgt spid="4"/>
                                        </p:tgtEl>
                                        <p:attrNameLst>
                                          <p:attrName>ppt_y</p:attrName>
                                        </p:attrNameLst>
                                      </p:cBhvr>
                                      <p:tavLst>
                                        <p:tav tm="0">
                                          <p:val>
                                            <p:strVal val="1+#ppt_h/2"/>
                                          </p:val>
                                        </p:tav>
                                        <p:tav tm="100000">
                                          <p:val>
                                            <p:strVal val="#ppt_y"/>
                                          </p:val>
                                        </p:tav>
                                      </p:tavLst>
                                    </p:anim>
                                  </p:childTnLst>
                                </p:cTn>
                              </p:par>
                            </p:childTnLst>
                          </p:cTn>
                        </p:par>
                        <p:par>
                          <p:cTn id="9" fill="hold">
                            <p:stCondLst>
                              <p:cond delay="2000"/>
                            </p:stCondLst>
                            <p:childTnLst>
                              <p:par>
                                <p:cTn id="10" presetID="2" presetClass="entr" presetSubtype="4" fill="hold" nodeType="after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2000" fill="hold"/>
                                        <p:tgtEl>
                                          <p:spTgt spid="7"/>
                                        </p:tgtEl>
                                        <p:attrNameLst>
                                          <p:attrName>ppt_x</p:attrName>
                                        </p:attrNameLst>
                                      </p:cBhvr>
                                      <p:tavLst>
                                        <p:tav tm="0">
                                          <p:val>
                                            <p:strVal val="#ppt_x"/>
                                          </p:val>
                                        </p:tav>
                                        <p:tav tm="100000">
                                          <p:val>
                                            <p:strVal val="#ppt_x"/>
                                          </p:val>
                                        </p:tav>
                                      </p:tavLst>
                                    </p:anim>
                                    <p:anim calcmode="lin" valueType="num">
                                      <p:cBhvr additive="base">
                                        <p:cTn id="13" dur="2000" fill="hold"/>
                                        <p:tgtEl>
                                          <p:spTgt spid="7"/>
                                        </p:tgtEl>
                                        <p:attrNameLst>
                                          <p:attrName>ppt_y</p:attrName>
                                        </p:attrNameLst>
                                      </p:cBhvr>
                                      <p:tavLst>
                                        <p:tav tm="0">
                                          <p:val>
                                            <p:strVal val="1+#ppt_h/2"/>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8"/>
                                        </p:tgtEl>
                                        <p:attrNameLst>
                                          <p:attrName>style.visibility</p:attrName>
                                        </p:attrNameLst>
                                      </p:cBhvr>
                                      <p:to>
                                        <p:strVal val="visible"/>
                                      </p:to>
                                    </p:set>
                                    <p:anim calcmode="lin" valueType="num">
                                      <p:cBhvr additive="base">
                                        <p:cTn id="16" dur="2000" fill="hold"/>
                                        <p:tgtEl>
                                          <p:spTgt spid="8"/>
                                        </p:tgtEl>
                                        <p:attrNameLst>
                                          <p:attrName>ppt_x</p:attrName>
                                        </p:attrNameLst>
                                      </p:cBhvr>
                                      <p:tavLst>
                                        <p:tav tm="0">
                                          <p:val>
                                            <p:strVal val="#ppt_x"/>
                                          </p:val>
                                        </p:tav>
                                        <p:tav tm="100000">
                                          <p:val>
                                            <p:strVal val="#ppt_x"/>
                                          </p:val>
                                        </p:tav>
                                      </p:tavLst>
                                    </p:anim>
                                    <p:anim calcmode="lin" valueType="num">
                                      <p:cBhvr additive="base">
                                        <p:cTn id="17" dur="20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p>
            <a:pPr algn="l" rtl="0">
              <a:buNone/>
            </a:pPr>
            <a:r>
              <a:rPr lang="en-US" dirty="0" smtClean="0"/>
              <a:t>c- isotopes atoms have the same atomic number, if you have isotopes </a:t>
            </a:r>
            <a:br>
              <a:rPr lang="en-US" dirty="0" smtClean="0"/>
            </a:br>
            <a:r>
              <a:rPr lang="en-US" dirty="0" smtClean="0"/>
              <a:t> </a:t>
            </a:r>
            <a:br>
              <a:rPr lang="en-US" dirty="0" smtClean="0"/>
            </a:br>
            <a:r>
              <a:rPr lang="en-US" dirty="0" smtClean="0"/>
              <a:t>higher atomic weight = higher priority </a:t>
            </a:r>
            <a:endParaRPr lang="ar-SA" dirty="0"/>
          </a:p>
        </p:txBody>
      </p:sp>
      <p:grpSp>
        <p:nvGrpSpPr>
          <p:cNvPr id="4" name="مجموعة 3"/>
          <p:cNvGrpSpPr/>
          <p:nvPr/>
        </p:nvGrpSpPr>
        <p:grpSpPr>
          <a:xfrm>
            <a:off x="3071802" y="4286256"/>
            <a:ext cx="2352675" cy="1943100"/>
            <a:chOff x="1285852" y="4500570"/>
            <a:chExt cx="2352675" cy="1943100"/>
          </a:xfrm>
        </p:grpSpPr>
        <p:pic>
          <p:nvPicPr>
            <p:cNvPr id="5" name="صورة 4" descr="images.png"/>
            <p:cNvPicPr>
              <a:picLocks noChangeAspect="1"/>
            </p:cNvPicPr>
            <p:nvPr/>
          </p:nvPicPr>
          <p:blipFill>
            <a:blip r:embed="rId2"/>
            <a:stretch>
              <a:fillRect/>
            </a:stretch>
          </p:blipFill>
          <p:spPr>
            <a:xfrm>
              <a:off x="1285852" y="4500570"/>
              <a:ext cx="2352675" cy="1943100"/>
            </a:xfrm>
            <a:prstGeom prst="rect">
              <a:avLst/>
            </a:prstGeom>
          </p:spPr>
        </p:pic>
        <p:sp>
          <p:nvSpPr>
            <p:cNvPr id="6" name="مستطيل 5"/>
            <p:cNvSpPr/>
            <p:nvPr/>
          </p:nvSpPr>
          <p:spPr>
            <a:xfrm>
              <a:off x="2071670" y="4500570"/>
              <a:ext cx="500066" cy="2857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a:solidFill>
                    <a:schemeClr val="tx1"/>
                  </a:solidFill>
                </a:rPr>
                <a:t>D</a:t>
              </a:r>
              <a:endParaRPr lang="ar-SA" sz="2400" b="1" dirty="0">
                <a:solidFill>
                  <a:schemeClr val="tx1"/>
                </a:solidFill>
              </a:endParaRPr>
            </a:p>
          </p:txBody>
        </p:sp>
      </p:grpSp>
      <p:sp>
        <p:nvSpPr>
          <p:cNvPr id="8" name="مربع نص 7"/>
          <p:cNvSpPr txBox="1"/>
          <p:nvPr/>
        </p:nvSpPr>
        <p:spPr>
          <a:xfrm>
            <a:off x="3571868" y="5929330"/>
            <a:ext cx="300083" cy="369332"/>
          </a:xfrm>
          <a:prstGeom prst="rect">
            <a:avLst/>
          </a:prstGeom>
          <a:noFill/>
        </p:spPr>
        <p:txBody>
          <a:bodyPr wrap="none" rtlCol="1">
            <a:spAutoFit/>
          </a:bodyPr>
          <a:lstStyle/>
          <a:p>
            <a:r>
              <a:rPr lang="en-US" dirty="0" smtClean="0"/>
              <a:t>1</a:t>
            </a:r>
            <a:endParaRPr lang="ar-SA" dirty="0"/>
          </a:p>
        </p:txBody>
      </p:sp>
      <p:sp>
        <p:nvSpPr>
          <p:cNvPr id="9" name="مربع نص 8"/>
          <p:cNvSpPr txBox="1"/>
          <p:nvPr/>
        </p:nvSpPr>
        <p:spPr>
          <a:xfrm>
            <a:off x="4500562" y="5857892"/>
            <a:ext cx="300083" cy="369332"/>
          </a:xfrm>
          <a:prstGeom prst="rect">
            <a:avLst/>
          </a:prstGeom>
          <a:noFill/>
        </p:spPr>
        <p:txBody>
          <a:bodyPr wrap="none" rtlCol="1">
            <a:spAutoFit/>
          </a:bodyPr>
          <a:lstStyle/>
          <a:p>
            <a:r>
              <a:rPr lang="en-US" dirty="0" smtClean="0"/>
              <a:t>2</a:t>
            </a:r>
            <a:endParaRPr lang="ar-SA" dirty="0"/>
          </a:p>
        </p:txBody>
      </p:sp>
      <p:sp>
        <p:nvSpPr>
          <p:cNvPr id="10" name="مربع نص 9"/>
          <p:cNvSpPr txBox="1"/>
          <p:nvPr/>
        </p:nvSpPr>
        <p:spPr>
          <a:xfrm>
            <a:off x="4286248" y="4214818"/>
            <a:ext cx="300082" cy="369332"/>
          </a:xfrm>
          <a:prstGeom prst="rect">
            <a:avLst/>
          </a:prstGeom>
          <a:noFill/>
        </p:spPr>
        <p:txBody>
          <a:bodyPr wrap="none" rtlCol="1">
            <a:spAutoFit/>
          </a:bodyPr>
          <a:lstStyle/>
          <a:p>
            <a:r>
              <a:rPr lang="en-US" dirty="0" smtClean="0"/>
              <a:t>3</a:t>
            </a:r>
          </a:p>
        </p:txBody>
      </p:sp>
      <p:sp>
        <p:nvSpPr>
          <p:cNvPr id="11" name="مربع نص 10"/>
          <p:cNvSpPr txBox="1"/>
          <p:nvPr/>
        </p:nvSpPr>
        <p:spPr>
          <a:xfrm>
            <a:off x="3071802" y="5000636"/>
            <a:ext cx="300083" cy="369332"/>
          </a:xfrm>
          <a:prstGeom prst="rect">
            <a:avLst/>
          </a:prstGeom>
          <a:noFill/>
        </p:spPr>
        <p:txBody>
          <a:bodyPr wrap="none" rtlCol="1">
            <a:spAutoFit/>
          </a:bodyPr>
          <a:lstStyle/>
          <a:p>
            <a:r>
              <a:rPr lang="en-US" dirty="0" smtClean="0"/>
              <a:t>4</a:t>
            </a:r>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1000" fill="hold"/>
                                        <p:tgtEl>
                                          <p:spTgt spid="11"/>
                                        </p:tgtEl>
                                        <p:attrNameLst>
                                          <p:attrName>ppt_x</p:attrName>
                                        </p:attrNameLst>
                                      </p:cBhvr>
                                      <p:tavLst>
                                        <p:tav tm="0">
                                          <p:val>
                                            <p:strVal val="#ppt_x"/>
                                          </p:val>
                                        </p:tav>
                                        <p:tav tm="100000">
                                          <p:val>
                                            <p:strVal val="#ppt_x"/>
                                          </p:val>
                                        </p:tav>
                                      </p:tavLst>
                                    </p:anim>
                                    <p:anim calcmode="lin" valueType="num">
                                      <p:cBhvr additive="base">
                                        <p:cTn id="14" dur="1000" fill="hold"/>
                                        <p:tgtEl>
                                          <p:spTgt spid="11"/>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10"/>
                                        </p:tgtEl>
                                        <p:attrNameLst>
                                          <p:attrName>style.visibility</p:attrName>
                                        </p:attrNameLst>
                                      </p:cBhvr>
                                      <p:to>
                                        <p:strVal val="visible"/>
                                      </p:to>
                                    </p:set>
                                    <p:anim calcmode="lin" valueType="num">
                                      <p:cBhvr additive="base">
                                        <p:cTn id="17" dur="1000" fill="hold"/>
                                        <p:tgtEl>
                                          <p:spTgt spid="10"/>
                                        </p:tgtEl>
                                        <p:attrNameLst>
                                          <p:attrName>ppt_x</p:attrName>
                                        </p:attrNameLst>
                                      </p:cBhvr>
                                      <p:tavLst>
                                        <p:tav tm="0">
                                          <p:val>
                                            <p:strVal val="#ppt_x"/>
                                          </p:val>
                                        </p:tav>
                                        <p:tav tm="100000">
                                          <p:val>
                                            <p:strVal val="#ppt_x"/>
                                          </p:val>
                                        </p:tav>
                                      </p:tavLst>
                                    </p:anim>
                                    <p:anim calcmode="lin" valueType="num">
                                      <p:cBhvr additive="base">
                                        <p:cTn id="18" dur="1000" fill="hold"/>
                                        <p:tgtEl>
                                          <p:spTgt spid="10"/>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9"/>
                                        </p:tgtEl>
                                        <p:attrNameLst>
                                          <p:attrName>style.visibility</p:attrName>
                                        </p:attrNameLst>
                                      </p:cBhvr>
                                      <p:to>
                                        <p:strVal val="visible"/>
                                      </p:to>
                                    </p:set>
                                    <p:anim calcmode="lin" valueType="num">
                                      <p:cBhvr additive="base">
                                        <p:cTn id="21" dur="1000" fill="hold"/>
                                        <p:tgtEl>
                                          <p:spTgt spid="9"/>
                                        </p:tgtEl>
                                        <p:attrNameLst>
                                          <p:attrName>ppt_x</p:attrName>
                                        </p:attrNameLst>
                                      </p:cBhvr>
                                      <p:tavLst>
                                        <p:tav tm="0">
                                          <p:val>
                                            <p:strVal val="#ppt_x"/>
                                          </p:val>
                                        </p:tav>
                                        <p:tav tm="100000">
                                          <p:val>
                                            <p:strVal val="#ppt_x"/>
                                          </p:val>
                                        </p:tav>
                                      </p:tavLst>
                                    </p:anim>
                                    <p:anim calcmode="lin" valueType="num">
                                      <p:cBhvr additive="base">
                                        <p:cTn id="22" dur="1000" fill="hold"/>
                                        <p:tgtEl>
                                          <p:spTgt spid="9"/>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1000" fill="hold"/>
                                        <p:tgtEl>
                                          <p:spTgt spid="8"/>
                                        </p:tgtEl>
                                        <p:attrNameLst>
                                          <p:attrName>ppt_x</p:attrName>
                                        </p:attrNameLst>
                                      </p:cBhvr>
                                      <p:tavLst>
                                        <p:tav tm="0">
                                          <p:val>
                                            <p:strVal val="#ppt_x"/>
                                          </p:val>
                                        </p:tav>
                                        <p:tav tm="100000">
                                          <p:val>
                                            <p:strVal val="#ppt_x"/>
                                          </p:val>
                                        </p:tav>
                                      </p:tavLst>
                                    </p:anim>
                                    <p:anim calcmode="lin" valueType="num">
                                      <p:cBhvr additive="base">
                                        <p:cTn id="26" dur="10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142976" y="357166"/>
            <a:ext cx="7790712" cy="5891234"/>
          </a:xfrm>
        </p:spPr>
        <p:txBody>
          <a:bodyPr>
            <a:normAutofit fontScale="85000" lnSpcReduction="10000"/>
          </a:bodyPr>
          <a:lstStyle/>
          <a:p>
            <a:pPr marL="596646" indent="-514350" algn="l" rtl="0">
              <a:buNone/>
            </a:pPr>
            <a:r>
              <a:rPr lang="en-US" dirty="0" smtClean="0">
                <a:solidFill>
                  <a:schemeClr val="accent1"/>
                </a:solidFill>
              </a:rPr>
              <a:t>Step 3 : Position the lowest priority group </a:t>
            </a:r>
            <a:r>
              <a:rPr lang="en-US" i="1" dirty="0" smtClean="0">
                <a:solidFill>
                  <a:schemeClr val="accent1"/>
                </a:solidFill>
              </a:rPr>
              <a:t>away from you,</a:t>
            </a:r>
            <a:br>
              <a:rPr lang="en-US" i="1" dirty="0" smtClean="0">
                <a:solidFill>
                  <a:schemeClr val="accent1"/>
                </a:solidFill>
              </a:rPr>
            </a:br>
            <a:r>
              <a:rPr lang="en-US" i="1" dirty="0" smtClean="0">
                <a:solidFill>
                  <a:schemeClr val="accent1"/>
                </a:solidFill>
              </a:rPr>
              <a:t/>
            </a:r>
            <a:br>
              <a:rPr lang="en-US" i="1" dirty="0" smtClean="0">
                <a:solidFill>
                  <a:schemeClr val="accent1"/>
                </a:solidFill>
              </a:rPr>
            </a:br>
            <a:r>
              <a:rPr lang="en-US" dirty="0" smtClean="0">
                <a:solidFill>
                  <a:schemeClr val="accent1"/>
                </a:solidFill>
              </a:rPr>
              <a:t> </a:t>
            </a:r>
            <a:r>
              <a:rPr lang="en-US" dirty="0" smtClean="0"/>
              <a:t>as</a:t>
            </a:r>
            <a:r>
              <a:rPr lang="en-US" dirty="0" smtClean="0">
                <a:solidFill>
                  <a:schemeClr val="accent1"/>
                </a:solidFill>
              </a:rPr>
              <a:t> </a:t>
            </a:r>
            <a:r>
              <a:rPr lang="en-US" dirty="0" smtClean="0"/>
              <a:t>if you were looking along the C-(4) s bond. </a:t>
            </a:r>
            <a:br>
              <a:rPr lang="en-US" dirty="0" smtClean="0"/>
            </a:br>
            <a:endParaRPr lang="en-US" dirty="0" smtClean="0">
              <a:solidFill>
                <a:schemeClr val="accent1"/>
              </a:solidFill>
            </a:endParaRPr>
          </a:p>
          <a:p>
            <a:pPr marL="596646" indent="-514350" algn="l" rtl="0">
              <a:buNone/>
            </a:pPr>
            <a:r>
              <a:rPr lang="en-US" dirty="0" smtClean="0">
                <a:solidFill>
                  <a:schemeClr val="accent1"/>
                </a:solidFill>
              </a:rPr>
              <a:t>Step4 : For the other 3 groups, determine the direction of high to low priority (</a:t>
            </a:r>
            <a:r>
              <a:rPr lang="en-US" dirty="0" smtClean="0">
                <a:solidFill>
                  <a:schemeClr val="accent1"/>
                </a:solidFill>
                <a:latin typeface="Constantia" pitchFamily="18" charset="0"/>
              </a:rPr>
              <a:t>1 to 3</a:t>
            </a:r>
            <a:r>
              <a:rPr lang="en-US" dirty="0" smtClean="0">
                <a:solidFill>
                  <a:schemeClr val="accent1"/>
                </a:solidFill>
              </a:rPr>
              <a:t>)</a:t>
            </a:r>
          </a:p>
          <a:p>
            <a:pPr marL="596646" indent="-514350" algn="l" rtl="0">
              <a:buNone/>
            </a:pPr>
            <a:endParaRPr lang="en-US" dirty="0" smtClean="0"/>
          </a:p>
          <a:p>
            <a:pPr marL="596646" indent="-514350" algn="l" rtl="0">
              <a:buNone/>
            </a:pPr>
            <a:r>
              <a:rPr lang="en-US" dirty="0" smtClean="0"/>
              <a:t>If this is </a:t>
            </a:r>
            <a:r>
              <a:rPr lang="en-US" dirty="0" smtClean="0">
                <a:solidFill>
                  <a:srgbClr val="FF0000"/>
                </a:solidFill>
              </a:rPr>
              <a:t>clockwise</a:t>
            </a:r>
            <a:r>
              <a:rPr lang="en-US" dirty="0" smtClean="0"/>
              <a:t>,</a:t>
            </a:r>
          </a:p>
          <a:p>
            <a:pPr marL="596646" indent="-514350" algn="l" rtl="0">
              <a:buNone/>
            </a:pPr>
            <a:r>
              <a:rPr lang="en-US" dirty="0" smtClean="0"/>
              <a:t> then the center is </a:t>
            </a:r>
            <a:r>
              <a:rPr lang="en-US" dirty="0" smtClean="0">
                <a:solidFill>
                  <a:srgbClr val="FF0000"/>
                </a:solidFill>
              </a:rPr>
              <a:t>R</a:t>
            </a:r>
            <a:r>
              <a:rPr lang="en-US" dirty="0" smtClean="0"/>
              <a:t> (Latin</a:t>
            </a:r>
            <a:r>
              <a:rPr lang="en-US" i="1" dirty="0" smtClean="0"/>
              <a:t>= </a:t>
            </a:r>
            <a:r>
              <a:rPr lang="en-US" dirty="0" smtClean="0"/>
              <a:t>right)</a:t>
            </a:r>
          </a:p>
          <a:p>
            <a:pPr marL="596646" indent="-514350" algn="l" rtl="0">
              <a:buNone/>
            </a:pPr>
            <a:endParaRPr lang="en-US" dirty="0" smtClean="0"/>
          </a:p>
          <a:p>
            <a:pPr marL="596646" indent="-514350" algn="l" rtl="0">
              <a:buNone/>
            </a:pPr>
            <a:r>
              <a:rPr lang="en-US" dirty="0" smtClean="0"/>
              <a:t>If this is </a:t>
            </a:r>
            <a:r>
              <a:rPr lang="en-US" dirty="0" smtClean="0">
                <a:solidFill>
                  <a:srgbClr val="FF0000"/>
                </a:solidFill>
              </a:rPr>
              <a:t>counter clockwise</a:t>
            </a:r>
            <a:r>
              <a:rPr lang="en-US" dirty="0" smtClean="0"/>
              <a:t>, </a:t>
            </a:r>
          </a:p>
          <a:p>
            <a:pPr marL="596646" indent="-514350" algn="l" rtl="0">
              <a:buNone/>
            </a:pPr>
            <a:r>
              <a:rPr lang="en-US" dirty="0" smtClean="0"/>
              <a:t>then it is </a:t>
            </a:r>
            <a:r>
              <a:rPr lang="en-US" dirty="0" smtClean="0">
                <a:solidFill>
                  <a:srgbClr val="FF0000"/>
                </a:solidFill>
              </a:rPr>
              <a:t>S</a:t>
            </a:r>
            <a:r>
              <a:rPr lang="en-US" dirty="0" smtClean="0"/>
              <a:t> (Latin </a:t>
            </a:r>
            <a:r>
              <a:rPr lang="en-US" i="1" dirty="0" smtClean="0"/>
              <a:t>= </a:t>
            </a:r>
            <a:r>
              <a:rPr lang="en-US" dirty="0" smtClean="0"/>
              <a:t>left)</a:t>
            </a:r>
            <a:br>
              <a:rPr lang="en-US" dirty="0" smtClean="0"/>
            </a:br>
            <a:endParaRPr lang="ar-SA" dirty="0" smtClean="0"/>
          </a:p>
          <a:p>
            <a:pPr marL="596646" indent="-514350" algn="l" rtl="0">
              <a:buFont typeface="+mj-lt"/>
              <a:buAutoNum type="arabicPeriod" startAt="3"/>
            </a:pPr>
            <a:endParaRPr lang="ar-SA"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4" name="مجموعة 3"/>
          <p:cNvGrpSpPr/>
          <p:nvPr/>
        </p:nvGrpSpPr>
        <p:grpSpPr>
          <a:xfrm>
            <a:off x="3571868" y="1500174"/>
            <a:ext cx="2352675" cy="1943100"/>
            <a:chOff x="1285852" y="4500570"/>
            <a:chExt cx="2352675" cy="1943100"/>
          </a:xfrm>
        </p:grpSpPr>
        <p:pic>
          <p:nvPicPr>
            <p:cNvPr id="5" name="صورة 4" descr="images.png"/>
            <p:cNvPicPr>
              <a:picLocks noChangeAspect="1"/>
            </p:cNvPicPr>
            <p:nvPr/>
          </p:nvPicPr>
          <p:blipFill>
            <a:blip r:embed="rId2"/>
            <a:stretch>
              <a:fillRect/>
            </a:stretch>
          </p:blipFill>
          <p:spPr>
            <a:xfrm>
              <a:off x="1285852" y="4500570"/>
              <a:ext cx="2352675" cy="1943100"/>
            </a:xfrm>
            <a:prstGeom prst="rect">
              <a:avLst/>
            </a:prstGeom>
          </p:spPr>
        </p:pic>
        <p:sp>
          <p:nvSpPr>
            <p:cNvPr id="6" name="مستطيل 5"/>
            <p:cNvSpPr/>
            <p:nvPr/>
          </p:nvSpPr>
          <p:spPr>
            <a:xfrm>
              <a:off x="2143108" y="4500570"/>
              <a:ext cx="500066" cy="2857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chemeClr val="tx1"/>
                  </a:solidFill>
                </a:rPr>
                <a:t>F</a:t>
              </a:r>
              <a:endParaRPr lang="ar-SA" sz="2400" b="1" dirty="0">
                <a:solidFill>
                  <a:schemeClr val="tx1"/>
                </a:solidFill>
              </a:endParaRPr>
            </a:p>
          </p:txBody>
        </p:sp>
      </p:grpSp>
      <p:sp>
        <p:nvSpPr>
          <p:cNvPr id="7" name="مربع نص 6"/>
          <p:cNvSpPr txBox="1"/>
          <p:nvPr/>
        </p:nvSpPr>
        <p:spPr>
          <a:xfrm>
            <a:off x="4857752" y="1500174"/>
            <a:ext cx="256802" cy="369332"/>
          </a:xfrm>
          <a:prstGeom prst="rect">
            <a:avLst/>
          </a:prstGeom>
          <a:noFill/>
        </p:spPr>
        <p:txBody>
          <a:bodyPr wrap="none" rtlCol="1">
            <a:spAutoFit/>
          </a:bodyPr>
          <a:lstStyle/>
          <a:p>
            <a:r>
              <a:rPr lang="en-US" dirty="0" smtClean="0"/>
              <a:t>1</a:t>
            </a:r>
            <a:endParaRPr lang="ar-SA" dirty="0"/>
          </a:p>
        </p:txBody>
      </p:sp>
      <p:sp>
        <p:nvSpPr>
          <p:cNvPr id="8" name="مربع نص 7"/>
          <p:cNvSpPr txBox="1"/>
          <p:nvPr/>
        </p:nvSpPr>
        <p:spPr>
          <a:xfrm>
            <a:off x="4286248" y="3000372"/>
            <a:ext cx="296877" cy="369332"/>
          </a:xfrm>
          <a:prstGeom prst="rect">
            <a:avLst/>
          </a:prstGeom>
          <a:noFill/>
        </p:spPr>
        <p:txBody>
          <a:bodyPr wrap="none" rtlCol="1">
            <a:spAutoFit/>
          </a:bodyPr>
          <a:lstStyle/>
          <a:p>
            <a:r>
              <a:rPr lang="en-US" dirty="0" smtClean="0"/>
              <a:t>2</a:t>
            </a:r>
            <a:endParaRPr lang="ar-SA" dirty="0"/>
          </a:p>
        </p:txBody>
      </p:sp>
      <p:sp>
        <p:nvSpPr>
          <p:cNvPr id="9" name="مربع نص 8"/>
          <p:cNvSpPr txBox="1"/>
          <p:nvPr/>
        </p:nvSpPr>
        <p:spPr>
          <a:xfrm>
            <a:off x="5429256" y="2428868"/>
            <a:ext cx="290465" cy="369332"/>
          </a:xfrm>
          <a:prstGeom prst="rect">
            <a:avLst/>
          </a:prstGeom>
          <a:noFill/>
        </p:spPr>
        <p:txBody>
          <a:bodyPr wrap="none" rtlCol="1">
            <a:spAutoFit/>
          </a:bodyPr>
          <a:lstStyle/>
          <a:p>
            <a:r>
              <a:rPr lang="en-US" dirty="0" smtClean="0"/>
              <a:t>3</a:t>
            </a:r>
            <a:endParaRPr lang="ar-SA" dirty="0"/>
          </a:p>
        </p:txBody>
      </p:sp>
      <p:sp>
        <p:nvSpPr>
          <p:cNvPr id="10" name="مربع نص 9"/>
          <p:cNvSpPr txBox="1"/>
          <p:nvPr/>
        </p:nvSpPr>
        <p:spPr>
          <a:xfrm>
            <a:off x="3643306" y="2214554"/>
            <a:ext cx="306495" cy="369332"/>
          </a:xfrm>
          <a:prstGeom prst="rect">
            <a:avLst/>
          </a:prstGeom>
          <a:noFill/>
        </p:spPr>
        <p:txBody>
          <a:bodyPr wrap="none" rtlCol="1">
            <a:spAutoFit/>
          </a:bodyPr>
          <a:lstStyle/>
          <a:p>
            <a:r>
              <a:rPr lang="en-US" dirty="0" smtClean="0"/>
              <a:t>4</a:t>
            </a:r>
            <a:endParaRPr lang="ar-SA" dirty="0"/>
          </a:p>
        </p:txBody>
      </p:sp>
      <p:sp>
        <p:nvSpPr>
          <p:cNvPr id="11" name="مستطيل 10"/>
          <p:cNvSpPr/>
          <p:nvPr/>
        </p:nvSpPr>
        <p:spPr>
          <a:xfrm>
            <a:off x="2143108" y="1928802"/>
            <a:ext cx="526106" cy="769441"/>
          </a:xfrm>
          <a:prstGeom prst="rect">
            <a:avLst/>
          </a:prstGeom>
          <a:noFill/>
        </p:spPr>
        <p:txBody>
          <a:bodyPr wrap="none" lIns="91440" tIns="45720" rIns="91440" bIns="45720">
            <a:spAutoFit/>
          </a:bodyPr>
          <a:lstStyle/>
          <a:p>
            <a:pPr algn="ctr"/>
            <a:r>
              <a:rPr lang="en-US" sz="4400" b="1"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S</a:t>
            </a:r>
            <a:endParaRPr lang="ar-SA" sz="4400" b="1" cap="none" spc="0"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p:txBody>
      </p:sp>
      <p:pic>
        <p:nvPicPr>
          <p:cNvPr id="12" name="صورة 11" descr="AAAAAAAAA.PNG"/>
          <p:cNvPicPr>
            <a:picLocks noChangeAspect="1"/>
          </p:cNvPicPr>
          <p:nvPr/>
        </p:nvPicPr>
        <p:blipFill>
          <a:blip r:embed="rId3"/>
          <a:stretch>
            <a:fillRect/>
          </a:stretch>
        </p:blipFill>
        <p:spPr>
          <a:xfrm>
            <a:off x="3286116" y="4143380"/>
            <a:ext cx="2971317" cy="2205128"/>
          </a:xfrm>
          <a:prstGeom prst="rect">
            <a:avLst/>
          </a:prstGeom>
        </p:spPr>
      </p:pic>
      <p:sp>
        <p:nvSpPr>
          <p:cNvPr id="13" name="مستطيل 12"/>
          <p:cNvSpPr/>
          <p:nvPr/>
        </p:nvSpPr>
        <p:spPr>
          <a:xfrm>
            <a:off x="2071670" y="5072074"/>
            <a:ext cx="566181" cy="769441"/>
          </a:xfrm>
          <a:prstGeom prst="rect">
            <a:avLst/>
          </a:prstGeom>
          <a:noFill/>
        </p:spPr>
        <p:txBody>
          <a:bodyPr wrap="none" lIns="91440" tIns="45720" rIns="91440" bIns="45720">
            <a:spAutoFit/>
          </a:bodyPr>
          <a:lstStyle/>
          <a:p>
            <a:pPr algn="ctr"/>
            <a:r>
              <a:rPr lang="en-US" sz="4400" b="1" cap="none" spc="0"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R</a:t>
            </a:r>
            <a:endParaRPr lang="ar-SA" sz="4400" b="1" cap="none" spc="0"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p:txBody>
      </p:sp>
      <p:sp>
        <p:nvSpPr>
          <p:cNvPr id="14" name="مربع نص 13"/>
          <p:cNvSpPr txBox="1"/>
          <p:nvPr/>
        </p:nvSpPr>
        <p:spPr>
          <a:xfrm>
            <a:off x="5000628" y="4357694"/>
            <a:ext cx="256802" cy="369332"/>
          </a:xfrm>
          <a:prstGeom prst="rect">
            <a:avLst/>
          </a:prstGeom>
          <a:noFill/>
        </p:spPr>
        <p:txBody>
          <a:bodyPr wrap="none" rtlCol="1">
            <a:spAutoFit/>
          </a:bodyPr>
          <a:lstStyle/>
          <a:p>
            <a:r>
              <a:rPr lang="en-US" dirty="0" smtClean="0"/>
              <a:t>1</a:t>
            </a:r>
            <a:endParaRPr lang="ar-SA" dirty="0"/>
          </a:p>
        </p:txBody>
      </p:sp>
      <p:sp>
        <p:nvSpPr>
          <p:cNvPr id="15" name="مربع نص 14"/>
          <p:cNvSpPr txBox="1"/>
          <p:nvPr/>
        </p:nvSpPr>
        <p:spPr>
          <a:xfrm>
            <a:off x="5286380" y="5429264"/>
            <a:ext cx="296877" cy="369332"/>
          </a:xfrm>
          <a:prstGeom prst="rect">
            <a:avLst/>
          </a:prstGeom>
          <a:noFill/>
        </p:spPr>
        <p:txBody>
          <a:bodyPr wrap="none" rtlCol="1">
            <a:spAutoFit/>
          </a:bodyPr>
          <a:lstStyle/>
          <a:p>
            <a:r>
              <a:rPr lang="en-US" dirty="0" smtClean="0"/>
              <a:t>2</a:t>
            </a:r>
            <a:endParaRPr lang="ar-SA" dirty="0"/>
          </a:p>
        </p:txBody>
      </p:sp>
      <p:sp>
        <p:nvSpPr>
          <p:cNvPr id="16" name="مربع نص 15"/>
          <p:cNvSpPr txBox="1"/>
          <p:nvPr/>
        </p:nvSpPr>
        <p:spPr>
          <a:xfrm>
            <a:off x="3643306" y="5429264"/>
            <a:ext cx="290465" cy="369332"/>
          </a:xfrm>
          <a:prstGeom prst="rect">
            <a:avLst/>
          </a:prstGeom>
          <a:noFill/>
        </p:spPr>
        <p:txBody>
          <a:bodyPr wrap="none" rtlCol="1">
            <a:spAutoFit/>
          </a:bodyPr>
          <a:lstStyle/>
          <a:p>
            <a:r>
              <a:rPr lang="en-US" dirty="0" smtClean="0"/>
              <a:t>3</a:t>
            </a:r>
            <a:endParaRPr lang="ar-SA" dirty="0"/>
          </a:p>
        </p:txBody>
      </p:sp>
      <p:sp>
        <p:nvSpPr>
          <p:cNvPr id="17" name="مربع نص 16"/>
          <p:cNvSpPr txBox="1"/>
          <p:nvPr/>
        </p:nvSpPr>
        <p:spPr>
          <a:xfrm>
            <a:off x="4357686" y="4286256"/>
            <a:ext cx="306495" cy="369332"/>
          </a:xfrm>
          <a:prstGeom prst="rect">
            <a:avLst/>
          </a:prstGeom>
          <a:noFill/>
        </p:spPr>
        <p:txBody>
          <a:bodyPr wrap="none" rtlCol="1">
            <a:spAutoFit/>
          </a:bodyPr>
          <a:lstStyle/>
          <a:p>
            <a:r>
              <a:rPr lang="en-US" dirty="0" smtClean="0"/>
              <a:t>4</a:t>
            </a:r>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additive="base">
                                        <p:cTn id="17" dur="500" fill="hold"/>
                                        <p:tgtEl>
                                          <p:spTgt spid="8"/>
                                        </p:tgtEl>
                                        <p:attrNameLst>
                                          <p:attrName>ppt_x</p:attrName>
                                        </p:attrNameLst>
                                      </p:cBhvr>
                                      <p:tavLst>
                                        <p:tav tm="0">
                                          <p:val>
                                            <p:strVal val="#ppt_x"/>
                                          </p:val>
                                        </p:tav>
                                        <p:tav tm="100000">
                                          <p:val>
                                            <p:strVal val="#ppt_x"/>
                                          </p:val>
                                        </p:tav>
                                      </p:tavLst>
                                    </p:anim>
                                    <p:anim calcmode="lin" valueType="num">
                                      <p:cBhvr additive="base">
                                        <p:cTn id="18" dur="500" fill="hold"/>
                                        <p:tgtEl>
                                          <p:spTgt spid="8"/>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anim calcmode="lin" valueType="num">
                                      <p:cBhvr additive="base">
                                        <p:cTn id="21" dur="500" fill="hold"/>
                                        <p:tgtEl>
                                          <p:spTgt spid="9"/>
                                        </p:tgtEl>
                                        <p:attrNameLst>
                                          <p:attrName>ppt_x</p:attrName>
                                        </p:attrNameLst>
                                      </p:cBhvr>
                                      <p:tavLst>
                                        <p:tav tm="0">
                                          <p:val>
                                            <p:strVal val="#ppt_x"/>
                                          </p:val>
                                        </p:tav>
                                        <p:tav tm="100000">
                                          <p:val>
                                            <p:strVal val="#ppt_x"/>
                                          </p:val>
                                        </p:tav>
                                      </p:tavLst>
                                    </p:anim>
                                    <p:anim calcmode="lin" valueType="num">
                                      <p:cBhvr additive="base">
                                        <p:cTn id="22" dur="500" fill="hold"/>
                                        <p:tgtEl>
                                          <p:spTgt spid="9"/>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ppt_x"/>
                                          </p:val>
                                        </p:tav>
                                        <p:tav tm="100000">
                                          <p:val>
                                            <p:strVal val="#ppt_x"/>
                                          </p:val>
                                        </p:tav>
                                      </p:tavLst>
                                    </p:anim>
                                    <p:anim calcmode="lin" valueType="num">
                                      <p:cBhvr additive="base">
                                        <p:cTn id="2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anim calcmode="lin" valueType="num">
                                      <p:cBhvr additive="base">
                                        <p:cTn id="31" dur="500" fill="hold"/>
                                        <p:tgtEl>
                                          <p:spTgt spid="11"/>
                                        </p:tgtEl>
                                        <p:attrNameLst>
                                          <p:attrName>ppt_x</p:attrName>
                                        </p:attrNameLst>
                                      </p:cBhvr>
                                      <p:tavLst>
                                        <p:tav tm="0">
                                          <p:val>
                                            <p:strVal val="#ppt_x"/>
                                          </p:val>
                                        </p:tav>
                                        <p:tav tm="100000">
                                          <p:val>
                                            <p:strVal val="#ppt_x"/>
                                          </p:val>
                                        </p:tav>
                                      </p:tavLst>
                                    </p:anim>
                                    <p:anim calcmode="lin" valueType="num">
                                      <p:cBhvr additive="base">
                                        <p:cTn id="3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2"/>
                                        </p:tgtEl>
                                        <p:attrNameLst>
                                          <p:attrName>style.visibility</p:attrName>
                                        </p:attrNameLst>
                                      </p:cBhvr>
                                      <p:to>
                                        <p:strVal val="visible"/>
                                      </p:to>
                                    </p:set>
                                    <p:anim calcmode="lin" valueType="num">
                                      <p:cBhvr additive="base">
                                        <p:cTn id="37" dur="500" fill="hold"/>
                                        <p:tgtEl>
                                          <p:spTgt spid="12"/>
                                        </p:tgtEl>
                                        <p:attrNameLst>
                                          <p:attrName>ppt_x</p:attrName>
                                        </p:attrNameLst>
                                      </p:cBhvr>
                                      <p:tavLst>
                                        <p:tav tm="0">
                                          <p:val>
                                            <p:strVal val="#ppt_x"/>
                                          </p:val>
                                        </p:tav>
                                        <p:tav tm="100000">
                                          <p:val>
                                            <p:strVal val="#ppt_x"/>
                                          </p:val>
                                        </p:tav>
                                      </p:tavLst>
                                    </p:anim>
                                    <p:anim calcmode="lin" valueType="num">
                                      <p:cBhvr additive="base">
                                        <p:cTn id="3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4"/>
                                        </p:tgtEl>
                                        <p:attrNameLst>
                                          <p:attrName>style.visibility</p:attrName>
                                        </p:attrNameLst>
                                      </p:cBhvr>
                                      <p:to>
                                        <p:strVal val="visible"/>
                                      </p:to>
                                    </p:set>
                                    <p:anim calcmode="lin" valueType="num">
                                      <p:cBhvr additive="base">
                                        <p:cTn id="43" dur="500" fill="hold"/>
                                        <p:tgtEl>
                                          <p:spTgt spid="14"/>
                                        </p:tgtEl>
                                        <p:attrNameLst>
                                          <p:attrName>ppt_x</p:attrName>
                                        </p:attrNameLst>
                                      </p:cBhvr>
                                      <p:tavLst>
                                        <p:tav tm="0">
                                          <p:val>
                                            <p:strVal val="#ppt_x"/>
                                          </p:val>
                                        </p:tav>
                                        <p:tav tm="100000">
                                          <p:val>
                                            <p:strVal val="#ppt_x"/>
                                          </p:val>
                                        </p:tav>
                                      </p:tavLst>
                                    </p:anim>
                                    <p:anim calcmode="lin" valueType="num">
                                      <p:cBhvr additive="base">
                                        <p:cTn id="44" dur="500" fill="hold"/>
                                        <p:tgtEl>
                                          <p:spTgt spid="14"/>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15"/>
                                        </p:tgtEl>
                                        <p:attrNameLst>
                                          <p:attrName>style.visibility</p:attrName>
                                        </p:attrNameLst>
                                      </p:cBhvr>
                                      <p:to>
                                        <p:strVal val="visible"/>
                                      </p:to>
                                    </p:set>
                                    <p:anim calcmode="lin" valueType="num">
                                      <p:cBhvr additive="base">
                                        <p:cTn id="47" dur="500" fill="hold"/>
                                        <p:tgtEl>
                                          <p:spTgt spid="15"/>
                                        </p:tgtEl>
                                        <p:attrNameLst>
                                          <p:attrName>ppt_x</p:attrName>
                                        </p:attrNameLst>
                                      </p:cBhvr>
                                      <p:tavLst>
                                        <p:tav tm="0">
                                          <p:val>
                                            <p:strVal val="#ppt_x"/>
                                          </p:val>
                                        </p:tav>
                                        <p:tav tm="100000">
                                          <p:val>
                                            <p:strVal val="#ppt_x"/>
                                          </p:val>
                                        </p:tav>
                                      </p:tavLst>
                                    </p:anim>
                                    <p:anim calcmode="lin" valueType="num">
                                      <p:cBhvr additive="base">
                                        <p:cTn id="48" dur="500" fill="hold"/>
                                        <p:tgtEl>
                                          <p:spTgt spid="15"/>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16"/>
                                        </p:tgtEl>
                                        <p:attrNameLst>
                                          <p:attrName>style.visibility</p:attrName>
                                        </p:attrNameLst>
                                      </p:cBhvr>
                                      <p:to>
                                        <p:strVal val="visible"/>
                                      </p:to>
                                    </p:set>
                                    <p:anim calcmode="lin" valueType="num">
                                      <p:cBhvr additive="base">
                                        <p:cTn id="51" dur="500" fill="hold"/>
                                        <p:tgtEl>
                                          <p:spTgt spid="16"/>
                                        </p:tgtEl>
                                        <p:attrNameLst>
                                          <p:attrName>ppt_x</p:attrName>
                                        </p:attrNameLst>
                                      </p:cBhvr>
                                      <p:tavLst>
                                        <p:tav tm="0">
                                          <p:val>
                                            <p:strVal val="#ppt_x"/>
                                          </p:val>
                                        </p:tav>
                                        <p:tav tm="100000">
                                          <p:val>
                                            <p:strVal val="#ppt_x"/>
                                          </p:val>
                                        </p:tav>
                                      </p:tavLst>
                                    </p:anim>
                                    <p:anim calcmode="lin" valueType="num">
                                      <p:cBhvr additive="base">
                                        <p:cTn id="52" dur="500" fill="hold"/>
                                        <p:tgtEl>
                                          <p:spTgt spid="16"/>
                                        </p:tgtEl>
                                        <p:attrNameLst>
                                          <p:attrName>ppt_y</p:attrName>
                                        </p:attrNameLst>
                                      </p:cBhvr>
                                      <p:tavLst>
                                        <p:tav tm="0">
                                          <p:val>
                                            <p:strVal val="1+#ppt_h/2"/>
                                          </p:val>
                                        </p:tav>
                                        <p:tav tm="100000">
                                          <p:val>
                                            <p:strVal val="#ppt_y"/>
                                          </p:val>
                                        </p:tav>
                                      </p:tavLst>
                                    </p:anim>
                                  </p:childTnLst>
                                </p:cTn>
                              </p:par>
                              <p:par>
                                <p:cTn id="53" presetID="2" presetClass="entr" presetSubtype="4" fill="hold" grpId="0" nodeType="withEffect">
                                  <p:stCondLst>
                                    <p:cond delay="0"/>
                                  </p:stCondLst>
                                  <p:childTnLst>
                                    <p:set>
                                      <p:cBhvr>
                                        <p:cTn id="54" dur="1" fill="hold">
                                          <p:stCondLst>
                                            <p:cond delay="0"/>
                                          </p:stCondLst>
                                        </p:cTn>
                                        <p:tgtEl>
                                          <p:spTgt spid="17"/>
                                        </p:tgtEl>
                                        <p:attrNameLst>
                                          <p:attrName>style.visibility</p:attrName>
                                        </p:attrNameLst>
                                      </p:cBhvr>
                                      <p:to>
                                        <p:strVal val="visible"/>
                                      </p:to>
                                    </p:set>
                                    <p:anim calcmode="lin" valueType="num">
                                      <p:cBhvr additive="base">
                                        <p:cTn id="55" dur="500" fill="hold"/>
                                        <p:tgtEl>
                                          <p:spTgt spid="17"/>
                                        </p:tgtEl>
                                        <p:attrNameLst>
                                          <p:attrName>ppt_x</p:attrName>
                                        </p:attrNameLst>
                                      </p:cBhvr>
                                      <p:tavLst>
                                        <p:tav tm="0">
                                          <p:val>
                                            <p:strVal val="#ppt_x"/>
                                          </p:val>
                                        </p:tav>
                                        <p:tav tm="100000">
                                          <p:val>
                                            <p:strVal val="#ppt_x"/>
                                          </p:val>
                                        </p:tav>
                                      </p:tavLst>
                                    </p:anim>
                                    <p:anim calcmode="lin" valueType="num">
                                      <p:cBhvr additive="base">
                                        <p:cTn id="5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3"/>
                                        </p:tgtEl>
                                        <p:attrNameLst>
                                          <p:attrName>style.visibility</p:attrName>
                                        </p:attrNameLst>
                                      </p:cBhvr>
                                      <p:to>
                                        <p:strVal val="visible"/>
                                      </p:to>
                                    </p:set>
                                    <p:anim calcmode="lin" valueType="num">
                                      <p:cBhvr additive="base">
                                        <p:cTn id="61" dur="500" fill="hold"/>
                                        <p:tgtEl>
                                          <p:spTgt spid="13"/>
                                        </p:tgtEl>
                                        <p:attrNameLst>
                                          <p:attrName>ppt_x</p:attrName>
                                        </p:attrNameLst>
                                      </p:cBhvr>
                                      <p:tavLst>
                                        <p:tav tm="0">
                                          <p:val>
                                            <p:strVal val="#ppt_x"/>
                                          </p:val>
                                        </p:tav>
                                        <p:tav tm="100000">
                                          <p:val>
                                            <p:strVal val="#ppt_x"/>
                                          </p:val>
                                        </p:tav>
                                      </p:tavLst>
                                    </p:anim>
                                    <p:anim calcmode="lin" valueType="num">
                                      <p:cBhvr additive="base">
                                        <p:cTn id="6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1" grpId="0"/>
      <p:bldP spid="13" grpId="0"/>
      <p:bldP spid="14" grpId="0"/>
      <p:bldP spid="15" grpId="0"/>
      <p:bldP spid="16" grpId="0"/>
      <p:bldP spid="17" grpId="0"/>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rtl="0"/>
            <a:r>
              <a:rPr lang="en-US" dirty="0" smtClean="0"/>
              <a:t>Why we need stereochemistry?</a:t>
            </a:r>
            <a:endParaRPr lang="ar-SA" dirty="0"/>
          </a:p>
        </p:txBody>
      </p:sp>
      <p:pic>
        <p:nvPicPr>
          <p:cNvPr id="4" name="عنصر نائب للمحتوى 3" descr="r and s 2.PNG"/>
          <p:cNvPicPr>
            <a:picLocks noGrp="1" noChangeAspect="1"/>
          </p:cNvPicPr>
          <p:nvPr>
            <p:ph idx="1"/>
          </p:nvPr>
        </p:nvPicPr>
        <p:blipFill>
          <a:blip r:embed="rId2"/>
          <a:stretch>
            <a:fillRect/>
          </a:stretch>
        </p:blipFill>
        <p:spPr>
          <a:xfrm>
            <a:off x="1571604" y="2643182"/>
            <a:ext cx="6759763" cy="3864887"/>
          </a:xfrm>
        </p:spPr>
      </p:pic>
      <p:sp>
        <p:nvSpPr>
          <p:cNvPr id="5" name="مستطيل 4"/>
          <p:cNvSpPr/>
          <p:nvPr/>
        </p:nvSpPr>
        <p:spPr>
          <a:xfrm>
            <a:off x="5715008" y="2643182"/>
            <a:ext cx="1500198" cy="35719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6" name="مستطيل 5"/>
          <p:cNvSpPr/>
          <p:nvPr/>
        </p:nvSpPr>
        <p:spPr>
          <a:xfrm>
            <a:off x="1571604" y="2643182"/>
            <a:ext cx="6858048" cy="92869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8" name="مربع نص 7"/>
          <p:cNvSpPr txBox="1"/>
          <p:nvPr/>
        </p:nvSpPr>
        <p:spPr>
          <a:xfrm>
            <a:off x="1029599" y="1714488"/>
            <a:ext cx="8218019" cy="707886"/>
          </a:xfrm>
          <a:prstGeom prst="rect">
            <a:avLst/>
          </a:prstGeom>
          <a:noFill/>
        </p:spPr>
        <p:txBody>
          <a:bodyPr wrap="none" rtlCol="1">
            <a:spAutoFit/>
          </a:bodyPr>
          <a:lstStyle/>
          <a:p>
            <a:pPr algn="l" rtl="0">
              <a:buFont typeface="Wingdings" pitchFamily="2" charset="2"/>
              <a:buChar char="v"/>
            </a:pPr>
            <a:r>
              <a:rPr lang="ar-SA" sz="2000" dirty="0" smtClean="0"/>
              <a:t> </a:t>
            </a:r>
            <a:r>
              <a:rPr lang="en-US" sz="2000" dirty="0" err="1" smtClean="0"/>
              <a:t>Cis</a:t>
            </a:r>
            <a:r>
              <a:rPr lang="en-US" sz="2000" dirty="0" smtClean="0"/>
              <a:t>, </a:t>
            </a:r>
            <a:r>
              <a:rPr lang="en-US" sz="2000" dirty="0" err="1" smtClean="0"/>
              <a:t>butanoic</a:t>
            </a:r>
            <a:r>
              <a:rPr lang="en-US" sz="2000" dirty="0" smtClean="0"/>
              <a:t> acid          “</a:t>
            </a:r>
            <a:r>
              <a:rPr lang="en-US" sz="2000" b="1" dirty="0" err="1" smtClean="0"/>
              <a:t>maleic</a:t>
            </a:r>
            <a:r>
              <a:rPr lang="en-US" sz="2000" b="1" dirty="0" smtClean="0"/>
              <a:t> acid</a:t>
            </a:r>
            <a:r>
              <a:rPr lang="en-US" sz="2000" dirty="0" smtClean="0"/>
              <a:t>”       essential for plants and animals</a:t>
            </a:r>
          </a:p>
          <a:p>
            <a:pPr algn="l" rtl="0">
              <a:buFont typeface="Wingdings" pitchFamily="2" charset="2"/>
              <a:buChar char="v"/>
            </a:pPr>
            <a:r>
              <a:rPr lang="en-US" sz="2000" dirty="0" smtClean="0"/>
              <a:t> trans, </a:t>
            </a:r>
            <a:r>
              <a:rPr lang="en-US" sz="2000" dirty="0" err="1" smtClean="0"/>
              <a:t>butanoic</a:t>
            </a:r>
            <a:r>
              <a:rPr lang="en-US" sz="2000" dirty="0" smtClean="0"/>
              <a:t> acid        “</a:t>
            </a:r>
            <a:r>
              <a:rPr lang="en-US" sz="2000" b="1" dirty="0" err="1" smtClean="0"/>
              <a:t>fumaric</a:t>
            </a:r>
            <a:r>
              <a:rPr lang="en-US" sz="2000" b="1" dirty="0" smtClean="0"/>
              <a:t> acid</a:t>
            </a:r>
            <a:r>
              <a:rPr lang="en-US" sz="2000" dirty="0" smtClean="0"/>
              <a:t>”     toxic to tissue  </a:t>
            </a:r>
            <a:endParaRPr lang="ar-SA" sz="20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smtClean="0"/>
              <a:t>The Chirality Centre</a:t>
            </a:r>
            <a:r>
              <a:rPr lang="en-US" dirty="0" smtClean="0"/>
              <a:t/>
            </a:r>
            <a:br>
              <a:rPr lang="en-US" dirty="0" smtClean="0"/>
            </a:br>
            <a:endParaRPr lang="ar-SA" dirty="0"/>
          </a:p>
        </p:txBody>
      </p:sp>
      <p:sp>
        <p:nvSpPr>
          <p:cNvPr id="3" name="عنصر نائب للمحتوى 2"/>
          <p:cNvSpPr>
            <a:spLocks noGrp="1"/>
          </p:cNvSpPr>
          <p:nvPr>
            <p:ph idx="1"/>
          </p:nvPr>
        </p:nvSpPr>
        <p:spPr>
          <a:xfrm>
            <a:off x="1214414" y="1285860"/>
            <a:ext cx="7719274" cy="5214974"/>
          </a:xfrm>
        </p:spPr>
        <p:txBody>
          <a:bodyPr>
            <a:normAutofit fontScale="77500" lnSpcReduction="20000"/>
          </a:bodyPr>
          <a:lstStyle/>
          <a:p>
            <a:pPr algn="l" rtl="0">
              <a:buNone/>
            </a:pPr>
            <a:r>
              <a:rPr lang="en-US" sz="3600" b="1" dirty="0" smtClean="0">
                <a:solidFill>
                  <a:schemeClr val="accent3"/>
                </a:solidFill>
                <a:effectLst>
                  <a:outerShdw blurRad="38100" dist="38100" dir="2700000" algn="tl">
                    <a:srgbClr val="000000">
                      <a:alpha val="43137"/>
                    </a:srgbClr>
                  </a:outerShdw>
                </a:effectLst>
              </a:rPr>
              <a:t>For Molecules With More Than One Chiral Center</a:t>
            </a:r>
            <a:r>
              <a:rPr lang="en-US" sz="3600" dirty="0" smtClean="0">
                <a:solidFill>
                  <a:schemeClr val="accent3"/>
                </a:solidFill>
                <a:effectLst>
                  <a:outerShdw blurRad="38100" dist="38100" dir="2700000" algn="tl">
                    <a:srgbClr val="000000">
                      <a:alpha val="43137"/>
                    </a:srgbClr>
                  </a:outerShdw>
                </a:effectLst>
              </a:rPr>
              <a:t> </a:t>
            </a:r>
            <a:br>
              <a:rPr lang="en-US" sz="3600" dirty="0" smtClean="0">
                <a:solidFill>
                  <a:schemeClr val="accent3"/>
                </a:solidFill>
                <a:effectLst>
                  <a:outerShdw blurRad="38100" dist="38100" dir="2700000" algn="tl">
                    <a:srgbClr val="000000">
                      <a:alpha val="43137"/>
                    </a:srgbClr>
                  </a:outerShdw>
                </a:effectLst>
              </a:rPr>
            </a:br>
            <a:endParaRPr lang="en-US" sz="3600" dirty="0" smtClean="0">
              <a:solidFill>
                <a:schemeClr val="accent3"/>
              </a:solidFill>
              <a:effectLst>
                <a:outerShdw blurRad="38100" dist="38100" dir="2700000" algn="tl">
                  <a:srgbClr val="000000">
                    <a:alpha val="43137"/>
                  </a:srgbClr>
                </a:outerShdw>
              </a:effectLst>
            </a:endParaRPr>
          </a:p>
          <a:p>
            <a:pPr algn="l" rtl="0">
              <a:buNone/>
            </a:pPr>
            <a:r>
              <a:rPr lang="en-US" sz="3600" dirty="0" smtClean="0"/>
              <a:t> If there are two chiral centers in a single molecule, there are four possible stereoisomers.  This is because each carbon atom can be in one of two possible forms (R or S).</a:t>
            </a:r>
          </a:p>
          <a:p>
            <a:pPr algn="l" rtl="0">
              <a:buNone/>
            </a:pPr>
            <a:endParaRPr lang="en-US" sz="3600" dirty="0" smtClean="0">
              <a:solidFill>
                <a:schemeClr val="accent3"/>
              </a:solidFill>
              <a:effectLst>
                <a:outerShdw blurRad="38100" dist="38100" dir="2700000" algn="tl">
                  <a:srgbClr val="000000">
                    <a:alpha val="43137"/>
                  </a:srgbClr>
                </a:outerShdw>
              </a:effectLst>
            </a:endParaRPr>
          </a:p>
          <a:p>
            <a:pPr algn="l" rtl="0">
              <a:buNone/>
            </a:pPr>
            <a:r>
              <a:rPr lang="en-US" sz="3600" dirty="0" smtClean="0"/>
              <a:t>If a molecule is symmetric (have the same </a:t>
            </a:r>
            <a:r>
              <a:rPr lang="en-US" sz="3600" dirty="0" err="1" smtClean="0"/>
              <a:t>substituents</a:t>
            </a:r>
            <a:r>
              <a:rPr lang="en-US" sz="3600" dirty="0" smtClean="0"/>
              <a:t> on both chiral atoms ) so that two of the four possible stereoisomers are identical (the S,R is identical to the R,S)  this form of the molecule is called the </a:t>
            </a:r>
            <a:r>
              <a:rPr lang="en-US" sz="3600" b="1" dirty="0" smtClean="0">
                <a:solidFill>
                  <a:schemeClr val="accent3"/>
                </a:solidFill>
              </a:rPr>
              <a:t>meso form</a:t>
            </a:r>
            <a:endParaRPr lang="ar-SA" sz="3600" dirty="0">
              <a:solidFill>
                <a:schemeClr val="accent3"/>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428728" y="857232"/>
            <a:ext cx="7498080" cy="1143000"/>
          </a:xfrm>
        </p:spPr>
        <p:txBody>
          <a:bodyPr>
            <a:noAutofit/>
          </a:bodyPr>
          <a:lstStyle/>
          <a:p>
            <a:pPr rtl="0"/>
            <a:r>
              <a:rPr lang="en-US" sz="3600" b="1" dirty="0" smtClean="0"/>
              <a:t>How to determine Whether Molecules Are Enantiomers, Diastereomers or Meso Compounds ? </a:t>
            </a:r>
            <a:endParaRPr lang="ar-SA" sz="3600" dirty="0"/>
          </a:p>
        </p:txBody>
      </p:sp>
      <p:sp>
        <p:nvSpPr>
          <p:cNvPr id="5" name="عنصر نائب للمحتوى 4"/>
          <p:cNvSpPr>
            <a:spLocks noGrp="1"/>
          </p:cNvSpPr>
          <p:nvPr>
            <p:ph idx="1"/>
          </p:nvPr>
        </p:nvSpPr>
        <p:spPr>
          <a:xfrm>
            <a:off x="1428728" y="3252782"/>
            <a:ext cx="7494110" cy="3605218"/>
          </a:xfrm>
        </p:spPr>
        <p:txBody>
          <a:bodyPr/>
          <a:lstStyle/>
          <a:p>
            <a:pPr algn="l" rtl="0">
              <a:buNone/>
            </a:pPr>
            <a:r>
              <a:rPr lang="en-US" dirty="0" smtClean="0"/>
              <a:t>1-</a:t>
            </a:r>
            <a:r>
              <a:rPr lang="en-US" dirty="0" smtClean="0">
                <a:solidFill>
                  <a:schemeClr val="accent1"/>
                </a:solidFill>
              </a:rPr>
              <a:t> determine whether the chiral center is R or S ( using the previous explained method )</a:t>
            </a:r>
            <a:endParaRPr lang="ar-SA" dirty="0">
              <a:solidFill>
                <a:schemeClr val="accent1"/>
              </a:solidFill>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357290" y="1071546"/>
            <a:ext cx="7498080" cy="4800600"/>
          </a:xfrm>
        </p:spPr>
        <p:txBody>
          <a:bodyPr/>
          <a:lstStyle/>
          <a:p>
            <a:pPr algn="l" rtl="0">
              <a:buNone/>
            </a:pPr>
            <a:r>
              <a:rPr lang="en-US" dirty="0" smtClean="0"/>
              <a:t>2-</a:t>
            </a:r>
            <a:r>
              <a:rPr lang="en-US" dirty="0" smtClean="0">
                <a:solidFill>
                  <a:schemeClr val="accent1"/>
                </a:solidFill>
              </a:rPr>
              <a:t> Use the following table to determine relationship.</a:t>
            </a:r>
            <a:br>
              <a:rPr lang="en-US" dirty="0" smtClean="0">
                <a:solidFill>
                  <a:schemeClr val="accent1"/>
                </a:solidFill>
              </a:rPr>
            </a:br>
            <a:endParaRPr lang="ar-SA" dirty="0">
              <a:solidFill>
                <a:schemeClr val="accent1"/>
              </a:solidFill>
            </a:endParaRPr>
          </a:p>
        </p:txBody>
      </p:sp>
      <p:pic>
        <p:nvPicPr>
          <p:cNvPr id="4" name="عنصر نائب للمحتوى 3" descr="amazing.PNG"/>
          <p:cNvPicPr>
            <a:picLocks noChangeAspect="1"/>
          </p:cNvPicPr>
          <p:nvPr/>
        </p:nvPicPr>
        <p:blipFill>
          <a:blip r:embed="rId2"/>
          <a:stretch>
            <a:fillRect/>
          </a:stretch>
        </p:blipFill>
        <p:spPr>
          <a:xfrm>
            <a:off x="1421274" y="3000372"/>
            <a:ext cx="7036954" cy="3429024"/>
          </a:xfrm>
          <a:prstGeom prst="rect">
            <a:avLst/>
          </a:prstGeom>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435608" y="1447800"/>
            <a:ext cx="7498080" cy="5410200"/>
          </a:xfrm>
        </p:spPr>
        <p:txBody>
          <a:bodyPr>
            <a:normAutofit/>
          </a:bodyPr>
          <a:lstStyle/>
          <a:p>
            <a:pPr algn="l" rtl="0">
              <a:buNone/>
            </a:pPr>
            <a:r>
              <a:rPr lang="en-US" dirty="0" smtClean="0"/>
              <a:t>3- </a:t>
            </a:r>
            <a:r>
              <a:rPr lang="en-US" dirty="0" smtClean="0">
                <a:solidFill>
                  <a:schemeClr val="accent1"/>
                </a:solidFill>
              </a:rPr>
              <a:t>If the molecule have symmetry (same </a:t>
            </a:r>
            <a:r>
              <a:rPr lang="en-US" dirty="0" err="1" smtClean="0">
                <a:solidFill>
                  <a:schemeClr val="accent1"/>
                </a:solidFill>
              </a:rPr>
              <a:t>substituents</a:t>
            </a:r>
            <a:r>
              <a:rPr lang="en-US" dirty="0" smtClean="0">
                <a:solidFill>
                  <a:schemeClr val="accent1"/>
                </a:solidFill>
              </a:rPr>
              <a:t> on both chiral centers ) , check for meso compound</a:t>
            </a:r>
            <a:br>
              <a:rPr lang="en-US" dirty="0" smtClean="0">
                <a:solidFill>
                  <a:schemeClr val="accent1"/>
                </a:solidFill>
              </a:rPr>
            </a:br>
            <a:r>
              <a:rPr lang="en-US" dirty="0" smtClean="0"/>
              <a:t>only the R,S or S,R molecules can be meso (the S,S and R,R forms of even symmetric molecules are not meso compounds, they are enantiomers).</a:t>
            </a:r>
          </a:p>
          <a:p>
            <a:pPr algn="l" rtl="0">
              <a:buNone/>
            </a:pPr>
            <a:r>
              <a:rPr lang="en-US" dirty="0" smtClean="0"/>
              <a:t/>
            </a:r>
            <a:br>
              <a:rPr lang="en-US" dirty="0" smtClean="0"/>
            </a:br>
            <a:endParaRPr lang="ar-SA"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صورة 3" descr="mmmm.PNG"/>
          <p:cNvPicPr>
            <a:picLocks noChangeAspect="1"/>
          </p:cNvPicPr>
          <p:nvPr/>
        </p:nvPicPr>
        <p:blipFill>
          <a:blip r:embed="rId2"/>
          <a:stretch>
            <a:fillRect/>
          </a:stretch>
        </p:blipFill>
        <p:spPr>
          <a:xfrm>
            <a:off x="1571604" y="428604"/>
            <a:ext cx="6795849" cy="5598221"/>
          </a:xfrm>
          <a:prstGeom prst="rect">
            <a:avLst/>
          </a:prstGeom>
        </p:spPr>
      </p:pic>
      <p:sp>
        <p:nvSpPr>
          <p:cNvPr id="5" name="مستطيل 4"/>
          <p:cNvSpPr/>
          <p:nvPr/>
        </p:nvSpPr>
        <p:spPr>
          <a:xfrm>
            <a:off x="3500430" y="6286520"/>
            <a:ext cx="2756139" cy="369332"/>
          </a:xfrm>
          <a:prstGeom prst="rect">
            <a:avLst/>
          </a:prstGeom>
          <a:ln>
            <a:solidFill>
              <a:schemeClr val="tx1"/>
            </a:solidFill>
          </a:ln>
        </p:spPr>
        <p:txBody>
          <a:bodyPr wrap="none">
            <a:spAutoFit/>
          </a:bodyPr>
          <a:lstStyle/>
          <a:p>
            <a:r>
              <a:rPr lang="en-US" dirty="0"/>
              <a:t> 2,3-dihydroxybutanoic acid</a:t>
            </a:r>
            <a:endParaRPr lang="ar-SA"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smtClean="0"/>
              <a:t>Optical Activity</a:t>
            </a:r>
            <a:r>
              <a:rPr lang="en-US" dirty="0" smtClean="0"/>
              <a:t/>
            </a:r>
            <a:br>
              <a:rPr lang="en-US" dirty="0" smtClean="0"/>
            </a:br>
            <a:endParaRPr lang="ar-SA" dirty="0"/>
          </a:p>
        </p:txBody>
      </p:sp>
      <p:sp>
        <p:nvSpPr>
          <p:cNvPr id="3" name="عنصر نائب للمحتوى 2"/>
          <p:cNvSpPr>
            <a:spLocks noGrp="1"/>
          </p:cNvSpPr>
          <p:nvPr>
            <p:ph idx="1"/>
          </p:nvPr>
        </p:nvSpPr>
        <p:spPr>
          <a:xfrm>
            <a:off x="1435608" y="1447800"/>
            <a:ext cx="7498080" cy="5053034"/>
          </a:xfrm>
        </p:spPr>
        <p:txBody>
          <a:bodyPr>
            <a:normAutofit lnSpcReduction="10000"/>
          </a:bodyPr>
          <a:lstStyle/>
          <a:p>
            <a:pPr algn="l" rtl="0">
              <a:buNone/>
            </a:pPr>
            <a:r>
              <a:rPr lang="en-US" dirty="0" smtClean="0"/>
              <a:t>   it is the ability of a chiral molecule to rotate the plane of plane-</a:t>
            </a:r>
            <a:r>
              <a:rPr lang="en-US" dirty="0" err="1" smtClean="0"/>
              <a:t>polairsed</a:t>
            </a:r>
            <a:r>
              <a:rPr lang="en-US" dirty="0" smtClean="0"/>
              <a:t> light, measured using a </a:t>
            </a:r>
            <a:r>
              <a:rPr lang="en-US" dirty="0" smtClean="0">
                <a:solidFill>
                  <a:schemeClr val="accent3"/>
                </a:solidFill>
              </a:rPr>
              <a:t>polarimeter</a:t>
            </a:r>
            <a:r>
              <a:rPr lang="en-US" dirty="0" smtClean="0"/>
              <a:t>.</a:t>
            </a:r>
          </a:p>
          <a:p>
            <a:pPr algn="l" rtl="0">
              <a:buNone/>
            </a:pPr>
            <a:endParaRPr lang="en-US" dirty="0" smtClean="0"/>
          </a:p>
          <a:p>
            <a:pPr algn="l" rtl="0">
              <a:buNone/>
            </a:pPr>
            <a:r>
              <a:rPr lang="en-US" dirty="0" smtClean="0"/>
              <a:t>  A simple polarimeter consists of : </a:t>
            </a:r>
            <a:br>
              <a:rPr lang="en-US" dirty="0" smtClean="0"/>
            </a:br>
            <a:r>
              <a:rPr lang="en-US" dirty="0" smtClean="0"/>
              <a:t/>
            </a:r>
            <a:br>
              <a:rPr lang="en-US" dirty="0" smtClean="0"/>
            </a:br>
            <a:r>
              <a:rPr lang="en-US" dirty="0" smtClean="0"/>
              <a:t>1-  a light source</a:t>
            </a:r>
            <a:br>
              <a:rPr lang="en-US" dirty="0" smtClean="0"/>
            </a:br>
            <a:r>
              <a:rPr lang="en-US" dirty="0" smtClean="0"/>
              <a:t>2- polarizing lens</a:t>
            </a:r>
            <a:br>
              <a:rPr lang="en-US" dirty="0" smtClean="0"/>
            </a:br>
            <a:r>
              <a:rPr lang="en-US" dirty="0" smtClean="0"/>
              <a:t>3- sample tube </a:t>
            </a:r>
            <a:br>
              <a:rPr lang="en-US" dirty="0" smtClean="0"/>
            </a:br>
            <a:r>
              <a:rPr lang="en-US" dirty="0" smtClean="0"/>
              <a:t>4- analyzing lens.</a:t>
            </a:r>
          </a:p>
          <a:p>
            <a:pPr algn="l" rtl="0"/>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428728" y="0"/>
            <a:ext cx="7498080" cy="1143000"/>
          </a:xfrm>
        </p:spPr>
        <p:txBody>
          <a:bodyPr/>
          <a:lstStyle/>
          <a:p>
            <a:r>
              <a:rPr lang="en-US" dirty="0" smtClean="0"/>
              <a:t>Polarimeter </a:t>
            </a:r>
            <a:endParaRPr lang="ar-SA" dirty="0"/>
          </a:p>
        </p:txBody>
      </p:sp>
      <p:pic>
        <p:nvPicPr>
          <p:cNvPr id="4" name="عنصر نائب للمحتوى 3" descr="polarim.gif"/>
          <p:cNvPicPr>
            <a:picLocks noGrp="1" noChangeAspect="1"/>
          </p:cNvPicPr>
          <p:nvPr>
            <p:ph idx="1"/>
          </p:nvPr>
        </p:nvPicPr>
        <p:blipFill>
          <a:blip r:embed="rId2"/>
          <a:stretch>
            <a:fillRect/>
          </a:stretch>
        </p:blipFill>
        <p:spPr>
          <a:xfrm>
            <a:off x="1571604" y="1285860"/>
            <a:ext cx="6727087" cy="3133736"/>
          </a:xfrm>
        </p:spPr>
      </p:pic>
      <p:sp>
        <p:nvSpPr>
          <p:cNvPr id="5" name="مستطيل 4"/>
          <p:cNvSpPr/>
          <p:nvPr/>
        </p:nvSpPr>
        <p:spPr>
          <a:xfrm>
            <a:off x="1714480" y="1643050"/>
            <a:ext cx="1857388" cy="21431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صورة 6" descr="images.jpg"/>
          <p:cNvPicPr>
            <a:picLocks noChangeAspect="1"/>
          </p:cNvPicPr>
          <p:nvPr/>
        </p:nvPicPr>
        <p:blipFill>
          <a:blip r:embed="rId3"/>
          <a:stretch>
            <a:fillRect/>
          </a:stretch>
        </p:blipFill>
        <p:spPr>
          <a:xfrm>
            <a:off x="1428728" y="4643446"/>
            <a:ext cx="4075875" cy="2214554"/>
          </a:xfrm>
          <a:prstGeom prst="rect">
            <a:avLst/>
          </a:prstGeom>
        </p:spPr>
      </p:pic>
      <p:sp>
        <p:nvSpPr>
          <p:cNvPr id="8" name="مستطيل 7"/>
          <p:cNvSpPr/>
          <p:nvPr/>
        </p:nvSpPr>
        <p:spPr>
          <a:xfrm>
            <a:off x="5572132" y="4286256"/>
            <a:ext cx="285752" cy="2857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9" name="مستطيل 8"/>
          <p:cNvSpPr/>
          <p:nvPr/>
        </p:nvSpPr>
        <p:spPr>
          <a:xfrm>
            <a:off x="8143900" y="1214422"/>
            <a:ext cx="500066" cy="34290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0" name="مستطيل 9"/>
          <p:cNvSpPr/>
          <p:nvPr/>
        </p:nvSpPr>
        <p:spPr>
          <a:xfrm rot="16200000">
            <a:off x="4500562" y="-2286040"/>
            <a:ext cx="285752" cy="71438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مستطيل 10"/>
          <p:cNvSpPr/>
          <p:nvPr/>
        </p:nvSpPr>
        <p:spPr>
          <a:xfrm>
            <a:off x="1142976" y="1071546"/>
            <a:ext cx="500066" cy="34290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2" name="مستطيل 11"/>
          <p:cNvSpPr/>
          <p:nvPr/>
        </p:nvSpPr>
        <p:spPr>
          <a:xfrm rot="16200000">
            <a:off x="4429124" y="1285860"/>
            <a:ext cx="285752" cy="628654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6" name="صورة 5" descr="تنزيل.jpg"/>
          <p:cNvPicPr>
            <a:picLocks noChangeAspect="1"/>
          </p:cNvPicPr>
          <p:nvPr/>
        </p:nvPicPr>
        <p:blipFill>
          <a:blip r:embed="rId4"/>
          <a:stretch>
            <a:fillRect/>
          </a:stretch>
        </p:blipFill>
        <p:spPr>
          <a:xfrm>
            <a:off x="6000760" y="3966190"/>
            <a:ext cx="2286016" cy="2891810"/>
          </a:xfrm>
          <a:prstGeom prst="rect">
            <a:avLst/>
          </a:prstGeom>
        </p:spPr>
      </p:pic>
      <p:sp>
        <p:nvSpPr>
          <p:cNvPr id="13" name="مستطيل 12"/>
          <p:cNvSpPr/>
          <p:nvPr/>
        </p:nvSpPr>
        <p:spPr>
          <a:xfrm rot="5400000">
            <a:off x="2821769" y="-107181"/>
            <a:ext cx="500066" cy="34290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Polarimeter principle </a:t>
            </a:r>
            <a:endParaRPr lang="ar-SA" dirty="0"/>
          </a:p>
        </p:txBody>
      </p:sp>
      <p:sp>
        <p:nvSpPr>
          <p:cNvPr id="3" name="عنصر نائب للمحتوى 2"/>
          <p:cNvSpPr>
            <a:spLocks noGrp="1"/>
          </p:cNvSpPr>
          <p:nvPr>
            <p:ph idx="1"/>
          </p:nvPr>
        </p:nvSpPr>
        <p:spPr>
          <a:xfrm>
            <a:off x="1214414" y="1357298"/>
            <a:ext cx="7719274" cy="5500702"/>
          </a:xfrm>
        </p:spPr>
        <p:txBody>
          <a:bodyPr>
            <a:normAutofit fontScale="92500"/>
          </a:bodyPr>
          <a:lstStyle/>
          <a:p>
            <a:pPr algn="l" rtl="0">
              <a:buFont typeface="Wingdings" pitchFamily="2" charset="2"/>
              <a:buChar char="v"/>
            </a:pPr>
            <a:r>
              <a:rPr lang="en-US" dirty="0" smtClean="0"/>
              <a:t> light passes through a sample that can rotate plane polarized light</a:t>
            </a:r>
            <a:br>
              <a:rPr lang="en-US" dirty="0" smtClean="0"/>
            </a:br>
            <a:endParaRPr lang="en-US" dirty="0" smtClean="0"/>
          </a:p>
          <a:p>
            <a:pPr algn="l" rtl="0">
              <a:buFont typeface="Wingdings" pitchFamily="2" charset="2"/>
              <a:buChar char="v"/>
            </a:pPr>
            <a:r>
              <a:rPr lang="en-US" dirty="0" smtClean="0"/>
              <a:t>the light appears to dim because it no longer passes straight through the polarizing filters.</a:t>
            </a:r>
            <a:br>
              <a:rPr lang="en-US" dirty="0" smtClean="0"/>
            </a:br>
            <a:r>
              <a:rPr lang="en-US" dirty="0" smtClean="0"/>
              <a:t> </a:t>
            </a:r>
          </a:p>
          <a:p>
            <a:pPr algn="l" rtl="0">
              <a:buFont typeface="Wingdings" pitchFamily="2" charset="2"/>
              <a:buChar char="v"/>
            </a:pPr>
            <a:r>
              <a:rPr lang="en-US" dirty="0" smtClean="0"/>
              <a:t>The amount of rotation is quantified as the number of degrees that the analyzing lens must be rotated by so that it appears as if no dimming of the light has occurred. </a:t>
            </a:r>
            <a:br>
              <a:rPr lang="en-US" dirty="0" smtClean="0"/>
            </a:br>
            <a:endParaRPr lang="ar-SA"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928662" y="714356"/>
            <a:ext cx="8005026" cy="5715040"/>
          </a:xfrm>
        </p:spPr>
        <p:txBody>
          <a:bodyPr/>
          <a:lstStyle/>
          <a:p>
            <a:pPr algn="l" rtl="0">
              <a:buFont typeface="Wingdings" pitchFamily="2" charset="2"/>
              <a:buChar char="v"/>
            </a:pPr>
            <a:r>
              <a:rPr lang="en-US" dirty="0" smtClean="0"/>
              <a:t> The rotation is affected by two factors :</a:t>
            </a:r>
            <a:br>
              <a:rPr lang="en-US" dirty="0" smtClean="0"/>
            </a:br>
            <a:r>
              <a:rPr lang="en-US" dirty="0" smtClean="0"/>
              <a:t/>
            </a:r>
            <a:br>
              <a:rPr lang="en-US" dirty="0" smtClean="0"/>
            </a:br>
            <a:r>
              <a:rPr lang="en-US" dirty="0" smtClean="0"/>
              <a:t>1-  </a:t>
            </a:r>
            <a:r>
              <a:rPr lang="en-US" dirty="0" smtClean="0">
                <a:solidFill>
                  <a:schemeClr val="accent1"/>
                </a:solidFill>
              </a:rPr>
              <a:t>path length </a:t>
            </a:r>
            <a:r>
              <a:rPr lang="en-US" dirty="0" smtClean="0"/>
              <a:t>(</a:t>
            </a:r>
            <a:r>
              <a:rPr lang="en-US" i="1" dirty="0" smtClean="0"/>
              <a:t>l,</a:t>
            </a:r>
            <a:r>
              <a:rPr lang="en-US" dirty="0" smtClean="0"/>
              <a:t> the time the light travels through a sample) </a:t>
            </a:r>
            <a:br>
              <a:rPr lang="en-US" dirty="0" smtClean="0"/>
            </a:br>
            <a:r>
              <a:rPr lang="en-US" dirty="0" smtClean="0"/>
              <a:t/>
            </a:r>
            <a:br>
              <a:rPr lang="en-US" dirty="0" smtClean="0"/>
            </a:br>
            <a:r>
              <a:rPr lang="en-US" dirty="0" smtClean="0"/>
              <a:t>2-</a:t>
            </a:r>
            <a:r>
              <a:rPr lang="en-US" dirty="0" smtClean="0">
                <a:solidFill>
                  <a:schemeClr val="accent1"/>
                </a:solidFill>
              </a:rPr>
              <a:t> concentration </a:t>
            </a:r>
            <a:r>
              <a:rPr lang="en-US" dirty="0" smtClean="0"/>
              <a:t>(</a:t>
            </a:r>
            <a:r>
              <a:rPr lang="en-US" i="1" dirty="0" smtClean="0"/>
              <a:t>c</a:t>
            </a:r>
            <a:r>
              <a:rPr lang="en-US" dirty="0" smtClean="0"/>
              <a:t>, how much of the sample is present that will rotate the light)</a:t>
            </a:r>
            <a:br>
              <a:rPr lang="en-US" dirty="0" smtClean="0"/>
            </a:br>
            <a:r>
              <a:rPr lang="en-US" dirty="0" smtClean="0"/>
              <a:t/>
            </a:r>
            <a:br>
              <a:rPr lang="en-US" dirty="0" smtClean="0"/>
            </a:br>
            <a:r>
              <a:rPr lang="en-US" dirty="0" smtClean="0"/>
              <a:t>When these effects are eliminated a standard for comparison of all molecules is obtained, the </a:t>
            </a:r>
            <a:r>
              <a:rPr lang="en-US" b="1" dirty="0" smtClean="0">
                <a:solidFill>
                  <a:srgbClr val="FF0000"/>
                </a:solidFill>
              </a:rPr>
              <a:t>specific rotation [</a:t>
            </a:r>
            <a:r>
              <a:rPr lang="en-US" b="1" dirty="0" smtClean="0">
                <a:solidFill>
                  <a:srgbClr val="FF0000"/>
                </a:solidFill>
                <a:latin typeface="Century Schoolbook"/>
              </a:rPr>
              <a:t></a:t>
            </a:r>
            <a:r>
              <a:rPr lang="en-US" b="1" dirty="0" smtClean="0">
                <a:solidFill>
                  <a:srgbClr val="FF0000"/>
                </a:solidFill>
              </a:rPr>
              <a:t>] </a:t>
            </a:r>
            <a:endParaRPr lang="ar-SA" dirty="0">
              <a:solidFill>
                <a:srgbClr val="FF0000"/>
              </a:solidFill>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857224" y="285728"/>
            <a:ext cx="8076464" cy="6786610"/>
          </a:xfrm>
        </p:spPr>
        <p:txBody>
          <a:bodyPr>
            <a:normAutofit fontScale="92500" lnSpcReduction="20000"/>
          </a:bodyPr>
          <a:lstStyle/>
          <a:p>
            <a:pPr algn="l" rtl="0">
              <a:buFont typeface="Wingdings" pitchFamily="2" charset="2"/>
              <a:buChar char="v"/>
            </a:pPr>
            <a:r>
              <a:rPr lang="en-US" dirty="0" smtClean="0"/>
              <a:t> the quantified rotation determined using polarimeter is known as </a:t>
            </a:r>
            <a:r>
              <a:rPr lang="en-US" b="1" dirty="0" smtClean="0">
                <a:solidFill>
                  <a:srgbClr val="FF0000"/>
                </a:solidFill>
              </a:rPr>
              <a:t>observed rotation</a:t>
            </a:r>
          </a:p>
          <a:p>
            <a:pPr algn="l" rtl="0">
              <a:buNone/>
            </a:pPr>
            <a:r>
              <a:rPr lang="en-US" b="1" dirty="0" smtClean="0">
                <a:solidFill>
                  <a:srgbClr val="FF0000"/>
                </a:solidFill>
              </a:rPr>
              <a:t/>
            </a:r>
            <a:br>
              <a:rPr lang="en-US" b="1" dirty="0" smtClean="0">
                <a:solidFill>
                  <a:srgbClr val="FF0000"/>
                </a:solidFill>
              </a:rPr>
            </a:br>
            <a:r>
              <a:rPr lang="en-US" b="1" dirty="0" smtClean="0"/>
              <a:t> [</a:t>
            </a:r>
            <a:r>
              <a:rPr lang="en-US" b="1" dirty="0" smtClean="0">
                <a:latin typeface="Century Schoolbook"/>
              </a:rPr>
              <a:t></a:t>
            </a:r>
            <a:r>
              <a:rPr lang="en-US" b="1" dirty="0" smtClean="0"/>
              <a:t>] = 100</a:t>
            </a:r>
            <a:r>
              <a:rPr lang="en-US" b="1" dirty="0" smtClean="0">
                <a:latin typeface="Century Schoolbook"/>
              </a:rPr>
              <a:t></a:t>
            </a:r>
            <a:r>
              <a:rPr lang="en-US" b="1" dirty="0" smtClean="0"/>
              <a:t> / </a:t>
            </a:r>
            <a:r>
              <a:rPr lang="en-US" b="1" i="1" dirty="0" smtClean="0"/>
              <a:t>c*l</a:t>
            </a:r>
            <a:br>
              <a:rPr lang="en-US" b="1" i="1" dirty="0" smtClean="0"/>
            </a:br>
            <a:r>
              <a:rPr lang="en-US" b="1" i="1" dirty="0" smtClean="0"/>
              <a:t/>
            </a:r>
            <a:br>
              <a:rPr lang="en-US" b="1" i="1" dirty="0" smtClean="0"/>
            </a:br>
            <a:r>
              <a:rPr lang="en-US" dirty="0" smtClean="0"/>
              <a:t> </a:t>
            </a:r>
            <a:r>
              <a:rPr lang="en-US" sz="2400" dirty="0" smtClean="0"/>
              <a:t>concentration is expressed as: g sample /100ml solution</a:t>
            </a:r>
          </a:p>
          <a:p>
            <a:pPr algn="l" rtl="0">
              <a:buFont typeface="Wingdings" pitchFamily="2" charset="2"/>
              <a:buChar char="v"/>
            </a:pPr>
            <a:endParaRPr lang="en-US" sz="2400" dirty="0" smtClean="0"/>
          </a:p>
          <a:p>
            <a:pPr algn="l" rtl="0">
              <a:buFont typeface="Wingdings" pitchFamily="2" charset="2"/>
              <a:buChar char="v"/>
            </a:pPr>
            <a:r>
              <a:rPr lang="en-US" dirty="0" smtClean="0"/>
              <a:t> Enantiomers will </a:t>
            </a:r>
            <a:r>
              <a:rPr lang="en-US" dirty="0" smtClean="0">
                <a:solidFill>
                  <a:schemeClr val="accent1"/>
                </a:solidFill>
              </a:rPr>
              <a:t>rotate </a:t>
            </a:r>
            <a:r>
              <a:rPr lang="en-US" dirty="0" smtClean="0"/>
              <a:t>the plane of </a:t>
            </a:r>
            <a:r>
              <a:rPr lang="en-US" dirty="0" err="1" smtClean="0"/>
              <a:t>polarisation</a:t>
            </a:r>
            <a:r>
              <a:rPr lang="en-US" dirty="0" smtClean="0"/>
              <a:t> in exactly equal amounts (same magnitude) but in opposite directions.</a:t>
            </a:r>
            <a:br>
              <a:rPr lang="en-US" dirty="0" smtClean="0"/>
            </a:br>
            <a:endParaRPr lang="en-US" dirty="0" smtClean="0"/>
          </a:p>
          <a:p>
            <a:pPr algn="l" rtl="0">
              <a:buNone/>
            </a:pPr>
            <a:r>
              <a:rPr lang="en-US" b="1" dirty="0" smtClean="0"/>
              <a:t>   </a:t>
            </a:r>
            <a:r>
              <a:rPr lang="en-US" b="1" dirty="0" smtClean="0">
                <a:solidFill>
                  <a:srgbClr val="FF0000"/>
                </a:solidFill>
              </a:rPr>
              <a:t>Dextrorotary</a:t>
            </a:r>
            <a:r>
              <a:rPr lang="en-US" dirty="0" smtClean="0"/>
              <a:t>  : </a:t>
            </a:r>
            <a:r>
              <a:rPr lang="en-US" i="1" dirty="0" smtClean="0"/>
              <a:t>d </a:t>
            </a:r>
            <a:r>
              <a:rPr lang="en-US" dirty="0" smtClean="0"/>
              <a:t>or</a:t>
            </a:r>
            <a:r>
              <a:rPr lang="en-US" i="1" dirty="0" smtClean="0"/>
              <a:t> </a:t>
            </a:r>
            <a:r>
              <a:rPr lang="en-US" dirty="0" smtClean="0"/>
              <a:t>(+), clockwise rotation (to the right)</a:t>
            </a:r>
            <a:br>
              <a:rPr lang="en-US" dirty="0" smtClean="0"/>
            </a:br>
            <a:r>
              <a:rPr lang="en-US" dirty="0" smtClean="0"/>
              <a:t> </a:t>
            </a:r>
            <a:br>
              <a:rPr lang="en-US" dirty="0" smtClean="0"/>
            </a:br>
            <a:r>
              <a:rPr lang="en-US" b="1" dirty="0" smtClean="0">
                <a:solidFill>
                  <a:srgbClr val="FF0000"/>
                </a:solidFill>
              </a:rPr>
              <a:t>Levorotary</a:t>
            </a:r>
            <a:r>
              <a:rPr lang="en-US" dirty="0" smtClean="0">
                <a:solidFill>
                  <a:srgbClr val="FF0000"/>
                </a:solidFill>
              </a:rPr>
              <a:t> </a:t>
            </a:r>
            <a:r>
              <a:rPr lang="en-US" dirty="0" smtClean="0"/>
              <a:t>:</a:t>
            </a:r>
            <a:r>
              <a:rPr lang="en-US" i="1" dirty="0" smtClean="0"/>
              <a:t> l </a:t>
            </a:r>
            <a:r>
              <a:rPr lang="en-US" dirty="0" smtClean="0"/>
              <a:t>or (-), anti-clockwise rotation (to the left)</a:t>
            </a:r>
            <a:br>
              <a:rPr lang="en-US" dirty="0" smtClean="0"/>
            </a:br>
            <a:endParaRPr lang="ar-SA"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عنصر نائب للمحتوى 2"/>
          <p:cNvSpPr>
            <a:spLocks noGrp="1"/>
          </p:cNvSpPr>
          <p:nvPr>
            <p:ph idx="1"/>
          </p:nvPr>
        </p:nvSpPr>
        <p:spPr>
          <a:xfrm>
            <a:off x="1071538" y="714356"/>
            <a:ext cx="8501122" cy="5715040"/>
          </a:xfrm>
        </p:spPr>
        <p:txBody>
          <a:bodyPr>
            <a:normAutofit/>
          </a:bodyPr>
          <a:lstStyle/>
          <a:p>
            <a:pPr algn="l" rtl="0">
              <a:buNone/>
            </a:pPr>
            <a:r>
              <a:rPr lang="en-US" sz="4000" dirty="0" smtClean="0">
                <a:solidFill>
                  <a:schemeClr val="accent3"/>
                </a:solidFill>
              </a:rPr>
              <a:t>contents </a:t>
            </a:r>
          </a:p>
          <a:p>
            <a:pPr algn="l" rtl="0">
              <a:buNone/>
            </a:pPr>
            <a:endParaRPr lang="en-US" sz="2800" dirty="0" smtClean="0"/>
          </a:p>
          <a:p>
            <a:pPr algn="l" rtl="0">
              <a:buNone/>
            </a:pPr>
            <a:r>
              <a:rPr lang="en-US" sz="2800" dirty="0" smtClean="0"/>
              <a:t>1- isomers types</a:t>
            </a:r>
          </a:p>
          <a:p>
            <a:pPr algn="l" rtl="0">
              <a:buNone/>
            </a:pPr>
            <a:r>
              <a:rPr lang="en-US" sz="2800" dirty="0" smtClean="0"/>
              <a:t>2- stereoisomers</a:t>
            </a:r>
          </a:p>
          <a:p>
            <a:pPr algn="l" rtl="0">
              <a:buNone/>
            </a:pPr>
            <a:r>
              <a:rPr lang="en-US" sz="2800" dirty="0" smtClean="0"/>
              <a:t>3- chirality center</a:t>
            </a:r>
          </a:p>
          <a:p>
            <a:pPr algn="l" rtl="0">
              <a:buNone/>
            </a:pPr>
            <a:r>
              <a:rPr lang="en-US" sz="2800" dirty="0" smtClean="0"/>
              <a:t>4- Cahn-</a:t>
            </a:r>
            <a:r>
              <a:rPr lang="en-US" sz="2800" dirty="0" err="1" smtClean="0"/>
              <a:t>Ingold</a:t>
            </a:r>
            <a:r>
              <a:rPr lang="en-US" sz="2800" dirty="0" smtClean="0"/>
              <a:t>-Prelog R/S system</a:t>
            </a:r>
          </a:p>
          <a:p>
            <a:pPr algn="l" rtl="0">
              <a:buNone/>
            </a:pPr>
            <a:r>
              <a:rPr lang="en-US" sz="2800" dirty="0" smtClean="0"/>
              <a:t>5- optical activity</a:t>
            </a:r>
          </a:p>
          <a:p>
            <a:pPr algn="l" rtl="0">
              <a:buNone/>
            </a:pPr>
            <a:r>
              <a:rPr lang="en-US" sz="2800" dirty="0" smtClean="0"/>
              <a:t>6- Fischer projections</a:t>
            </a:r>
            <a:br>
              <a:rPr lang="en-US" sz="2800" dirty="0" smtClean="0"/>
            </a:br>
            <a:endParaRPr lang="ar-SA" sz="2800"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4" name="عنصر نائب للمحتوى 3"/>
          <p:cNvGraphicFramePr>
            <a:graphicFrameLocks noGrp="1"/>
          </p:cNvGraphicFramePr>
          <p:nvPr>
            <p:ph idx="1"/>
          </p:nvPr>
        </p:nvGraphicFramePr>
        <p:xfrm>
          <a:off x="1142976" y="571480"/>
          <a:ext cx="7791474" cy="5676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smtClean="0"/>
              <a:t>enantiomeric excess (ee%)</a:t>
            </a:r>
            <a:endParaRPr lang="ar-SA" dirty="0"/>
          </a:p>
        </p:txBody>
      </p:sp>
      <p:sp>
        <p:nvSpPr>
          <p:cNvPr id="3" name="عنصر نائب للمحتوى 2"/>
          <p:cNvSpPr>
            <a:spLocks noGrp="1"/>
          </p:cNvSpPr>
          <p:nvPr>
            <p:ph idx="1"/>
          </p:nvPr>
        </p:nvSpPr>
        <p:spPr>
          <a:xfrm>
            <a:off x="853222" y="1447800"/>
            <a:ext cx="8290778" cy="5410200"/>
          </a:xfrm>
        </p:spPr>
        <p:txBody>
          <a:bodyPr>
            <a:normAutofit/>
          </a:bodyPr>
          <a:lstStyle/>
          <a:p>
            <a:pPr algn="l" rtl="0">
              <a:buNone/>
            </a:pPr>
            <a:r>
              <a:rPr lang="en-US" sz="2400" dirty="0" smtClean="0"/>
              <a:t>The </a:t>
            </a:r>
            <a:r>
              <a:rPr lang="en-US" sz="2400" b="1" dirty="0" smtClean="0"/>
              <a:t>optical purity</a:t>
            </a:r>
            <a:r>
              <a:rPr lang="en-US" sz="2400" dirty="0" smtClean="0"/>
              <a:t> or the </a:t>
            </a:r>
            <a:r>
              <a:rPr lang="en-US" sz="2400" b="1" dirty="0" smtClean="0"/>
              <a:t>enantiomeric excess (ee%) </a:t>
            </a:r>
            <a:r>
              <a:rPr lang="en-US" sz="2400" dirty="0" smtClean="0"/>
              <a:t>of a sample can be determined as follows: </a:t>
            </a:r>
            <a:br>
              <a:rPr lang="en-US" sz="2400" dirty="0" smtClean="0"/>
            </a:br>
            <a:endParaRPr lang="en-US" sz="2400" dirty="0" smtClean="0"/>
          </a:p>
          <a:p>
            <a:pPr algn="l" rtl="0">
              <a:buNone/>
            </a:pPr>
            <a:r>
              <a:rPr lang="en-US" sz="2400" dirty="0" smtClean="0"/>
              <a:t> </a:t>
            </a:r>
            <a:r>
              <a:rPr lang="en-US" sz="2400" dirty="0" smtClean="0">
                <a:solidFill>
                  <a:schemeClr val="accent1"/>
                </a:solidFill>
              </a:rPr>
              <a:t>% enantiomeric excess = % enantiomer</a:t>
            </a:r>
            <a:r>
              <a:rPr lang="en-US" sz="2400" baseline="-25000" dirty="0" smtClean="0">
                <a:solidFill>
                  <a:schemeClr val="accent1"/>
                </a:solidFill>
              </a:rPr>
              <a:t>1</a:t>
            </a:r>
            <a:r>
              <a:rPr lang="en-US" sz="2400" dirty="0" smtClean="0">
                <a:solidFill>
                  <a:schemeClr val="accent1"/>
                </a:solidFill>
              </a:rPr>
              <a:t> - % enantiomer</a:t>
            </a:r>
            <a:r>
              <a:rPr lang="en-US" sz="2400" baseline="-25000" dirty="0" smtClean="0">
                <a:solidFill>
                  <a:schemeClr val="accent1"/>
                </a:solidFill>
              </a:rPr>
              <a:t>2</a:t>
            </a:r>
            <a:r>
              <a:rPr lang="en-US" sz="2400" dirty="0" smtClean="0"/>
              <a:t> </a:t>
            </a:r>
            <a:br>
              <a:rPr lang="en-US" sz="2400" dirty="0" smtClean="0"/>
            </a:br>
            <a:r>
              <a:rPr lang="en-US" sz="2400" dirty="0" smtClean="0"/>
              <a:t/>
            </a:r>
            <a:br>
              <a:rPr lang="en-US" sz="2400" dirty="0" smtClean="0"/>
            </a:br>
            <a:r>
              <a:rPr lang="en-US" sz="2400" dirty="0" smtClean="0"/>
              <a:t>                     </a:t>
            </a:r>
            <a:r>
              <a:rPr lang="en-US" sz="2400" dirty="0" smtClean="0">
                <a:solidFill>
                  <a:srgbClr val="FFC000"/>
                </a:solidFill>
              </a:rPr>
              <a:t>= 100 [</a:t>
            </a:r>
            <a:r>
              <a:rPr lang="en-US" sz="2400" dirty="0" smtClean="0">
                <a:solidFill>
                  <a:srgbClr val="FFC000"/>
                </a:solidFill>
                <a:latin typeface="Century Schoolbook"/>
              </a:rPr>
              <a:t></a:t>
            </a:r>
            <a:r>
              <a:rPr lang="en-US" sz="2400" dirty="0" smtClean="0">
                <a:solidFill>
                  <a:srgbClr val="FFC000"/>
                </a:solidFill>
              </a:rPr>
              <a:t>]</a:t>
            </a:r>
            <a:r>
              <a:rPr lang="en-US" sz="2400" baseline="-25000" dirty="0" smtClean="0">
                <a:solidFill>
                  <a:srgbClr val="FFC000"/>
                </a:solidFill>
              </a:rPr>
              <a:t>mixture</a:t>
            </a:r>
            <a:r>
              <a:rPr lang="en-US" sz="2400" dirty="0" smtClean="0">
                <a:solidFill>
                  <a:srgbClr val="FFC000"/>
                </a:solidFill>
              </a:rPr>
              <a:t> / [</a:t>
            </a:r>
            <a:r>
              <a:rPr lang="en-US" sz="2400" dirty="0" smtClean="0">
                <a:solidFill>
                  <a:srgbClr val="FFC000"/>
                </a:solidFill>
                <a:latin typeface="Century Schoolbook"/>
              </a:rPr>
              <a:t></a:t>
            </a:r>
            <a:r>
              <a:rPr lang="en-US" sz="2400" dirty="0" smtClean="0">
                <a:solidFill>
                  <a:srgbClr val="FFC000"/>
                </a:solidFill>
              </a:rPr>
              <a:t>]</a:t>
            </a:r>
            <a:r>
              <a:rPr lang="en-US" sz="2400" baseline="-25000" dirty="0" smtClean="0">
                <a:solidFill>
                  <a:srgbClr val="FFC000"/>
                </a:solidFill>
              </a:rPr>
              <a:t>pure sample</a:t>
            </a:r>
            <a:r>
              <a:rPr lang="en-US" sz="2400" baseline="-25000" dirty="0" smtClean="0"/>
              <a:t/>
            </a:r>
            <a:br>
              <a:rPr lang="en-US" sz="2400" baseline="-25000" dirty="0" smtClean="0"/>
            </a:br>
            <a:endParaRPr lang="en-US" sz="2400" dirty="0" smtClean="0"/>
          </a:p>
          <a:p>
            <a:pPr algn="l" rtl="0">
              <a:buNone/>
            </a:pPr>
            <a:r>
              <a:rPr lang="en-US" sz="2400" dirty="0" smtClean="0"/>
              <a:t>   </a:t>
            </a:r>
            <a:r>
              <a:rPr lang="en-US" sz="2400" dirty="0" smtClean="0">
                <a:solidFill>
                  <a:srgbClr val="FF0000"/>
                </a:solidFill>
              </a:rPr>
              <a:t>ee%  =  100 ([major enantiomer] - [minor enantiomer]) / ([major enantiomer] + [minor enantiomer])</a:t>
            </a:r>
            <a:r>
              <a:rPr lang="en-US" sz="2400" dirty="0" smtClean="0"/>
              <a:t/>
            </a:r>
            <a:br>
              <a:rPr lang="en-US" sz="2400" dirty="0" smtClean="0"/>
            </a:br>
            <a:endParaRPr lang="en-US" sz="2400" dirty="0" smtClean="0"/>
          </a:p>
          <a:p>
            <a:pPr algn="l" rtl="0">
              <a:buNone/>
            </a:pPr>
            <a:r>
              <a:rPr lang="en-US" sz="2400" dirty="0" smtClean="0"/>
              <a:t>  where </a:t>
            </a:r>
            <a:br>
              <a:rPr lang="en-US" sz="2400" dirty="0" smtClean="0"/>
            </a:br>
            <a:r>
              <a:rPr lang="en-US" sz="2400" dirty="0" smtClean="0"/>
              <a:t>[major enantiomer] = concentration of the major enantiomer</a:t>
            </a:r>
            <a:br>
              <a:rPr lang="en-US" sz="2400" dirty="0" smtClean="0"/>
            </a:br>
            <a:r>
              <a:rPr lang="en-US" sz="2400" dirty="0" smtClean="0"/>
              <a:t>[minor enantiomer] = concentration of the minor enantiomer</a:t>
            </a:r>
          </a:p>
          <a:p>
            <a:pPr algn="l" rtl="0"/>
            <a:endParaRPr lang="ar-SA"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Example of optical activity</a:t>
            </a:r>
            <a:endParaRPr lang="ar-SA" dirty="0"/>
          </a:p>
        </p:txBody>
      </p:sp>
      <p:sp>
        <p:nvSpPr>
          <p:cNvPr id="3" name="عنصر نائب للمحتوى 2"/>
          <p:cNvSpPr>
            <a:spLocks noGrp="1"/>
          </p:cNvSpPr>
          <p:nvPr>
            <p:ph idx="1"/>
          </p:nvPr>
        </p:nvSpPr>
        <p:spPr>
          <a:xfrm>
            <a:off x="1142976" y="1447800"/>
            <a:ext cx="7790712" cy="5410200"/>
          </a:xfrm>
        </p:spPr>
        <p:txBody>
          <a:bodyPr>
            <a:normAutofit fontScale="85000" lnSpcReduction="20000"/>
          </a:bodyPr>
          <a:lstStyle/>
          <a:p>
            <a:pPr algn="l" rtl="0">
              <a:buNone/>
            </a:pPr>
            <a:r>
              <a:rPr lang="en-US" dirty="0" smtClean="0"/>
              <a:t>  Consider that (S)-bromobutane has a specific rotation of +23.1</a:t>
            </a:r>
            <a:r>
              <a:rPr lang="en-US" baseline="30000" dirty="0" smtClean="0"/>
              <a:t>o </a:t>
            </a:r>
            <a:r>
              <a:rPr lang="en-US" dirty="0" smtClean="0"/>
              <a:t>and (R)-bromobutane has a specific rotation of -23.1</a:t>
            </a:r>
            <a:r>
              <a:rPr lang="en-US" baseline="30000" dirty="0" smtClean="0"/>
              <a:t>o</a:t>
            </a:r>
            <a:r>
              <a:rPr lang="en-US" dirty="0" smtClean="0"/>
              <a:t> </a:t>
            </a:r>
            <a:br>
              <a:rPr lang="en-US" dirty="0" smtClean="0"/>
            </a:br>
            <a:r>
              <a:rPr lang="en-US" dirty="0" smtClean="0"/>
              <a:t> </a:t>
            </a:r>
            <a:br>
              <a:rPr lang="en-US" dirty="0" smtClean="0"/>
            </a:br>
            <a:r>
              <a:rPr lang="en-US" dirty="0" smtClean="0">
                <a:solidFill>
                  <a:schemeClr val="accent1"/>
                </a:solidFill>
              </a:rPr>
              <a:t>1-</a:t>
            </a:r>
            <a:r>
              <a:rPr lang="en-US" dirty="0" smtClean="0"/>
              <a:t> </a:t>
            </a:r>
            <a:r>
              <a:rPr lang="en-US" dirty="0" smtClean="0">
                <a:solidFill>
                  <a:schemeClr val="accent1"/>
                </a:solidFill>
              </a:rPr>
              <a:t>Determine the optical purity of a racemic mixture.</a:t>
            </a:r>
            <a:r>
              <a:rPr lang="en-US" dirty="0" smtClean="0"/>
              <a:t/>
            </a:r>
            <a:br>
              <a:rPr lang="en-US" dirty="0" smtClean="0"/>
            </a:br>
            <a:endParaRPr lang="en-US" dirty="0" smtClean="0"/>
          </a:p>
          <a:p>
            <a:pPr algn="l" rtl="0">
              <a:buNone/>
            </a:pPr>
            <a:r>
              <a:rPr lang="en-US" b="1" dirty="0" smtClean="0"/>
              <a:t>Answer</a:t>
            </a:r>
            <a:r>
              <a:rPr lang="en-US" dirty="0" smtClean="0"/>
              <a:t>:  The specific rotation, [</a:t>
            </a:r>
            <a:r>
              <a:rPr lang="en-US" dirty="0" smtClean="0">
                <a:latin typeface="Century Schoolbook"/>
              </a:rPr>
              <a:t></a:t>
            </a:r>
            <a:r>
              <a:rPr lang="en-US" dirty="0" smtClean="0"/>
              <a:t>], of the racemate is expected to be 0, since the effect of one enantiomer cancel the other .</a:t>
            </a:r>
            <a:br>
              <a:rPr lang="en-US" dirty="0" smtClean="0"/>
            </a:br>
            <a:endParaRPr lang="en-US" dirty="0" smtClean="0"/>
          </a:p>
          <a:p>
            <a:pPr algn="l" rtl="0">
              <a:buNone/>
            </a:pPr>
            <a:r>
              <a:rPr lang="en-US" dirty="0" smtClean="0"/>
              <a:t>   Optical purity, %  = 100 [</a:t>
            </a:r>
            <a:r>
              <a:rPr lang="en-US" dirty="0" smtClean="0">
                <a:latin typeface="Century Schoolbook"/>
              </a:rPr>
              <a:t></a:t>
            </a:r>
            <a:r>
              <a:rPr lang="en-US" dirty="0" smtClean="0"/>
              <a:t>]</a:t>
            </a:r>
            <a:r>
              <a:rPr lang="en-US" baseline="-25000" dirty="0" smtClean="0"/>
              <a:t>mixture</a:t>
            </a:r>
            <a:r>
              <a:rPr lang="en-US" dirty="0" smtClean="0"/>
              <a:t> / [</a:t>
            </a:r>
            <a:r>
              <a:rPr lang="en-US" dirty="0" smtClean="0">
                <a:latin typeface="Century Schoolbook"/>
              </a:rPr>
              <a:t></a:t>
            </a:r>
            <a:r>
              <a:rPr lang="en-US" dirty="0" smtClean="0"/>
              <a:t>]</a:t>
            </a:r>
            <a:r>
              <a:rPr lang="en-US" baseline="-25000" dirty="0" smtClean="0"/>
              <a:t>pure sample</a:t>
            </a:r>
            <a:br>
              <a:rPr lang="en-US" baseline="-25000" dirty="0" smtClean="0"/>
            </a:br>
            <a:r>
              <a:rPr lang="en-US" dirty="0" smtClean="0"/>
              <a:t> </a:t>
            </a:r>
            <a:br>
              <a:rPr lang="en-US" dirty="0" smtClean="0"/>
            </a:br>
            <a:r>
              <a:rPr lang="en-US" dirty="0" smtClean="0"/>
              <a:t>                            = 100 (0)  /  +23.1</a:t>
            </a:r>
            <a:r>
              <a:rPr lang="en-US" baseline="30000" dirty="0" smtClean="0"/>
              <a:t>o</a:t>
            </a:r>
            <a:r>
              <a:rPr lang="en-US" dirty="0" smtClean="0"/>
              <a:t> </a:t>
            </a:r>
            <a:br>
              <a:rPr lang="en-US" dirty="0" smtClean="0"/>
            </a:br>
            <a:r>
              <a:rPr lang="en-US" dirty="0" smtClean="0"/>
              <a:t>                            = 0%</a:t>
            </a:r>
          </a:p>
          <a:p>
            <a:pPr algn="l" rtl="0"/>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857224" y="857232"/>
            <a:ext cx="8286776" cy="6000768"/>
          </a:xfrm>
        </p:spPr>
        <p:txBody>
          <a:bodyPr>
            <a:normAutofit/>
          </a:bodyPr>
          <a:lstStyle/>
          <a:p>
            <a:pPr algn="l" rtl="0">
              <a:buNone/>
            </a:pPr>
            <a:r>
              <a:rPr lang="en-US" sz="2800" dirty="0" smtClean="0">
                <a:solidFill>
                  <a:schemeClr val="accent1"/>
                </a:solidFill>
              </a:rPr>
              <a:t>2- Which isomer is dominant and what is the optical purity of a mixture, of (R)- and (S)-bromobutane, whose specific rotation was found to be -9.2</a:t>
            </a:r>
            <a:r>
              <a:rPr lang="en-US" sz="2800" baseline="30000" dirty="0" smtClean="0">
                <a:solidFill>
                  <a:schemeClr val="accent1"/>
                </a:solidFill>
              </a:rPr>
              <a:t>o</a:t>
            </a:r>
            <a:r>
              <a:rPr lang="en-US" sz="2800" dirty="0" smtClean="0">
                <a:solidFill>
                  <a:schemeClr val="accent1"/>
                </a:solidFill>
              </a:rPr>
              <a:t>?</a:t>
            </a:r>
            <a:br>
              <a:rPr lang="en-US" sz="2800" dirty="0" smtClean="0">
                <a:solidFill>
                  <a:schemeClr val="accent1"/>
                </a:solidFill>
              </a:rPr>
            </a:br>
            <a:endParaRPr lang="en-US" sz="2800" dirty="0" smtClean="0">
              <a:solidFill>
                <a:schemeClr val="accent1"/>
              </a:solidFill>
            </a:endParaRPr>
          </a:p>
          <a:p>
            <a:pPr algn="l" rtl="0"/>
            <a:r>
              <a:rPr lang="en-US" sz="2800" b="1" dirty="0" smtClean="0"/>
              <a:t>Answer</a:t>
            </a:r>
            <a:r>
              <a:rPr lang="en-US" sz="2800" dirty="0" smtClean="0"/>
              <a:t>: The negative sign tells indicates that the R enantiomer is the dominant one.</a:t>
            </a:r>
          </a:p>
          <a:p>
            <a:pPr algn="l" rtl="0">
              <a:buNone/>
            </a:pPr>
            <a:r>
              <a:rPr lang="en-US" sz="2800" dirty="0" smtClean="0"/>
              <a:t/>
            </a:r>
            <a:br>
              <a:rPr lang="en-US" sz="2800" dirty="0" smtClean="0"/>
            </a:br>
            <a:r>
              <a:rPr lang="en-US" sz="2800" dirty="0" smtClean="0"/>
              <a:t>Optical purity, %  = 100 [</a:t>
            </a:r>
            <a:r>
              <a:rPr lang="en-US" sz="2800" dirty="0" smtClean="0">
                <a:latin typeface="Century Schoolbook"/>
              </a:rPr>
              <a:t></a:t>
            </a:r>
            <a:r>
              <a:rPr lang="en-US" sz="2800" dirty="0" smtClean="0"/>
              <a:t>]</a:t>
            </a:r>
            <a:r>
              <a:rPr lang="en-US" sz="2800" baseline="-25000" dirty="0" smtClean="0"/>
              <a:t>mixture</a:t>
            </a:r>
            <a:r>
              <a:rPr lang="en-US" sz="2800" dirty="0" smtClean="0"/>
              <a:t> / [</a:t>
            </a:r>
            <a:r>
              <a:rPr lang="en-US" sz="2800" dirty="0" smtClean="0">
                <a:latin typeface="Century Schoolbook"/>
              </a:rPr>
              <a:t></a:t>
            </a:r>
            <a:r>
              <a:rPr lang="en-US" sz="2800" dirty="0" smtClean="0"/>
              <a:t>]</a:t>
            </a:r>
            <a:r>
              <a:rPr lang="en-US" sz="2800" baseline="-25000" dirty="0" smtClean="0"/>
              <a:t>pure sample</a:t>
            </a:r>
            <a:r>
              <a:rPr lang="en-US" sz="2800" dirty="0" smtClean="0"/>
              <a:t> </a:t>
            </a:r>
            <a:br>
              <a:rPr lang="en-US" sz="2800" dirty="0" smtClean="0"/>
            </a:br>
            <a:r>
              <a:rPr lang="en-US" sz="2800" dirty="0" smtClean="0"/>
              <a:t>                            = 100 (-9.2)  /  -23.1</a:t>
            </a:r>
            <a:r>
              <a:rPr lang="en-US" sz="2800" baseline="30000" dirty="0" smtClean="0"/>
              <a:t>o</a:t>
            </a:r>
            <a:r>
              <a:rPr lang="en-US" sz="2800" dirty="0" smtClean="0"/>
              <a:t> </a:t>
            </a:r>
            <a:br>
              <a:rPr lang="en-US" sz="2800" dirty="0" smtClean="0"/>
            </a:br>
            <a:r>
              <a:rPr lang="en-US" sz="2800" dirty="0" smtClean="0"/>
              <a:t>               </a:t>
            </a:r>
            <a:r>
              <a:rPr lang="en-US" sz="2800" b="1" dirty="0" smtClean="0"/>
              <a:t>            </a:t>
            </a:r>
            <a:r>
              <a:rPr lang="en-US" sz="2800" dirty="0" smtClean="0"/>
              <a:t>= 40%  </a:t>
            </a:r>
            <a:br>
              <a:rPr lang="en-US" sz="2800" dirty="0" smtClean="0"/>
            </a:br>
            <a:r>
              <a:rPr lang="en-US" sz="2800" dirty="0" smtClean="0"/>
              <a:t/>
            </a:r>
            <a:br>
              <a:rPr lang="en-US" sz="2800" dirty="0" smtClean="0"/>
            </a:br>
            <a:r>
              <a:rPr lang="en-US" sz="2800" b="1" i="1" dirty="0" smtClean="0"/>
              <a:t>this indicates a 40% excess of R over S!</a:t>
            </a:r>
            <a:endParaRPr lang="en-US" sz="2800" dirty="0" smtClean="0"/>
          </a:p>
          <a:p>
            <a:pPr algn="l" rtl="0"/>
            <a:endParaRPr lang="ar-SA"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p>
            <a:pPr algn="l" rtl="0">
              <a:buNone/>
            </a:pPr>
            <a:r>
              <a:rPr lang="en-US" dirty="0" smtClean="0">
                <a:solidFill>
                  <a:schemeClr val="accent1"/>
                </a:solidFill>
              </a:rPr>
              <a:t>3- What is the percent composition of the mixture?</a:t>
            </a:r>
            <a:br>
              <a:rPr lang="en-US" dirty="0" smtClean="0">
                <a:solidFill>
                  <a:schemeClr val="accent1"/>
                </a:solidFill>
              </a:rPr>
            </a:br>
            <a:endParaRPr lang="en-US" dirty="0" smtClean="0">
              <a:solidFill>
                <a:schemeClr val="accent1"/>
              </a:solidFill>
            </a:endParaRPr>
          </a:p>
          <a:p>
            <a:pPr algn="l" rtl="0"/>
            <a:r>
              <a:rPr lang="en-US" b="1" dirty="0" smtClean="0"/>
              <a:t>Answer</a:t>
            </a:r>
            <a:r>
              <a:rPr lang="en-US" dirty="0" smtClean="0"/>
              <a:t>: </a:t>
            </a:r>
            <a:br>
              <a:rPr lang="en-US" dirty="0" smtClean="0"/>
            </a:br>
            <a:r>
              <a:rPr lang="en-US" dirty="0" smtClean="0"/>
              <a:t> The 60% leftover, which is optically inactive, must be equal amounts of both (R)- and (S)-bromobutane.  The excess 40% is all R so there is a total of 70% (R) and 30% (S).</a:t>
            </a:r>
          </a:p>
          <a:p>
            <a:pPr algn="l" rtl="0"/>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 </a:t>
            </a:r>
            <a:r>
              <a:rPr lang="en-US" b="1" dirty="0" smtClean="0"/>
              <a:t>Newman projection</a:t>
            </a:r>
            <a:endParaRPr lang="ar-SA" dirty="0"/>
          </a:p>
        </p:txBody>
      </p:sp>
      <p:sp>
        <p:nvSpPr>
          <p:cNvPr id="3" name="عنصر نائب للمحتوى 2"/>
          <p:cNvSpPr>
            <a:spLocks noGrp="1"/>
          </p:cNvSpPr>
          <p:nvPr>
            <p:ph idx="1"/>
          </p:nvPr>
        </p:nvSpPr>
        <p:spPr/>
        <p:txBody>
          <a:bodyPr>
            <a:normAutofit fontScale="85000" lnSpcReduction="10000"/>
          </a:bodyPr>
          <a:lstStyle/>
          <a:p>
            <a:pPr algn="l" rtl="0"/>
            <a:r>
              <a:rPr lang="en-US" dirty="0" smtClean="0"/>
              <a:t>A representation of a molecule in which the atoms and bonds are viewed along the axis about which rotation occurs.</a:t>
            </a:r>
            <a:br>
              <a:rPr lang="en-US" dirty="0" smtClean="0"/>
            </a:br>
            <a:endParaRPr lang="en-US" dirty="0" smtClean="0"/>
          </a:p>
          <a:p>
            <a:pPr algn="l" rtl="0"/>
            <a:r>
              <a:rPr lang="en-US" dirty="0" smtClean="0"/>
              <a:t> the molecule is viewed along an axis containing two atoms bonded to each other and the bond between them, about which the molecule can rotate. </a:t>
            </a:r>
            <a:r>
              <a:rPr lang="en-US" dirty="0" smtClean="0">
                <a:solidFill>
                  <a:srgbClr val="FF0000"/>
                </a:solidFill>
              </a:rPr>
              <a:t>Carbon-carbon bond </a:t>
            </a:r>
            <a:r>
              <a:rPr lang="en-US" dirty="0" smtClean="0"/>
              <a:t/>
            </a:r>
            <a:br>
              <a:rPr lang="en-US" dirty="0" smtClean="0"/>
            </a:br>
            <a:r>
              <a:rPr lang="en-US" dirty="0" smtClean="0"/>
              <a:t/>
            </a:r>
            <a:br>
              <a:rPr lang="en-US" dirty="0" smtClean="0"/>
            </a:br>
            <a:r>
              <a:rPr lang="en-US" dirty="0" smtClean="0"/>
              <a:t> the </a:t>
            </a:r>
            <a:r>
              <a:rPr lang="en-US" dirty="0" smtClean="0">
                <a:solidFill>
                  <a:srgbClr val="FF0000"/>
                </a:solidFill>
              </a:rPr>
              <a:t>"</a:t>
            </a:r>
            <a:r>
              <a:rPr lang="en-US" dirty="0" err="1" smtClean="0">
                <a:solidFill>
                  <a:srgbClr val="FF0000"/>
                </a:solidFill>
              </a:rPr>
              <a:t>substituents</a:t>
            </a:r>
            <a:r>
              <a:rPr lang="en-US" dirty="0" smtClean="0">
                <a:solidFill>
                  <a:srgbClr val="FF0000"/>
                </a:solidFill>
              </a:rPr>
              <a:t>" </a:t>
            </a:r>
            <a:r>
              <a:rPr lang="en-US" dirty="0" smtClean="0"/>
              <a:t>of each atom , can then be viewed both in front of and behind the carbon-carbon bond</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Fischer Projection</a:t>
            </a:r>
            <a:endParaRPr lang="ar-SA" dirty="0"/>
          </a:p>
        </p:txBody>
      </p:sp>
      <p:sp>
        <p:nvSpPr>
          <p:cNvPr id="3" name="عنصر نائب للمحتوى 2"/>
          <p:cNvSpPr>
            <a:spLocks noGrp="1"/>
          </p:cNvSpPr>
          <p:nvPr>
            <p:ph idx="1"/>
          </p:nvPr>
        </p:nvSpPr>
        <p:spPr/>
        <p:txBody>
          <a:bodyPr>
            <a:normAutofit lnSpcReduction="10000"/>
          </a:bodyPr>
          <a:lstStyle/>
          <a:p>
            <a:pPr algn="l" rtl="0">
              <a:buNone/>
            </a:pPr>
            <a:r>
              <a:rPr lang="en-US" dirty="0" smtClean="0"/>
              <a:t>representation of a 3D molecule as a flat structure where a tetrahedral carbon is represented as two crossed lines.</a:t>
            </a:r>
            <a:br>
              <a:rPr lang="en-US" dirty="0" smtClean="0"/>
            </a:br>
            <a:endParaRPr lang="en-US" dirty="0" smtClean="0"/>
          </a:p>
          <a:p>
            <a:pPr algn="l" rtl="0">
              <a:buNone/>
            </a:pPr>
            <a:r>
              <a:rPr lang="en-US" dirty="0" smtClean="0"/>
              <a:t>the atoms that are pointed toward the viewer would be specified with a </a:t>
            </a:r>
            <a:r>
              <a:rPr lang="en-US" dirty="0" smtClean="0">
                <a:solidFill>
                  <a:srgbClr val="FF0000"/>
                </a:solidFill>
              </a:rPr>
              <a:t>wedged </a:t>
            </a:r>
          </a:p>
          <a:p>
            <a:pPr algn="l" rtl="0">
              <a:buNone/>
            </a:pPr>
            <a:endParaRPr lang="en-US" dirty="0" smtClean="0">
              <a:solidFill>
                <a:srgbClr val="FF0000"/>
              </a:solidFill>
            </a:endParaRPr>
          </a:p>
          <a:p>
            <a:pPr algn="l" rtl="0">
              <a:buNone/>
            </a:pPr>
            <a:r>
              <a:rPr lang="en-US" dirty="0" smtClean="0"/>
              <a:t>and the ones pointed away from the viewer are specified with </a:t>
            </a:r>
            <a:r>
              <a:rPr lang="en-US" dirty="0" smtClean="0">
                <a:solidFill>
                  <a:srgbClr val="FF0000"/>
                </a:solidFill>
              </a:rPr>
              <a:t>dashed lines</a:t>
            </a:r>
            <a:r>
              <a:rPr lang="en-US" dirty="0" smtClean="0"/>
              <a:t>. </a:t>
            </a:r>
          </a:p>
          <a:p>
            <a:pPr algn="l" rtl="0">
              <a:buNone/>
            </a:pPr>
            <a:r>
              <a:rPr lang="en-US" dirty="0" smtClean="0"/>
              <a:t>                 </a:t>
            </a:r>
          </a:p>
          <a:p>
            <a:pPr algn="l" rtl="0">
              <a:buNone/>
            </a:pPr>
            <a:endParaRPr lang="ar-SA" dirty="0"/>
          </a:p>
        </p:txBody>
      </p:sp>
      <p:sp>
        <p:nvSpPr>
          <p:cNvPr id="4" name="مربع نص 3"/>
          <p:cNvSpPr txBox="1"/>
          <p:nvPr/>
        </p:nvSpPr>
        <p:spPr>
          <a:xfrm>
            <a:off x="8143900" y="4500570"/>
            <a:ext cx="344966" cy="261610"/>
          </a:xfrm>
          <a:prstGeom prst="rect">
            <a:avLst/>
          </a:prstGeom>
          <a:noFill/>
        </p:spPr>
        <p:txBody>
          <a:bodyPr wrap="none" rtlCol="1">
            <a:spAutoFit/>
          </a:bodyPr>
          <a:lstStyle/>
          <a:p>
            <a:r>
              <a:rPr lang="en-US" sz="1100" dirty="0" smtClean="0"/>
              <a:t>(4)</a:t>
            </a:r>
            <a:endParaRPr lang="ar-SA" sz="1100"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صورة 3" descr="yees.PNG"/>
          <p:cNvPicPr>
            <a:picLocks noChangeAspect="1"/>
          </p:cNvPicPr>
          <p:nvPr/>
        </p:nvPicPr>
        <p:blipFill>
          <a:blip r:embed="rId2"/>
          <a:stretch>
            <a:fillRect/>
          </a:stretch>
        </p:blipFill>
        <p:spPr>
          <a:xfrm>
            <a:off x="1285852" y="4182348"/>
            <a:ext cx="7358114" cy="2675653"/>
          </a:xfrm>
          <a:prstGeom prst="rect">
            <a:avLst/>
          </a:prstGeom>
        </p:spPr>
      </p:pic>
      <p:sp>
        <p:nvSpPr>
          <p:cNvPr id="3" name="عنصر نائب للمحتوى 2"/>
          <p:cNvSpPr>
            <a:spLocks noGrp="1"/>
          </p:cNvSpPr>
          <p:nvPr>
            <p:ph idx="1"/>
          </p:nvPr>
        </p:nvSpPr>
        <p:spPr>
          <a:xfrm>
            <a:off x="1142976" y="357166"/>
            <a:ext cx="7790712" cy="5715040"/>
          </a:xfrm>
        </p:spPr>
        <p:txBody>
          <a:bodyPr>
            <a:normAutofit/>
          </a:bodyPr>
          <a:lstStyle/>
          <a:p>
            <a:pPr algn="l" rtl="0">
              <a:buNone/>
            </a:pPr>
            <a:r>
              <a:rPr lang="en-US" dirty="0" smtClean="0"/>
              <a:t> The Fischer Projection consists of :</a:t>
            </a:r>
            <a:br>
              <a:rPr lang="en-US" dirty="0" smtClean="0"/>
            </a:br>
            <a:r>
              <a:rPr lang="en-US" dirty="0" smtClean="0"/>
              <a:t/>
            </a:r>
            <a:br>
              <a:rPr lang="en-US" dirty="0" smtClean="0"/>
            </a:br>
            <a:r>
              <a:rPr lang="en-US" dirty="0" smtClean="0"/>
              <a:t> </a:t>
            </a:r>
            <a:r>
              <a:rPr lang="en-US" dirty="0" smtClean="0">
                <a:solidFill>
                  <a:schemeClr val="accent1"/>
                </a:solidFill>
              </a:rPr>
              <a:t>1- horizontal </a:t>
            </a:r>
            <a:r>
              <a:rPr lang="en-US" dirty="0" smtClean="0"/>
              <a:t>lines represent the </a:t>
            </a:r>
            <a:r>
              <a:rPr lang="en-US" dirty="0" smtClean="0">
                <a:solidFill>
                  <a:srgbClr val="FF0000"/>
                </a:solidFill>
              </a:rPr>
              <a:t>wedged</a:t>
            </a:r>
            <a:r>
              <a:rPr lang="en-US" dirty="0" smtClean="0"/>
              <a:t/>
            </a:r>
            <a:br>
              <a:rPr lang="en-US" dirty="0" smtClean="0"/>
            </a:br>
            <a:r>
              <a:rPr lang="en-US" dirty="0" smtClean="0"/>
              <a:t> </a:t>
            </a:r>
            <a:r>
              <a:rPr lang="en-US" dirty="0" smtClean="0">
                <a:solidFill>
                  <a:schemeClr val="accent1"/>
                </a:solidFill>
              </a:rPr>
              <a:t>2- vertical </a:t>
            </a:r>
            <a:r>
              <a:rPr lang="en-US" dirty="0" smtClean="0"/>
              <a:t>line represents the </a:t>
            </a:r>
            <a:r>
              <a:rPr lang="en-US" dirty="0" smtClean="0">
                <a:solidFill>
                  <a:srgbClr val="FF0000"/>
                </a:solidFill>
              </a:rPr>
              <a:t>dashed</a:t>
            </a:r>
            <a:r>
              <a:rPr lang="en-US" dirty="0" smtClean="0"/>
              <a:t> . </a:t>
            </a:r>
            <a:br>
              <a:rPr lang="en-US" dirty="0" smtClean="0"/>
            </a:br>
            <a:r>
              <a:rPr lang="en-US" dirty="0" smtClean="0"/>
              <a:t/>
            </a:r>
            <a:br>
              <a:rPr lang="en-US" dirty="0" smtClean="0"/>
            </a:br>
            <a:r>
              <a:rPr lang="en-US" dirty="0" smtClean="0">
                <a:solidFill>
                  <a:schemeClr val="accent1"/>
                </a:solidFill>
              </a:rPr>
              <a:t>The point of intersection </a:t>
            </a:r>
            <a:r>
              <a:rPr lang="en-US" dirty="0" smtClean="0"/>
              <a:t>between the horizontal and vertical lines represents the </a:t>
            </a:r>
            <a:r>
              <a:rPr lang="en-US" dirty="0" smtClean="0">
                <a:solidFill>
                  <a:srgbClr val="FF0000"/>
                </a:solidFill>
              </a:rPr>
              <a:t>central carbon</a:t>
            </a:r>
            <a:r>
              <a:rPr lang="en-US" dirty="0" smtClean="0"/>
              <a:t>.</a:t>
            </a:r>
          </a:p>
          <a:p>
            <a:pPr algn="l" rtl="0">
              <a:buNone/>
            </a:pPr>
            <a:r>
              <a:rPr lang="en-US" dirty="0" smtClean="0"/>
              <a:t/>
            </a:r>
            <a:br>
              <a:rPr lang="en-US" dirty="0" smtClean="0"/>
            </a:br>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dirty="0" smtClean="0"/>
              <a:t>Fischer projection for structures with more than one chiral center </a:t>
            </a:r>
            <a:endParaRPr lang="ar-SA" dirty="0"/>
          </a:p>
        </p:txBody>
      </p:sp>
      <p:sp>
        <p:nvSpPr>
          <p:cNvPr id="3" name="عنصر نائب للمحتوى 2"/>
          <p:cNvSpPr>
            <a:spLocks noGrp="1"/>
          </p:cNvSpPr>
          <p:nvPr>
            <p:ph idx="1"/>
          </p:nvPr>
        </p:nvSpPr>
        <p:spPr>
          <a:xfrm>
            <a:off x="1428728" y="1643050"/>
            <a:ext cx="7498080" cy="4800600"/>
          </a:xfrm>
        </p:spPr>
        <p:txBody>
          <a:bodyPr/>
          <a:lstStyle/>
          <a:p>
            <a:pPr algn="l" rtl="0">
              <a:buNone/>
            </a:pPr>
            <a:r>
              <a:rPr lang="en-US" dirty="0" smtClean="0"/>
              <a:t>In this case the tetrahedral carbons are "stacked" on top of one another</a:t>
            </a:r>
            <a:br>
              <a:rPr lang="en-US" dirty="0" smtClean="0"/>
            </a:br>
            <a:r>
              <a:rPr lang="en-US" dirty="0" smtClean="0"/>
              <a:t> The carbons are numbered from top to bottom (starting with highly oxidized carbon on he top )</a:t>
            </a:r>
            <a:endParaRPr lang="ar-SA" dirty="0"/>
          </a:p>
        </p:txBody>
      </p:sp>
      <p:pic>
        <p:nvPicPr>
          <p:cNvPr id="4" name="صورة 3" descr="hhhhh.PNG"/>
          <p:cNvPicPr>
            <a:picLocks noChangeAspect="1"/>
          </p:cNvPicPr>
          <p:nvPr/>
        </p:nvPicPr>
        <p:blipFill>
          <a:blip r:embed="rId2"/>
          <a:stretch>
            <a:fillRect/>
          </a:stretch>
        </p:blipFill>
        <p:spPr>
          <a:xfrm>
            <a:off x="1500166" y="4500570"/>
            <a:ext cx="7067598" cy="2000264"/>
          </a:xfrm>
          <a:prstGeom prst="rect">
            <a:avLst/>
          </a:prstGeom>
        </p:spPr>
      </p:pic>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Rotation of Fischer projection </a:t>
            </a:r>
            <a:endParaRPr lang="ar-SA" dirty="0"/>
          </a:p>
        </p:txBody>
      </p:sp>
      <p:sp>
        <p:nvSpPr>
          <p:cNvPr id="3" name="عنصر نائب للمحتوى 2"/>
          <p:cNvSpPr>
            <a:spLocks noGrp="1"/>
          </p:cNvSpPr>
          <p:nvPr>
            <p:ph idx="1"/>
          </p:nvPr>
        </p:nvSpPr>
        <p:spPr>
          <a:xfrm>
            <a:off x="1214414" y="1447800"/>
            <a:ext cx="7719274" cy="5053034"/>
          </a:xfrm>
        </p:spPr>
        <p:txBody>
          <a:bodyPr/>
          <a:lstStyle/>
          <a:p>
            <a:pPr algn="l" rtl="0">
              <a:buNone/>
            </a:pPr>
            <a:r>
              <a:rPr lang="en-US" dirty="0" smtClean="0"/>
              <a:t>Fischer Projection can be rotated by 180</a:t>
            </a:r>
            <a:r>
              <a:rPr lang="en-US" dirty="0" smtClean="0">
                <a:latin typeface="Arial"/>
                <a:cs typeface="Arial"/>
              </a:rPr>
              <a:t>ᵒ</a:t>
            </a:r>
            <a:r>
              <a:rPr lang="en-US" dirty="0" smtClean="0"/>
              <a:t>  only!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(Rotation by 90 ° or -90 ° (270 °) invert the stereochemistry) = change it from S to R or from R to S </a:t>
            </a:r>
            <a:endParaRPr lang="ar-SA" dirty="0"/>
          </a:p>
        </p:txBody>
      </p:sp>
      <p:pic>
        <p:nvPicPr>
          <p:cNvPr id="4" name="صورة 3" descr="LLLL.PNG"/>
          <p:cNvPicPr>
            <a:picLocks noChangeAspect="1"/>
          </p:cNvPicPr>
          <p:nvPr/>
        </p:nvPicPr>
        <p:blipFill>
          <a:blip r:embed="rId2"/>
          <a:stretch>
            <a:fillRect/>
          </a:stretch>
        </p:blipFill>
        <p:spPr>
          <a:xfrm>
            <a:off x="1112793" y="2643182"/>
            <a:ext cx="8031207" cy="2071702"/>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en-US" dirty="0" smtClean="0">
                <a:solidFill>
                  <a:srgbClr val="FF0000"/>
                </a:solidFill>
              </a:rPr>
              <a:t>isomers</a:t>
            </a:r>
            <a:endParaRPr lang="ar-SA" dirty="0">
              <a:solidFill>
                <a:srgbClr val="FF0000"/>
              </a:solidFill>
            </a:endParaRPr>
          </a:p>
        </p:txBody>
      </p:sp>
      <p:sp>
        <p:nvSpPr>
          <p:cNvPr id="3" name="عنصر نائب للمحتوى 2"/>
          <p:cNvSpPr>
            <a:spLocks noGrp="1"/>
          </p:cNvSpPr>
          <p:nvPr>
            <p:ph idx="1"/>
          </p:nvPr>
        </p:nvSpPr>
        <p:spPr>
          <a:xfrm>
            <a:off x="914400" y="1428736"/>
            <a:ext cx="8229600" cy="4389120"/>
          </a:xfrm>
        </p:spPr>
        <p:txBody>
          <a:bodyPr>
            <a:normAutofit fontScale="92500" lnSpcReduction="20000"/>
          </a:bodyPr>
          <a:lstStyle/>
          <a:p>
            <a:pPr algn="l" rtl="0">
              <a:buFont typeface="Wingdings" pitchFamily="2" charset="2"/>
              <a:buChar char="ü"/>
            </a:pPr>
            <a:r>
              <a:rPr lang="en-US" dirty="0" smtClean="0"/>
              <a:t>Compounds that have the same molecular formula but different chemical structures </a:t>
            </a:r>
            <a:r>
              <a:rPr lang="en-US" i="1" dirty="0" smtClean="0"/>
              <a:t>.</a:t>
            </a:r>
            <a:r>
              <a:rPr lang="en-US" dirty="0" smtClean="0"/>
              <a:t> </a:t>
            </a:r>
          </a:p>
          <a:p>
            <a:pPr algn="l" rtl="0">
              <a:buNone/>
            </a:pPr>
            <a:endParaRPr lang="en-US" dirty="0" smtClean="0"/>
          </a:p>
          <a:p>
            <a:pPr algn="l" rtl="0">
              <a:buFont typeface="Wingdings" pitchFamily="2" charset="2"/>
              <a:buChar char="ü"/>
            </a:pPr>
            <a:r>
              <a:rPr lang="en-US" dirty="0" smtClean="0"/>
              <a:t> isomers contain the same number of atoms of each element, but have different arrangements of their atoms </a:t>
            </a:r>
          </a:p>
          <a:p>
            <a:pPr algn="l" rtl="0">
              <a:buFont typeface="Wingdings" pitchFamily="2" charset="2"/>
              <a:buChar char="ü"/>
            </a:pPr>
            <a:endParaRPr lang="en-US" dirty="0" smtClean="0"/>
          </a:p>
          <a:p>
            <a:pPr algn="l" rtl="0">
              <a:buFont typeface="Wingdings" pitchFamily="2" charset="2"/>
              <a:buChar char="ü"/>
            </a:pPr>
            <a:r>
              <a:rPr lang="en-US" dirty="0" smtClean="0"/>
              <a:t>Isomers are classified to different types depending on what differences there are between the structures</a:t>
            </a:r>
          </a:p>
          <a:p>
            <a:pPr algn="l" rtl="0">
              <a:buFont typeface="Wingdings" pitchFamily="2" charset="2"/>
              <a:buChar char="ü"/>
            </a:pPr>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2" presetClass="entr" presetSubtype="4" fill="hold" nodeType="after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additive="base">
                                        <p:cTn id="1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3"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14" fill="hold">
                            <p:stCondLst>
                              <p:cond delay="2000"/>
                            </p:stCondLst>
                            <p:childTnLst>
                              <p:par>
                                <p:cTn id="15" presetID="2" presetClass="entr" presetSubtype="4" fill="hold" nodeType="after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additive="base">
                                        <p:cTn id="1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solidFill>
                  <a:schemeClr val="tx1"/>
                </a:solidFill>
              </a:rPr>
              <a:t>references</a:t>
            </a:r>
            <a:endParaRPr lang="ar-SA" dirty="0">
              <a:solidFill>
                <a:schemeClr val="tx1"/>
              </a:solidFill>
            </a:endParaRPr>
          </a:p>
        </p:txBody>
      </p:sp>
      <p:sp>
        <p:nvSpPr>
          <p:cNvPr id="3" name="عنصر نائب للمحتوى 2"/>
          <p:cNvSpPr>
            <a:spLocks noGrp="1"/>
          </p:cNvSpPr>
          <p:nvPr>
            <p:ph idx="1"/>
          </p:nvPr>
        </p:nvSpPr>
        <p:spPr>
          <a:xfrm>
            <a:off x="1071538" y="1643050"/>
            <a:ext cx="7929618" cy="5000660"/>
          </a:xfrm>
        </p:spPr>
        <p:txBody>
          <a:bodyPr>
            <a:normAutofit fontScale="55000" lnSpcReduction="20000"/>
          </a:bodyPr>
          <a:lstStyle/>
          <a:p>
            <a:pPr algn="l" rtl="0">
              <a:buNone/>
            </a:pPr>
            <a:r>
              <a:rPr lang="en-US" dirty="0" smtClean="0"/>
              <a:t>1-  L. G. Wade </a:t>
            </a:r>
            <a:r>
              <a:rPr lang="en-US" dirty="0" err="1" smtClean="0"/>
              <a:t>Jr</a:t>
            </a:r>
            <a:r>
              <a:rPr lang="en-US" dirty="0" smtClean="0"/>
              <a:t>, Organic chemistry , 169-210 </a:t>
            </a:r>
          </a:p>
          <a:p>
            <a:pPr algn="l" rtl="0">
              <a:buNone/>
            </a:pPr>
            <a:endParaRPr lang="en-US" dirty="0" smtClean="0"/>
          </a:p>
          <a:p>
            <a:pPr algn="l" rtl="0">
              <a:buNone/>
            </a:pPr>
            <a:r>
              <a:rPr lang="en-US" dirty="0" smtClean="0"/>
              <a:t>2- Ann Van </a:t>
            </a:r>
            <a:r>
              <a:rPr lang="en-US" dirty="0" err="1" smtClean="0"/>
              <a:t>Eeckhaut</a:t>
            </a:r>
            <a:r>
              <a:rPr lang="en-US" dirty="0" smtClean="0"/>
              <a:t>, Yvette </a:t>
            </a:r>
            <a:r>
              <a:rPr lang="en-US" dirty="0" err="1" smtClean="0"/>
              <a:t>Michotte,Chiral</a:t>
            </a:r>
            <a:r>
              <a:rPr lang="en-US" dirty="0" smtClean="0"/>
              <a:t> Separations by Capillary Electrophoresis, pp 11</a:t>
            </a:r>
          </a:p>
          <a:p>
            <a:pPr algn="l" rtl="0">
              <a:buNone/>
            </a:pPr>
            <a:endParaRPr lang="en-US" dirty="0" smtClean="0"/>
          </a:p>
          <a:p>
            <a:pPr algn="l" rtl="0">
              <a:buNone/>
            </a:pPr>
            <a:r>
              <a:rPr lang="en-US" dirty="0" smtClean="0"/>
              <a:t>3- John Wiley &amp; Sons, Organic Chemistry I For Dummies, pp 89</a:t>
            </a:r>
          </a:p>
          <a:p>
            <a:pPr algn="l" rtl="0">
              <a:buNone/>
            </a:pPr>
            <a:endParaRPr lang="en-US" dirty="0" smtClean="0"/>
          </a:p>
          <a:p>
            <a:pPr algn="l" rtl="0">
              <a:buNone/>
            </a:pPr>
            <a:r>
              <a:rPr lang="en-US" dirty="0" smtClean="0"/>
              <a:t>4- Shore, N. (2007). </a:t>
            </a:r>
            <a:r>
              <a:rPr lang="en-US" i="1" dirty="0" smtClean="0"/>
              <a:t>Study Guide and Solutions Manual for Organic Chemistry </a:t>
            </a:r>
            <a:r>
              <a:rPr lang="en-US" dirty="0" smtClean="0"/>
              <a:t>(5th Ed.). New York: W.H. Freeman. (182-186)</a:t>
            </a:r>
          </a:p>
          <a:p>
            <a:pPr algn="l" rtl="0">
              <a:buNone/>
            </a:pPr>
            <a:endParaRPr lang="en-US" dirty="0" smtClean="0"/>
          </a:p>
          <a:p>
            <a:pPr algn="l" rtl="0">
              <a:buNone/>
            </a:pPr>
            <a:r>
              <a:rPr lang="en-US" dirty="0" smtClean="0"/>
              <a:t>5- INDAH PURNAMA </a:t>
            </a:r>
            <a:r>
              <a:rPr lang="en-US" dirty="0" err="1" smtClean="0"/>
              <a:t>SARYa</a:t>
            </a:r>
            <a:r>
              <a:rPr lang="en-US" dirty="0" smtClean="0"/>
              <a:t>,*, </a:t>
            </a:r>
            <a:r>
              <a:rPr lang="en-US" dirty="0" err="1" smtClean="0"/>
              <a:t>SISWANDONOb</a:t>
            </a:r>
            <a:r>
              <a:rPr lang="en-US" dirty="0" smtClean="0"/>
              <a:t>, TUTUK </a:t>
            </a:r>
            <a:r>
              <a:rPr lang="en-US" dirty="0" err="1" smtClean="0"/>
              <a:t>BUDIATIb</a:t>
            </a:r>
            <a:r>
              <a:rPr lang="en-US" dirty="0" smtClean="0"/>
              <a:t> ,International Journal of Pharmacy and Pharmaceutical Sciences ISSN- 0975-1491 ,</a:t>
            </a:r>
            <a:r>
              <a:rPr lang="en-US" dirty="0" err="1" smtClean="0"/>
              <a:t>Vol</a:t>
            </a:r>
            <a:r>
              <a:rPr lang="en-US" dirty="0" smtClean="0"/>
              <a:t> 7, Issue 3, 2015</a:t>
            </a:r>
          </a:p>
          <a:p>
            <a:pPr algn="l" rtl="0">
              <a:buNone/>
            </a:pPr>
            <a:r>
              <a:rPr lang="en-US" dirty="0" smtClean="0"/>
              <a:t/>
            </a:r>
            <a:br>
              <a:rPr lang="en-US" dirty="0" smtClean="0"/>
            </a:br>
            <a:endParaRPr lang="en-US" dirty="0" smtClean="0"/>
          </a:p>
          <a:p>
            <a:pPr algn="l" rtl="0"/>
            <a:endParaRPr lang="en-US" dirty="0" smtClean="0"/>
          </a:p>
          <a:p>
            <a:pPr algn="l" rtl="0">
              <a:buNone/>
            </a:pPr>
            <a:r>
              <a:rPr lang="en-US" dirty="0" smtClean="0"/>
              <a:t> </a:t>
            </a:r>
            <a:endParaRPr lang="ar-SA"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4" name="رسم تخطيطي 3"/>
          <p:cNvGraphicFramePr/>
          <p:nvPr/>
        </p:nvGraphicFramePr>
        <p:xfrm>
          <a:off x="1928794" y="1428736"/>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Isomers types</a:t>
            </a:r>
            <a:endParaRPr lang="ar-SA" dirty="0"/>
          </a:p>
        </p:txBody>
      </p:sp>
      <p:sp>
        <p:nvSpPr>
          <p:cNvPr id="3" name="عنصر نائب للمحتوى 2"/>
          <p:cNvSpPr>
            <a:spLocks noGrp="1"/>
          </p:cNvSpPr>
          <p:nvPr>
            <p:ph idx="1"/>
          </p:nvPr>
        </p:nvSpPr>
        <p:spPr/>
        <p:txBody>
          <a:bodyPr>
            <a:normAutofit/>
          </a:bodyPr>
          <a:lstStyle/>
          <a:p>
            <a:pPr marL="596646" indent="-514350" algn="l" rtl="0">
              <a:buFont typeface="+mj-lt"/>
              <a:buAutoNum type="arabicPeriod"/>
            </a:pPr>
            <a:r>
              <a:rPr lang="en-US" sz="2800" dirty="0" smtClean="0">
                <a:solidFill>
                  <a:schemeClr val="accent3"/>
                </a:solidFill>
              </a:rPr>
              <a:t>Constitutional</a:t>
            </a:r>
            <a:r>
              <a:rPr lang="en-US" sz="2800" dirty="0" smtClean="0"/>
              <a:t> : isomers differ in the order in which the atoms are connected so they can contain different functional groups and / or bonding patterns (</a:t>
            </a:r>
            <a:r>
              <a:rPr lang="en-US" sz="2800" i="1" dirty="0" smtClean="0"/>
              <a:t>e.g.</a:t>
            </a:r>
            <a:r>
              <a:rPr lang="en-US" sz="2800" dirty="0" smtClean="0"/>
              <a:t> branching)</a:t>
            </a:r>
            <a:br>
              <a:rPr lang="en-US" sz="2800" dirty="0" smtClean="0"/>
            </a:br>
            <a:endParaRPr lang="en-US" sz="2800" dirty="0" smtClean="0"/>
          </a:p>
          <a:p>
            <a:pPr algn="l" rtl="0">
              <a:buNone/>
            </a:pPr>
            <a:r>
              <a:rPr lang="en-US" sz="2800" i="1" dirty="0" smtClean="0"/>
              <a:t>    example:</a:t>
            </a:r>
            <a:r>
              <a:rPr lang="en-US" sz="2800" dirty="0" smtClean="0"/>
              <a:t> 1-propanol, 2-propanol and ethyl methyl ether (C</a:t>
            </a:r>
            <a:r>
              <a:rPr lang="en-US" sz="2800" baseline="-25000" dirty="0" smtClean="0"/>
              <a:t>3</a:t>
            </a:r>
            <a:r>
              <a:rPr lang="en-US" sz="2800" dirty="0" smtClean="0"/>
              <a:t>H</a:t>
            </a:r>
            <a:r>
              <a:rPr lang="en-US" sz="2800" baseline="-25000" dirty="0" smtClean="0"/>
              <a:t>8</a:t>
            </a:r>
            <a:r>
              <a:rPr lang="en-US" sz="2800" dirty="0" smtClean="0"/>
              <a:t>O)</a:t>
            </a:r>
          </a:p>
          <a:p>
            <a:pPr algn="l" rtl="0">
              <a:buNone/>
            </a:pPr>
            <a:endParaRPr lang="en-US" sz="2800" dirty="0" smtClean="0"/>
          </a:p>
          <a:p>
            <a:pPr algn="l" rtl="0">
              <a:buNone/>
            </a:pPr>
            <a:endParaRPr lang="ar-SA" sz="2800" dirty="0"/>
          </a:p>
        </p:txBody>
      </p:sp>
      <p:pic>
        <p:nvPicPr>
          <p:cNvPr id="4" name="صورة 3" descr="isomers propanol.png"/>
          <p:cNvPicPr>
            <a:picLocks noChangeAspect="1"/>
          </p:cNvPicPr>
          <p:nvPr/>
        </p:nvPicPr>
        <p:blipFill>
          <a:blip r:embed="rId2"/>
          <a:stretch>
            <a:fillRect/>
          </a:stretch>
        </p:blipFill>
        <p:spPr>
          <a:xfrm>
            <a:off x="1857356" y="4929198"/>
            <a:ext cx="6133334" cy="16000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additive="base">
                                        <p:cTn id="17" dur="500" fill="hold"/>
                                        <p:tgtEl>
                                          <p:spTgt spid="4"/>
                                        </p:tgtEl>
                                        <p:attrNameLst>
                                          <p:attrName>ppt_x</p:attrName>
                                        </p:attrNameLst>
                                      </p:cBhvr>
                                      <p:tavLst>
                                        <p:tav tm="0">
                                          <p:val>
                                            <p:strVal val="#ppt_x"/>
                                          </p:val>
                                        </p:tav>
                                        <p:tav tm="100000">
                                          <p:val>
                                            <p:strVal val="#ppt_x"/>
                                          </p:val>
                                        </p:tav>
                                      </p:tavLst>
                                    </p:anim>
                                    <p:anim calcmode="lin" valueType="num">
                                      <p:cBhvr additive="base">
                                        <p:cTn id="1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p>
            <a:pPr marL="596646" indent="-514350" algn="l" rtl="0">
              <a:buFont typeface="+mj-lt"/>
              <a:buAutoNum type="arabicPeriod" startAt="2"/>
            </a:pPr>
            <a:r>
              <a:rPr lang="en-US" sz="2800" dirty="0" smtClean="0">
                <a:solidFill>
                  <a:schemeClr val="accent3"/>
                </a:solidFill>
              </a:rPr>
              <a:t>Stereoisomers: </a:t>
            </a:r>
            <a:r>
              <a:rPr lang="en-US" sz="2800" dirty="0" smtClean="0"/>
              <a:t>have the same functional groups and the same atoms order, they differ only in the arrangement of atoms and bonds in space.</a:t>
            </a:r>
          </a:p>
          <a:p>
            <a:pPr algn="l" rtl="0">
              <a:buNone/>
            </a:pPr>
            <a:r>
              <a:rPr lang="en-US" dirty="0" smtClean="0"/>
              <a:t/>
            </a:r>
            <a:br>
              <a:rPr lang="en-US" dirty="0" smtClean="0"/>
            </a:br>
            <a:endParaRPr lang="en-US"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مستطيل 9">
            <a:hlinkClick r:id="rId2" action="ppaction://hlinksldjump"/>
          </p:cNvPr>
          <p:cNvSpPr/>
          <p:nvPr/>
        </p:nvSpPr>
        <p:spPr>
          <a:xfrm>
            <a:off x="6500826" y="3214686"/>
            <a:ext cx="2286016" cy="12858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solidFill>
                <a:schemeClr val="bg1"/>
              </a:solidFill>
            </a:endParaRPr>
          </a:p>
        </p:txBody>
      </p:sp>
      <p:pic>
        <p:nvPicPr>
          <p:cNvPr id="4" name="صورة 3" descr="isomers.gif"/>
          <p:cNvPicPr>
            <a:picLocks noChangeAspect="1"/>
          </p:cNvPicPr>
          <p:nvPr/>
        </p:nvPicPr>
        <p:blipFill>
          <a:blip r:embed="rId3"/>
          <a:stretch>
            <a:fillRect/>
          </a:stretch>
        </p:blipFill>
        <p:spPr>
          <a:xfrm>
            <a:off x="1857356" y="0"/>
            <a:ext cx="6715172" cy="6858000"/>
          </a:xfrm>
          <a:prstGeom prst="rect">
            <a:avLst/>
          </a:prstGeom>
        </p:spPr>
      </p:pic>
      <p:sp>
        <p:nvSpPr>
          <p:cNvPr id="6" name="مستطيل 5"/>
          <p:cNvSpPr/>
          <p:nvPr/>
        </p:nvSpPr>
        <p:spPr>
          <a:xfrm>
            <a:off x="3500430" y="1285860"/>
            <a:ext cx="1500198" cy="35719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5" name="مربع نص 4"/>
          <p:cNvSpPr txBox="1"/>
          <p:nvPr/>
        </p:nvSpPr>
        <p:spPr>
          <a:xfrm>
            <a:off x="3357554" y="1214422"/>
            <a:ext cx="1785950" cy="461665"/>
          </a:xfrm>
          <a:prstGeom prst="rect">
            <a:avLst/>
          </a:prstGeom>
          <a:noFill/>
        </p:spPr>
        <p:txBody>
          <a:bodyPr wrap="square" rtlCol="1">
            <a:spAutoFit/>
          </a:bodyPr>
          <a:lstStyle/>
          <a:p>
            <a:r>
              <a:rPr lang="en-US" sz="1200" dirty="0" smtClean="0">
                <a:solidFill>
                  <a:schemeClr val="tx1">
                    <a:lumMod val="65000"/>
                    <a:lumOff val="35000"/>
                  </a:schemeClr>
                </a:solidFill>
                <a:latin typeface="Andalus" pitchFamily="18" charset="-78"/>
                <a:cs typeface="Andalus" pitchFamily="18" charset="-78"/>
              </a:rPr>
              <a:t>Do the compounds have</a:t>
            </a:r>
            <a:br>
              <a:rPr lang="en-US" sz="1200" dirty="0" smtClean="0">
                <a:solidFill>
                  <a:schemeClr val="tx1">
                    <a:lumMod val="65000"/>
                    <a:lumOff val="35000"/>
                  </a:schemeClr>
                </a:solidFill>
                <a:latin typeface="Andalus" pitchFamily="18" charset="-78"/>
                <a:cs typeface="Andalus" pitchFamily="18" charset="-78"/>
              </a:rPr>
            </a:br>
            <a:r>
              <a:rPr lang="en-US" sz="1200" dirty="0" smtClean="0">
                <a:solidFill>
                  <a:schemeClr val="tx1">
                    <a:lumMod val="65000"/>
                    <a:lumOff val="35000"/>
                  </a:schemeClr>
                </a:solidFill>
                <a:latin typeface="Andalus" pitchFamily="18" charset="-78"/>
                <a:cs typeface="Andalus" pitchFamily="18" charset="-78"/>
              </a:rPr>
              <a:t>the same atoms order?</a:t>
            </a:r>
            <a:endParaRPr lang="ar-SA" sz="1200" dirty="0">
              <a:solidFill>
                <a:schemeClr val="tx1">
                  <a:lumMod val="65000"/>
                  <a:lumOff val="35000"/>
                </a:schemeClr>
              </a:solidFill>
              <a:latin typeface="Andalus" pitchFamily="18" charset="-78"/>
              <a:cs typeface="Andalus" pitchFamily="18" charset="-78"/>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انقلاب">
  <a:themeElements>
    <a:clrScheme name="انقلاب">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انقلاب">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انقلاب">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1413</TotalTime>
  <Words>755</Words>
  <Application>Microsoft Office PowerPoint</Application>
  <PresentationFormat>On-screen Show (4:3)</PresentationFormat>
  <Paragraphs>196</Paragraphs>
  <Slides>50</Slides>
  <Notes>1</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50</vt:i4>
      </vt:variant>
    </vt:vector>
  </HeadingPairs>
  <TitlesOfParts>
    <vt:vector size="61" baseType="lpstr">
      <vt:lpstr>Andalus</vt:lpstr>
      <vt:lpstr>Arial</vt:lpstr>
      <vt:lpstr>Calibri</vt:lpstr>
      <vt:lpstr>Century Schoolbook</vt:lpstr>
      <vt:lpstr>Constantia</vt:lpstr>
      <vt:lpstr>Gill Sans MT</vt:lpstr>
      <vt:lpstr>Majalla UI</vt:lpstr>
      <vt:lpstr>Verdana</vt:lpstr>
      <vt:lpstr>Wingdings</vt:lpstr>
      <vt:lpstr>Wingdings 2</vt:lpstr>
      <vt:lpstr>انقلاب</vt:lpstr>
      <vt:lpstr>Stereochemistry   </vt:lpstr>
      <vt:lpstr>stereochemistry </vt:lpstr>
      <vt:lpstr>Why we need stereochemistry?</vt:lpstr>
      <vt:lpstr>PowerPoint Presentation</vt:lpstr>
      <vt:lpstr>isomers</vt:lpstr>
      <vt:lpstr>PowerPoint Presentation</vt:lpstr>
      <vt:lpstr>Isomers types</vt:lpstr>
      <vt:lpstr>PowerPoint Presentation</vt:lpstr>
      <vt:lpstr>PowerPoint Presentation</vt:lpstr>
      <vt:lpstr>Conformational isomers</vt:lpstr>
      <vt:lpstr>Butane conformational isomers </vt:lpstr>
      <vt:lpstr>PowerPoint Presentation</vt:lpstr>
      <vt:lpstr>Configurational isomers</vt:lpstr>
      <vt:lpstr>Geometric isomers </vt:lpstr>
      <vt:lpstr>Optical isomers</vt:lpstr>
      <vt:lpstr>If you don't know  : </vt:lpstr>
      <vt:lpstr>Enantiomers </vt:lpstr>
      <vt:lpstr>Left hand and right hand </vt:lpstr>
      <vt:lpstr>Diastereomers</vt:lpstr>
      <vt:lpstr>Diastereomers</vt:lpstr>
      <vt:lpstr>The Chirality Centre </vt:lpstr>
      <vt:lpstr>Examples of chiral centers </vt:lpstr>
      <vt:lpstr>The Cahn-Ingold-Prelog system</vt:lpstr>
      <vt:lpstr>PowerPoint Presentation</vt:lpstr>
      <vt:lpstr>PowerPoint Presentation</vt:lpstr>
      <vt:lpstr>PowerPoint Presentation</vt:lpstr>
      <vt:lpstr>PowerPoint Presentation</vt:lpstr>
      <vt:lpstr>PowerPoint Presentation</vt:lpstr>
      <vt:lpstr>PowerPoint Presentation</vt:lpstr>
      <vt:lpstr>The Chirality Centre </vt:lpstr>
      <vt:lpstr>How to determine Whether Molecules Are Enantiomers, Diastereomers or Meso Compounds ? </vt:lpstr>
      <vt:lpstr>PowerPoint Presentation</vt:lpstr>
      <vt:lpstr>PowerPoint Presentation</vt:lpstr>
      <vt:lpstr>PowerPoint Presentation</vt:lpstr>
      <vt:lpstr>Optical Activity </vt:lpstr>
      <vt:lpstr>Polarimeter </vt:lpstr>
      <vt:lpstr>Polarimeter principle </vt:lpstr>
      <vt:lpstr>PowerPoint Presentation</vt:lpstr>
      <vt:lpstr>PowerPoint Presentation</vt:lpstr>
      <vt:lpstr>PowerPoint Presentation</vt:lpstr>
      <vt:lpstr>enantiomeric excess (ee%)</vt:lpstr>
      <vt:lpstr>Example of optical activity</vt:lpstr>
      <vt:lpstr>PowerPoint Presentation</vt:lpstr>
      <vt:lpstr>PowerPoint Presentation</vt:lpstr>
      <vt:lpstr> Newman projection</vt:lpstr>
      <vt:lpstr>Fischer Projection</vt:lpstr>
      <vt:lpstr>PowerPoint Presentation</vt:lpstr>
      <vt:lpstr>Fischer projection for structures with more than one chiral center </vt:lpstr>
      <vt:lpstr>Rotation of Fischer projection </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Stereochemistry    prepared by : Suha Hudhud  proposed to Dr :  Mohammad Al-Nuri</dc:title>
  <dc:creator>User</dc:creator>
  <cp:lastModifiedBy>TED</cp:lastModifiedBy>
  <cp:revision>141</cp:revision>
  <dcterms:created xsi:type="dcterms:W3CDTF">2015-09-04T18:04:05Z</dcterms:created>
  <dcterms:modified xsi:type="dcterms:W3CDTF">2017-02-02T23:51:13Z</dcterms:modified>
</cp:coreProperties>
</file>