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09" d="100"/>
          <a:sy n="109" d="100"/>
        </p:scale>
        <p:origin x="168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04C852-C358-48F4-956F-E474A6B4DBC2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112F7-94AC-4F00-9800-3630211B3F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8358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FBE92-F3B8-4C68-9F49-3081F8139553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1D4E3-99B9-4F6A-851C-4BFD8E381B9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8754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01D4E3-99B9-4F6A-851C-4BFD8E381B91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KİTLE VE TOPLUMSAL HAREKETLER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Gustave</a:t>
            </a:r>
            <a:r>
              <a:rPr lang="tr-TR" dirty="0" smtClean="0"/>
              <a:t> Le Bon ve </a:t>
            </a:r>
            <a:r>
              <a:rPr lang="tr-TR" dirty="0" err="1" smtClean="0"/>
              <a:t>Elias</a:t>
            </a:r>
            <a:r>
              <a:rPr lang="tr-TR" dirty="0" smtClean="0"/>
              <a:t> </a:t>
            </a:r>
            <a:r>
              <a:rPr lang="tr-TR" dirty="0" err="1" smtClean="0"/>
              <a:t>Canetti</a:t>
            </a:r>
            <a:r>
              <a:rPr lang="tr-TR" dirty="0" smtClean="0"/>
              <a:t> </a:t>
            </a:r>
            <a:r>
              <a:rPr lang="tr-TR" dirty="0" err="1" smtClean="0"/>
              <a:t>Karşılatırması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Gustave</a:t>
            </a:r>
            <a:r>
              <a:rPr lang="tr-TR" dirty="0" smtClean="0"/>
              <a:t> Le Bon (Kitleler Psikolojisi- 1895)</a:t>
            </a:r>
          </a:p>
          <a:p>
            <a:r>
              <a:rPr lang="tr-TR" dirty="0" err="1" smtClean="0"/>
              <a:t>Elias</a:t>
            </a:r>
            <a:r>
              <a:rPr lang="tr-TR" dirty="0" smtClean="0"/>
              <a:t> </a:t>
            </a:r>
            <a:r>
              <a:rPr lang="tr-TR" dirty="0" err="1" smtClean="0"/>
              <a:t>Canetti</a:t>
            </a:r>
            <a:r>
              <a:rPr lang="tr-TR" dirty="0" smtClean="0"/>
              <a:t> (Kitle ve İktidar (1960)</a:t>
            </a:r>
          </a:p>
          <a:p>
            <a:r>
              <a:rPr lang="tr-TR" dirty="0" smtClean="0"/>
              <a:t>Her iki yazarın kitle tanımlarını karşılaştırarak geçtiğimiz hafta yaptığımız toplumsal hareketler tanımı üzerinden bize bir yöntem sunup sunamadıklarını tartışalım. </a:t>
            </a:r>
            <a:endParaRPr lang="tr-TR" dirty="0"/>
          </a:p>
          <a:p>
            <a:pPr lvl="0"/>
            <a:endParaRPr lang="tr-TR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Le Bon ve </a:t>
            </a:r>
            <a:r>
              <a:rPr lang="tr-TR" dirty="0" err="1" smtClean="0"/>
              <a:t>Canetti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	- </a:t>
            </a:r>
            <a:r>
              <a:rPr lang="en-CA" b="1" dirty="0" err="1"/>
              <a:t>Kitlenin</a:t>
            </a:r>
            <a:r>
              <a:rPr lang="en-CA" b="1" dirty="0"/>
              <a:t> </a:t>
            </a:r>
            <a:r>
              <a:rPr lang="en-CA" b="1" dirty="0" err="1"/>
              <a:t>Sosyolojik</a:t>
            </a:r>
            <a:r>
              <a:rPr lang="en-CA" b="1" dirty="0"/>
              <a:t> </a:t>
            </a:r>
            <a:r>
              <a:rPr lang="en-CA" b="1" dirty="0" err="1"/>
              <a:t>Tahayyülü</a:t>
            </a:r>
            <a:r>
              <a:rPr lang="en-CA" b="1" dirty="0"/>
              <a:t>:</a:t>
            </a:r>
            <a:endParaRPr lang="tr-TR" dirty="0"/>
          </a:p>
          <a:p>
            <a:pPr lvl="0"/>
            <a:r>
              <a:rPr lang="en-CA" dirty="0" err="1"/>
              <a:t>Toplumsal</a:t>
            </a:r>
            <a:r>
              <a:rPr lang="en-CA" dirty="0"/>
              <a:t> </a:t>
            </a:r>
            <a:r>
              <a:rPr lang="en-CA" dirty="0" err="1"/>
              <a:t>meseleyi</a:t>
            </a:r>
            <a:r>
              <a:rPr lang="en-CA" dirty="0"/>
              <a:t> </a:t>
            </a:r>
            <a:r>
              <a:rPr lang="en-CA" dirty="0" err="1"/>
              <a:t>çıkarmak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sınırlarını</a:t>
            </a:r>
            <a:r>
              <a:rPr lang="en-CA" dirty="0"/>
              <a:t> </a:t>
            </a:r>
            <a:r>
              <a:rPr lang="en-CA" dirty="0" err="1"/>
              <a:t>belirlemek</a:t>
            </a:r>
            <a:r>
              <a:rPr lang="en-CA" dirty="0"/>
              <a:t>. </a:t>
            </a:r>
            <a:r>
              <a:rPr lang="en-CA" dirty="0" err="1"/>
              <a:t>Neye</a:t>
            </a:r>
            <a:r>
              <a:rPr lang="en-CA" dirty="0"/>
              <a:t> </a:t>
            </a:r>
            <a:r>
              <a:rPr lang="en-CA" dirty="0" err="1"/>
              <a:t>kitle</a:t>
            </a:r>
            <a:r>
              <a:rPr lang="en-CA" dirty="0"/>
              <a:t> </a:t>
            </a:r>
            <a:r>
              <a:rPr lang="en-CA" dirty="0" err="1"/>
              <a:t>diyoruz</a:t>
            </a:r>
            <a:r>
              <a:rPr lang="en-CA" dirty="0" smtClean="0"/>
              <a:t>;?</a:t>
            </a:r>
            <a:r>
              <a:rPr lang="en-CA" dirty="0"/>
              <a:t> </a:t>
            </a:r>
            <a:endParaRPr lang="tr-TR" dirty="0"/>
          </a:p>
          <a:p>
            <a:r>
              <a:rPr lang="en-CA" b="1" dirty="0"/>
              <a:t>Canetti</a:t>
            </a:r>
            <a:r>
              <a:rPr lang="en-CA" dirty="0"/>
              <a:t>: </a:t>
            </a:r>
            <a:endParaRPr lang="tr-TR" dirty="0" smtClean="0"/>
          </a:p>
          <a:p>
            <a:pPr lvl="1"/>
            <a:r>
              <a:rPr lang="en-CA" dirty="0" err="1" smtClean="0"/>
              <a:t>birdenbire</a:t>
            </a:r>
            <a:r>
              <a:rPr lang="en-CA" dirty="0" smtClean="0"/>
              <a:t> </a:t>
            </a:r>
            <a:r>
              <a:rPr lang="en-CA" dirty="0" err="1"/>
              <a:t>tek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aynı</a:t>
            </a:r>
            <a:r>
              <a:rPr lang="en-CA" dirty="0"/>
              <a:t> </a:t>
            </a:r>
            <a:r>
              <a:rPr lang="en-CA" dirty="0" err="1"/>
              <a:t>beden</a:t>
            </a:r>
            <a:r>
              <a:rPr lang="en-CA" dirty="0"/>
              <a:t> </a:t>
            </a:r>
            <a:r>
              <a:rPr lang="en-CA" dirty="0" err="1"/>
              <a:t>olmak</a:t>
            </a:r>
            <a:r>
              <a:rPr lang="en-CA" dirty="0"/>
              <a:t>; </a:t>
            </a:r>
            <a:r>
              <a:rPr lang="en-CA" dirty="0" err="1"/>
              <a:t>aniden</a:t>
            </a:r>
            <a:r>
              <a:rPr lang="en-CA" dirty="0"/>
              <a:t> </a:t>
            </a:r>
            <a:r>
              <a:rPr lang="en-CA" dirty="0" err="1"/>
              <a:t>beliriverme</a:t>
            </a:r>
            <a:r>
              <a:rPr lang="en-CA" dirty="0"/>
              <a:t>; </a:t>
            </a:r>
            <a:r>
              <a:rPr lang="en-CA" dirty="0" err="1"/>
              <a:t>kendiliğindenlik</a:t>
            </a:r>
            <a:r>
              <a:rPr lang="en-CA" dirty="0"/>
              <a:t>..  </a:t>
            </a:r>
            <a:endParaRPr lang="tr-TR" dirty="0"/>
          </a:p>
          <a:p>
            <a:pPr lvl="2"/>
            <a:r>
              <a:rPr lang="en-CA" dirty="0" err="1" smtClean="0"/>
              <a:t>Fransız</a:t>
            </a:r>
            <a:r>
              <a:rPr lang="en-CA" dirty="0" smtClean="0"/>
              <a:t> </a:t>
            </a:r>
            <a:r>
              <a:rPr lang="en-CA" dirty="0" err="1"/>
              <a:t>Devrimi’nde</a:t>
            </a:r>
            <a:r>
              <a:rPr lang="en-CA" dirty="0"/>
              <a:t> Bastille </a:t>
            </a:r>
            <a:r>
              <a:rPr lang="en-CA" dirty="0" err="1"/>
              <a:t>hapishanesine</a:t>
            </a:r>
            <a:r>
              <a:rPr lang="en-CA" dirty="0"/>
              <a:t> </a:t>
            </a:r>
            <a:r>
              <a:rPr lang="en-CA" dirty="0" err="1"/>
              <a:t>yürüyenler</a:t>
            </a:r>
            <a:r>
              <a:rPr lang="en-CA" dirty="0"/>
              <a:t>; </a:t>
            </a:r>
            <a:r>
              <a:rPr lang="en-CA" dirty="0" err="1"/>
              <a:t>grev</a:t>
            </a:r>
            <a:r>
              <a:rPr lang="en-CA" dirty="0"/>
              <a:t> </a:t>
            </a:r>
            <a:r>
              <a:rPr lang="en-CA" dirty="0" err="1"/>
              <a:t>yapan</a:t>
            </a:r>
            <a:r>
              <a:rPr lang="en-CA" dirty="0"/>
              <a:t> </a:t>
            </a:r>
            <a:r>
              <a:rPr lang="en-CA" dirty="0" err="1"/>
              <a:t>işçiler</a:t>
            </a:r>
            <a:r>
              <a:rPr lang="en-CA" dirty="0"/>
              <a:t>; </a:t>
            </a:r>
            <a:r>
              <a:rPr lang="en-CA" dirty="0" err="1"/>
              <a:t>ayinler</a:t>
            </a:r>
            <a:r>
              <a:rPr lang="en-CA" dirty="0"/>
              <a:t>; </a:t>
            </a:r>
            <a:r>
              <a:rPr lang="en-CA" dirty="0" err="1"/>
              <a:t>şölenlerr</a:t>
            </a:r>
            <a:r>
              <a:rPr lang="en-CA" dirty="0"/>
              <a:t>; </a:t>
            </a:r>
            <a:r>
              <a:rPr lang="en-CA" dirty="0" err="1"/>
              <a:t>dinsel</a:t>
            </a:r>
            <a:r>
              <a:rPr lang="en-CA" dirty="0"/>
              <a:t> </a:t>
            </a:r>
            <a:r>
              <a:rPr lang="en-CA" dirty="0" err="1"/>
              <a:t>törenler</a:t>
            </a:r>
            <a:r>
              <a:rPr lang="en-CA" dirty="0"/>
              <a:t>; </a:t>
            </a:r>
            <a:r>
              <a:rPr lang="en-CA" dirty="0" err="1"/>
              <a:t>dağılan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tiyatro</a:t>
            </a:r>
            <a:r>
              <a:rPr lang="en-CA" dirty="0"/>
              <a:t>; </a:t>
            </a:r>
            <a:r>
              <a:rPr lang="en-CA" dirty="0" err="1"/>
              <a:t>kaçış</a:t>
            </a:r>
            <a:r>
              <a:rPr lang="en-CA" dirty="0"/>
              <a:t> </a:t>
            </a:r>
            <a:r>
              <a:rPr lang="en-CA" dirty="0" err="1"/>
              <a:t>kitleleri</a:t>
            </a:r>
            <a:r>
              <a:rPr lang="en-CA" dirty="0"/>
              <a:t>; panic; </a:t>
            </a:r>
            <a:r>
              <a:rPr lang="en-CA" dirty="0" err="1"/>
              <a:t>hacdaki</a:t>
            </a:r>
            <a:r>
              <a:rPr lang="en-CA" dirty="0"/>
              <a:t> </a:t>
            </a:r>
            <a:r>
              <a:rPr lang="en-CA" dirty="0" err="1"/>
              <a:t>insanlar</a:t>
            </a:r>
            <a:r>
              <a:rPr lang="en-CA" dirty="0"/>
              <a:t>;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ölüler</a:t>
            </a:r>
            <a:r>
              <a:rPr lang="en-CA" dirty="0"/>
              <a:t>;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hatta</a:t>
            </a:r>
            <a:r>
              <a:rPr lang="en-CA" dirty="0"/>
              <a:t> </a:t>
            </a:r>
            <a:r>
              <a:rPr lang="en-CA" dirty="0" err="1"/>
              <a:t>bakteriler</a:t>
            </a:r>
            <a:r>
              <a:rPr lang="en-CA" dirty="0"/>
              <a:t>… </a:t>
            </a:r>
            <a:endParaRPr lang="tr-TR" dirty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ransition advTm="39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Le Bon ve </a:t>
            </a:r>
            <a:r>
              <a:rPr lang="tr-TR" dirty="0" err="1" smtClean="0"/>
              <a:t>Canetti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tr-TR" dirty="0" smtClean="0"/>
              <a:t>Le </a:t>
            </a:r>
            <a:r>
              <a:rPr lang="tr-TR" dirty="0" err="1" smtClean="0"/>
              <a:t>Bon’un</a:t>
            </a:r>
            <a:r>
              <a:rPr lang="tr-TR" dirty="0" smtClean="0"/>
              <a:t> kitle tanımı</a:t>
            </a:r>
          </a:p>
          <a:p>
            <a:pPr marL="971550" lvl="1" indent="-514350">
              <a:buAutoNum type="alphaLcParenR"/>
            </a:pPr>
            <a:r>
              <a:rPr lang="en-CA" dirty="0" err="1" smtClean="0"/>
              <a:t>Rastgele</a:t>
            </a:r>
            <a:r>
              <a:rPr lang="en-CA" dirty="0" smtClean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araya</a:t>
            </a:r>
            <a:r>
              <a:rPr lang="en-CA" dirty="0"/>
              <a:t> </a:t>
            </a:r>
            <a:r>
              <a:rPr lang="en-CA" dirty="0" err="1"/>
              <a:t>gelmiş</a:t>
            </a:r>
            <a:r>
              <a:rPr lang="en-CA" dirty="0"/>
              <a:t>; </a:t>
            </a:r>
            <a:endParaRPr lang="tr-TR" dirty="0" smtClean="0"/>
          </a:p>
          <a:p>
            <a:pPr marL="457200" lvl="1" indent="0">
              <a:buNone/>
            </a:pPr>
            <a:r>
              <a:rPr lang="en-CA" dirty="0" smtClean="0"/>
              <a:t>b</a:t>
            </a:r>
            <a:r>
              <a:rPr lang="en-CA" dirty="0"/>
              <a:t>) </a:t>
            </a:r>
            <a:r>
              <a:rPr lang="en-CA" dirty="0" err="1"/>
              <a:t>onu</a:t>
            </a:r>
            <a:r>
              <a:rPr lang="en-CA" dirty="0"/>
              <a:t> </a:t>
            </a:r>
            <a:r>
              <a:rPr lang="en-CA" dirty="0" err="1"/>
              <a:t>oluşturan</a:t>
            </a:r>
            <a:r>
              <a:rPr lang="en-CA" dirty="0"/>
              <a:t> </a:t>
            </a:r>
            <a:r>
              <a:rPr lang="en-CA" dirty="0" err="1"/>
              <a:t>tek</a:t>
            </a:r>
            <a:r>
              <a:rPr lang="en-CA" dirty="0"/>
              <a:t> </a:t>
            </a:r>
            <a:r>
              <a:rPr lang="en-CA" dirty="0" err="1"/>
              <a:t>tek</a:t>
            </a:r>
            <a:r>
              <a:rPr lang="en-CA" dirty="0"/>
              <a:t> </a:t>
            </a:r>
            <a:r>
              <a:rPr lang="en-CA" dirty="0" err="1"/>
              <a:t>bireytlerin</a:t>
            </a:r>
            <a:r>
              <a:rPr lang="en-CA" dirty="0"/>
              <a:t> </a:t>
            </a:r>
            <a:r>
              <a:rPr lang="en-CA" dirty="0" err="1"/>
              <a:t>iradesini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eğilimlerini</a:t>
            </a:r>
            <a:r>
              <a:rPr lang="en-CA" dirty="0"/>
              <a:t> </a:t>
            </a:r>
            <a:r>
              <a:rPr lang="en-CA" dirty="0" err="1"/>
              <a:t>aşan</a:t>
            </a:r>
            <a:r>
              <a:rPr lang="en-CA" dirty="0"/>
              <a:t> </a:t>
            </a:r>
            <a:r>
              <a:rPr lang="en-CA" dirty="0" err="1"/>
              <a:t>kolektif</a:t>
            </a:r>
            <a:r>
              <a:rPr lang="en-CA" dirty="0"/>
              <a:t> </a:t>
            </a:r>
            <a:r>
              <a:rPr lang="en-CA" dirty="0" err="1"/>
              <a:t>bilinç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ruh</a:t>
            </a:r>
            <a:r>
              <a:rPr lang="en-CA" dirty="0"/>
              <a:t> (</a:t>
            </a:r>
            <a:r>
              <a:rPr lang="en-CA" dirty="0" err="1"/>
              <a:t>kitlelerin</a:t>
            </a:r>
            <a:r>
              <a:rPr lang="en-CA" dirty="0"/>
              <a:t> </a:t>
            </a:r>
            <a:r>
              <a:rPr lang="en-CA" dirty="0" err="1"/>
              <a:t>zihniyet,n,n</a:t>
            </a:r>
            <a:r>
              <a:rPr lang="en-CA" dirty="0"/>
              <a:t> </a:t>
            </a:r>
            <a:r>
              <a:rPr lang="en-CA" dirty="0" err="1"/>
              <a:t>tekleşmesi</a:t>
            </a:r>
            <a:r>
              <a:rPr lang="en-CA" dirty="0"/>
              <a:t>) </a:t>
            </a:r>
            <a:endParaRPr lang="tr-TR" dirty="0" smtClean="0"/>
          </a:p>
          <a:p>
            <a:pPr marL="457200" lvl="1" indent="0">
              <a:buNone/>
            </a:pPr>
            <a:r>
              <a:rPr lang="en-CA" dirty="0" smtClean="0"/>
              <a:t>c</a:t>
            </a:r>
            <a:r>
              <a:rPr lang="en-CA" dirty="0"/>
              <a:t>) </a:t>
            </a:r>
            <a:r>
              <a:rPr lang="en-CA" dirty="0" err="1"/>
              <a:t>maksatlı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aradalık</a:t>
            </a:r>
            <a:r>
              <a:rPr lang="en-CA" dirty="0"/>
              <a:t> – </a:t>
            </a:r>
            <a:r>
              <a:rPr lang="en-CA" dirty="0" err="1"/>
              <a:t>Sayı</a:t>
            </a:r>
            <a:r>
              <a:rPr lang="en-CA" dirty="0"/>
              <a:t> </a:t>
            </a:r>
            <a:r>
              <a:rPr lang="en-CA" dirty="0" err="1"/>
              <a:t>önemli</a:t>
            </a:r>
            <a:r>
              <a:rPr lang="en-CA" dirty="0"/>
              <a:t> </a:t>
            </a:r>
            <a:r>
              <a:rPr lang="en-CA" dirty="0" err="1"/>
              <a:t>değil</a:t>
            </a:r>
            <a:r>
              <a:rPr lang="en-CA" dirty="0"/>
              <a:t>… </a:t>
            </a:r>
            <a:endParaRPr lang="tr-TR" dirty="0"/>
          </a:p>
          <a:p>
            <a:pPr lvl="1">
              <a:buFontTx/>
              <a:buChar char="-"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Le Bon ve </a:t>
            </a:r>
            <a:r>
              <a:rPr lang="tr-TR" dirty="0" err="1" smtClean="0"/>
              <a:t>Canetti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CA" dirty="0" err="1"/>
              <a:t>Toplumun</a:t>
            </a:r>
            <a:r>
              <a:rPr lang="en-CA" dirty="0"/>
              <a:t> </a:t>
            </a:r>
            <a:r>
              <a:rPr lang="en-CA" dirty="0" err="1"/>
              <a:t>genel</a:t>
            </a:r>
            <a:r>
              <a:rPr lang="en-CA" dirty="0"/>
              <a:t> </a:t>
            </a:r>
            <a:r>
              <a:rPr lang="en-CA" dirty="0" err="1"/>
              <a:t>yapısı</a:t>
            </a:r>
            <a:r>
              <a:rPr lang="en-CA" dirty="0"/>
              <a:t> </a:t>
            </a:r>
            <a:r>
              <a:rPr lang="en-CA" dirty="0" err="1"/>
              <a:t>içerisinde</a:t>
            </a:r>
            <a:r>
              <a:rPr lang="en-CA" dirty="0"/>
              <a:t> </a:t>
            </a:r>
            <a:r>
              <a:rPr lang="en-CA" dirty="0" err="1"/>
              <a:t>bağlamlandırmak</a:t>
            </a:r>
            <a:r>
              <a:rPr lang="en-CA" dirty="0" smtClean="0"/>
              <a:t>.</a:t>
            </a:r>
            <a:endParaRPr lang="tr-TR" sz="2800" dirty="0"/>
          </a:p>
          <a:p>
            <a:r>
              <a:rPr lang="en-CA" b="1" dirty="0"/>
              <a:t>Le Bon</a:t>
            </a:r>
            <a:r>
              <a:rPr lang="en-CA" dirty="0"/>
              <a:t>: </a:t>
            </a:r>
            <a:endParaRPr lang="tr-TR" dirty="0" smtClean="0"/>
          </a:p>
          <a:p>
            <a:pPr lvl="1"/>
            <a:r>
              <a:rPr lang="tr-TR" dirty="0" smtClean="0"/>
              <a:t>«</a:t>
            </a:r>
            <a:r>
              <a:rPr lang="en-CA" dirty="0" err="1" smtClean="0"/>
              <a:t>Çağımız</a:t>
            </a:r>
            <a:r>
              <a:rPr lang="tr-TR" dirty="0" smtClean="0"/>
              <a:t>»</a:t>
            </a:r>
            <a:r>
              <a:rPr lang="en-CA" dirty="0" smtClean="0"/>
              <a:t> </a:t>
            </a:r>
            <a:r>
              <a:rPr lang="en-CA" dirty="0" err="1" smtClean="0"/>
              <a:t>vurgus</a:t>
            </a:r>
            <a:r>
              <a:rPr lang="tr-TR" dirty="0" smtClean="0"/>
              <a:t>u. </a:t>
            </a:r>
          </a:p>
          <a:p>
            <a:pPr lvl="1"/>
            <a:r>
              <a:rPr lang="en-CA" dirty="0" err="1" smtClean="0"/>
              <a:t>Kitlelerin</a:t>
            </a:r>
            <a:r>
              <a:rPr lang="en-CA" dirty="0" smtClean="0"/>
              <a:t> </a:t>
            </a:r>
            <a:r>
              <a:rPr lang="en-CA" dirty="0" err="1"/>
              <a:t>gücüne</a:t>
            </a:r>
            <a:r>
              <a:rPr lang="en-CA" dirty="0"/>
              <a:t> </a:t>
            </a:r>
            <a:r>
              <a:rPr lang="en-CA" dirty="0" err="1"/>
              <a:t>dair</a:t>
            </a:r>
            <a:r>
              <a:rPr lang="en-CA" dirty="0"/>
              <a:t> </a:t>
            </a:r>
            <a:r>
              <a:rPr lang="en-CA" dirty="0" err="1"/>
              <a:t>inancın</a:t>
            </a:r>
            <a:r>
              <a:rPr lang="en-CA" dirty="0"/>
              <a:t> </a:t>
            </a:r>
            <a:r>
              <a:rPr lang="en-CA" dirty="0" err="1"/>
              <a:t>içinde</a:t>
            </a:r>
            <a:r>
              <a:rPr lang="en-CA" dirty="0"/>
              <a:t> </a:t>
            </a:r>
            <a:r>
              <a:rPr lang="en-CA" dirty="0" err="1"/>
              <a:t>yaşadığı</a:t>
            </a:r>
            <a:r>
              <a:rPr lang="en-CA" dirty="0"/>
              <a:t> </a:t>
            </a:r>
            <a:r>
              <a:rPr lang="en-CA" dirty="0" err="1"/>
              <a:t>çağa</a:t>
            </a:r>
            <a:r>
              <a:rPr lang="en-CA" dirty="0"/>
              <a:t> ait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olgu</a:t>
            </a:r>
            <a:r>
              <a:rPr lang="en-CA" dirty="0"/>
              <a:t> </a:t>
            </a:r>
            <a:r>
              <a:rPr lang="en-CA" dirty="0" err="1" smtClean="0"/>
              <a:t>olduğu</a:t>
            </a:r>
            <a:endParaRPr lang="tr-TR" dirty="0" smtClean="0"/>
          </a:p>
          <a:p>
            <a:pPr lvl="1"/>
            <a:r>
              <a:rPr lang="en-CA" dirty="0" err="1" smtClean="0"/>
              <a:t>Fakat</a:t>
            </a:r>
            <a:r>
              <a:rPr lang="en-CA" dirty="0" smtClean="0"/>
              <a:t> </a:t>
            </a:r>
            <a:r>
              <a:rPr lang="en-CA" dirty="0" err="1"/>
              <a:t>çağın</a:t>
            </a:r>
            <a:r>
              <a:rPr lang="en-CA" dirty="0"/>
              <a:t> </a:t>
            </a:r>
            <a:r>
              <a:rPr lang="en-CA" dirty="0" err="1"/>
              <a:t>özelliklerini</a:t>
            </a:r>
            <a:r>
              <a:rPr lang="en-CA" dirty="0"/>
              <a:t> </a:t>
            </a:r>
            <a:r>
              <a:rPr lang="en-CA" dirty="0" err="1"/>
              <a:t>irdelemeye</a:t>
            </a:r>
            <a:r>
              <a:rPr lang="en-CA" dirty="0"/>
              <a:t> </a:t>
            </a:r>
            <a:r>
              <a:rPr lang="en-CA" dirty="0" err="1"/>
              <a:t>yönelik</a:t>
            </a:r>
            <a:r>
              <a:rPr lang="en-CA" dirty="0"/>
              <a:t> </a:t>
            </a:r>
            <a:r>
              <a:rPr lang="en-CA" dirty="0" err="1"/>
              <a:t>sistemli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çaba</a:t>
            </a:r>
            <a:r>
              <a:rPr lang="en-CA" dirty="0"/>
              <a:t> </a:t>
            </a:r>
            <a:r>
              <a:rPr lang="en-CA" dirty="0" err="1"/>
              <a:t>söz</a:t>
            </a:r>
            <a:r>
              <a:rPr lang="en-CA" dirty="0"/>
              <a:t> </a:t>
            </a:r>
            <a:r>
              <a:rPr lang="en-CA" dirty="0" err="1"/>
              <a:t>konusu</a:t>
            </a:r>
            <a:r>
              <a:rPr lang="en-CA" dirty="0"/>
              <a:t> </a:t>
            </a:r>
            <a:r>
              <a:rPr lang="en-CA" dirty="0" err="1"/>
              <a:t>değil</a:t>
            </a:r>
            <a:r>
              <a:rPr lang="en-CA" dirty="0"/>
              <a:t>.  </a:t>
            </a:r>
            <a:endParaRPr lang="tr-TR" dirty="0" smtClean="0"/>
          </a:p>
          <a:p>
            <a:pPr lvl="1"/>
            <a:r>
              <a:rPr lang="en-CA" dirty="0" err="1" smtClean="0"/>
              <a:t>Sadece</a:t>
            </a:r>
            <a:r>
              <a:rPr lang="en-CA" dirty="0" smtClean="0"/>
              <a:t> </a:t>
            </a:r>
            <a:r>
              <a:rPr lang="en-CA" dirty="0" err="1"/>
              <a:t>şöyle</a:t>
            </a:r>
            <a:r>
              <a:rPr lang="en-CA" dirty="0"/>
              <a:t> </a:t>
            </a:r>
            <a:r>
              <a:rPr lang="en-CA" dirty="0" err="1"/>
              <a:t>iki</a:t>
            </a:r>
            <a:r>
              <a:rPr lang="en-CA" dirty="0"/>
              <a:t> </a:t>
            </a:r>
            <a:r>
              <a:rPr lang="en-CA" dirty="0" err="1"/>
              <a:t>tespit</a:t>
            </a:r>
            <a:r>
              <a:rPr lang="en-CA" dirty="0"/>
              <a:t> </a:t>
            </a:r>
            <a:r>
              <a:rPr lang="en-CA" dirty="0" err="1"/>
              <a:t>söz</a:t>
            </a:r>
            <a:r>
              <a:rPr lang="en-CA" dirty="0"/>
              <a:t> </a:t>
            </a:r>
            <a:r>
              <a:rPr lang="en-CA" dirty="0" err="1"/>
              <a:t>konusu</a:t>
            </a:r>
            <a:r>
              <a:rPr lang="en-CA" dirty="0"/>
              <a:t>: </a:t>
            </a:r>
            <a:endParaRPr lang="tr-TR" dirty="0" smtClean="0"/>
          </a:p>
          <a:p>
            <a:pPr lvl="2"/>
            <a:r>
              <a:rPr lang="en-CA" dirty="0" smtClean="0"/>
              <a:t>a</a:t>
            </a:r>
            <a:r>
              <a:rPr lang="en-CA" dirty="0"/>
              <a:t>) </a:t>
            </a:r>
            <a:r>
              <a:rPr lang="en-CA" dirty="0" err="1"/>
              <a:t>dini</a:t>
            </a:r>
            <a:r>
              <a:rPr lang="en-CA" dirty="0"/>
              <a:t>, </a:t>
            </a:r>
            <a:r>
              <a:rPr lang="en-CA" dirty="0" err="1"/>
              <a:t>siyasi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sosyal</a:t>
            </a:r>
            <a:r>
              <a:rPr lang="en-CA" dirty="0"/>
              <a:t> </a:t>
            </a:r>
            <a:r>
              <a:rPr lang="en-CA" dirty="0" err="1"/>
              <a:t>inançların</a:t>
            </a:r>
            <a:r>
              <a:rPr lang="en-CA" dirty="0"/>
              <a:t> </a:t>
            </a:r>
            <a:r>
              <a:rPr lang="en-CA" dirty="0" err="1"/>
              <a:t>tahr,p</a:t>
            </a:r>
            <a:r>
              <a:rPr lang="en-CA" dirty="0"/>
              <a:t> </a:t>
            </a:r>
            <a:r>
              <a:rPr lang="en-CA" dirty="0" err="1"/>
              <a:t>edilmesi</a:t>
            </a:r>
            <a:r>
              <a:rPr lang="en-CA" dirty="0"/>
              <a:t> </a:t>
            </a:r>
            <a:r>
              <a:rPr lang="en-CA" dirty="0" smtClean="0"/>
              <a:t>;</a:t>
            </a:r>
            <a:endParaRPr lang="tr-TR" dirty="0" smtClean="0"/>
          </a:p>
          <a:p>
            <a:pPr lvl="2"/>
            <a:r>
              <a:rPr lang="en-CA" dirty="0" smtClean="0"/>
              <a:t> b</a:t>
            </a:r>
            <a:r>
              <a:rPr lang="en-CA" dirty="0"/>
              <a:t>) </a:t>
            </a:r>
            <a:r>
              <a:rPr lang="en-CA" dirty="0" err="1"/>
              <a:t>teknik</a:t>
            </a:r>
            <a:r>
              <a:rPr lang="en-CA" dirty="0"/>
              <a:t> </a:t>
            </a:r>
            <a:r>
              <a:rPr lang="en-CA" dirty="0" err="1"/>
              <a:t>gelişmelerin</a:t>
            </a:r>
            <a:r>
              <a:rPr lang="en-CA" dirty="0"/>
              <a:t> </a:t>
            </a:r>
            <a:r>
              <a:rPr lang="en-CA" dirty="0" err="1"/>
              <a:t>beraberinde</a:t>
            </a:r>
            <a:r>
              <a:rPr lang="en-CA" dirty="0"/>
              <a:t> </a:t>
            </a:r>
            <a:r>
              <a:rPr lang="en-CA" dirty="0" err="1"/>
              <a:t>getirdiği</a:t>
            </a:r>
            <a:r>
              <a:rPr lang="en-CA" dirty="0"/>
              <a:t> </a:t>
            </a:r>
            <a:r>
              <a:rPr lang="en-CA" dirty="0" err="1"/>
              <a:t>yepyeni</a:t>
            </a:r>
            <a:r>
              <a:rPr lang="en-CA" dirty="0"/>
              <a:t> </a:t>
            </a:r>
            <a:r>
              <a:rPr lang="en-CA" dirty="0" err="1"/>
              <a:t>yaşama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düşünme</a:t>
            </a:r>
            <a:r>
              <a:rPr lang="en-CA" dirty="0"/>
              <a:t> </a:t>
            </a:r>
            <a:r>
              <a:rPr lang="en-CA" dirty="0" err="1" smtClean="0"/>
              <a:t>şartları</a:t>
            </a:r>
            <a:r>
              <a:rPr lang="en-CA" dirty="0"/>
              <a:t> </a:t>
            </a:r>
            <a:endParaRPr lang="tr-TR" sz="2800" dirty="0"/>
          </a:p>
          <a:p>
            <a:pPr lvl="1"/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Le Bon ve </a:t>
            </a:r>
            <a:r>
              <a:rPr lang="tr-TR" dirty="0" err="1" smtClean="0"/>
              <a:t>Canetti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b="1" dirty="0"/>
              <a:t>Canetti</a:t>
            </a:r>
            <a:r>
              <a:rPr lang="en-CA" dirty="0"/>
              <a:t>:  </a:t>
            </a:r>
            <a:endParaRPr lang="tr-TR" dirty="0"/>
          </a:p>
          <a:p>
            <a:pPr lvl="1"/>
            <a:r>
              <a:rPr lang="tr-TR" dirty="0" smtClean="0"/>
              <a:t>İ</a:t>
            </a:r>
            <a:r>
              <a:rPr lang="en-CA" dirty="0" err="1" smtClean="0"/>
              <a:t>nsanın</a:t>
            </a:r>
            <a:r>
              <a:rPr lang="en-CA" dirty="0" smtClean="0"/>
              <a:t> </a:t>
            </a:r>
            <a:r>
              <a:rPr lang="en-CA" dirty="0" err="1"/>
              <a:t>dokunulma</a:t>
            </a:r>
            <a:r>
              <a:rPr lang="en-CA" dirty="0"/>
              <a:t> </a:t>
            </a:r>
            <a:r>
              <a:rPr lang="en-CA" dirty="0" err="1"/>
              <a:t>korkusundan</a:t>
            </a:r>
            <a:r>
              <a:rPr lang="en-CA" dirty="0"/>
              <a:t> </a:t>
            </a:r>
            <a:r>
              <a:rPr lang="en-CA" dirty="0" err="1"/>
              <a:t>kurtulma</a:t>
            </a:r>
            <a:r>
              <a:rPr lang="en-CA" dirty="0"/>
              <a:t> </a:t>
            </a:r>
            <a:r>
              <a:rPr lang="tr-TR" dirty="0" smtClean="0"/>
              <a:t>	</a:t>
            </a:r>
            <a:r>
              <a:rPr lang="en-CA" dirty="0" err="1" smtClean="0"/>
              <a:t>isteği</a:t>
            </a:r>
            <a:r>
              <a:rPr lang="en-CA" dirty="0"/>
              <a:t>; </a:t>
            </a:r>
            <a:r>
              <a:rPr lang="en-CA" dirty="0" err="1"/>
              <a:t>mesafe</a:t>
            </a:r>
            <a:r>
              <a:rPr lang="en-CA" dirty="0"/>
              <a:t> </a:t>
            </a:r>
            <a:r>
              <a:rPr lang="en-CA" dirty="0" err="1"/>
              <a:t>arzusunun</a:t>
            </a:r>
            <a:r>
              <a:rPr lang="en-CA" dirty="0"/>
              <a:t> </a:t>
            </a:r>
            <a:r>
              <a:rPr lang="en-CA" dirty="0" err="1"/>
              <a:t>askıya</a:t>
            </a:r>
            <a:r>
              <a:rPr lang="en-CA" dirty="0"/>
              <a:t> </a:t>
            </a:r>
            <a:r>
              <a:rPr lang="en-CA" dirty="0" err="1"/>
              <a:t>alınması</a:t>
            </a:r>
            <a:endParaRPr lang="tr-TR" dirty="0"/>
          </a:p>
          <a:p>
            <a:pPr lvl="1"/>
            <a:r>
              <a:rPr lang="en-CA" dirty="0"/>
              <a:t> </a:t>
            </a:r>
            <a:r>
              <a:rPr lang="en-CA" dirty="0" err="1"/>
              <a:t>Rahatlama</a:t>
            </a:r>
            <a:r>
              <a:rPr lang="en-CA" dirty="0"/>
              <a:t> </a:t>
            </a:r>
            <a:r>
              <a:rPr lang="en-CA" dirty="0" err="1"/>
              <a:t>hissi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deşarj</a:t>
            </a:r>
            <a:endParaRPr lang="tr-TR" dirty="0"/>
          </a:p>
          <a:p>
            <a:pPr lvl="1"/>
            <a:r>
              <a:rPr lang="en-CA" dirty="0" err="1"/>
              <a:t>Birliktelik</a:t>
            </a:r>
            <a:r>
              <a:rPr lang="en-CA" dirty="0"/>
              <a:t> </a:t>
            </a:r>
            <a:r>
              <a:rPr lang="en-CA" dirty="0" err="1"/>
              <a:t>duygusu</a:t>
            </a:r>
            <a:r>
              <a:rPr lang="en-CA" dirty="0"/>
              <a:t> (s. 25)</a:t>
            </a:r>
            <a:endParaRPr lang="tr-TR" dirty="0"/>
          </a:p>
          <a:p>
            <a:pPr lvl="1"/>
            <a:r>
              <a:rPr lang="tr-TR" dirty="0" err="1"/>
              <a:t>İ</a:t>
            </a:r>
            <a:r>
              <a:rPr lang="en-CA" dirty="0" err="1" smtClean="0"/>
              <a:t>nsanın</a:t>
            </a:r>
            <a:r>
              <a:rPr lang="en-CA" dirty="0" smtClean="0"/>
              <a:t> </a:t>
            </a:r>
            <a:r>
              <a:rPr lang="en-CA" dirty="0" err="1"/>
              <a:t>ritim</a:t>
            </a:r>
            <a:r>
              <a:rPr lang="en-CA" dirty="0"/>
              <a:t> </a:t>
            </a:r>
            <a:r>
              <a:rPr lang="en-CA" dirty="0" err="1"/>
              <a:t>tutkusu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beraber</a:t>
            </a:r>
            <a:r>
              <a:rPr lang="en-CA" dirty="0"/>
              <a:t> </a:t>
            </a:r>
            <a:r>
              <a:rPr lang="en-CA" dirty="0" err="1"/>
              <a:t>hareket</a:t>
            </a:r>
            <a:r>
              <a:rPr lang="en-CA" dirty="0"/>
              <a:t> </a:t>
            </a:r>
            <a:r>
              <a:rPr lang="en-CA" dirty="0" err="1"/>
              <a:t>etme</a:t>
            </a:r>
            <a:r>
              <a:rPr lang="en-CA" dirty="0"/>
              <a:t> </a:t>
            </a:r>
            <a:r>
              <a:rPr lang="en-CA" dirty="0" err="1"/>
              <a:t>isteği</a:t>
            </a:r>
            <a:endParaRPr lang="tr-TR" dirty="0"/>
          </a:p>
          <a:p>
            <a:pPr lvl="1"/>
            <a:r>
              <a:rPr lang="tr-TR" dirty="0" err="1"/>
              <a:t>İ</a:t>
            </a:r>
            <a:r>
              <a:rPr lang="en-CA" dirty="0" err="1" smtClean="0"/>
              <a:t>nsanın</a:t>
            </a:r>
            <a:r>
              <a:rPr lang="en-CA" dirty="0" smtClean="0"/>
              <a:t> </a:t>
            </a:r>
            <a:r>
              <a:rPr lang="en-CA" dirty="0" err="1"/>
              <a:t>kendi</a:t>
            </a:r>
            <a:r>
              <a:rPr lang="en-CA" dirty="0"/>
              <a:t> </a:t>
            </a:r>
            <a:r>
              <a:rPr lang="en-CA" dirty="0" err="1"/>
              <a:t>türünün</a:t>
            </a:r>
            <a:r>
              <a:rPr lang="en-CA" dirty="0"/>
              <a:t> </a:t>
            </a:r>
            <a:r>
              <a:rPr lang="en-CA" dirty="0" err="1"/>
              <a:t>sayıca</a:t>
            </a:r>
            <a:r>
              <a:rPr lang="en-CA" dirty="0"/>
              <a:t> </a:t>
            </a:r>
            <a:r>
              <a:rPr lang="en-CA" dirty="0" err="1"/>
              <a:t>artmasına</a:t>
            </a:r>
            <a:r>
              <a:rPr lang="en-CA" dirty="0"/>
              <a:t> </a:t>
            </a:r>
            <a:r>
              <a:rPr lang="en-CA" dirty="0" err="1"/>
              <a:t>yönelik</a:t>
            </a:r>
            <a:r>
              <a:rPr lang="en-CA" dirty="0"/>
              <a:t> </a:t>
            </a:r>
            <a:r>
              <a:rPr lang="en-CA" dirty="0" err="1"/>
              <a:t>duyduğu</a:t>
            </a:r>
            <a:r>
              <a:rPr lang="en-CA" dirty="0"/>
              <a:t> </a:t>
            </a:r>
            <a:r>
              <a:rPr lang="en-CA" dirty="0" err="1" smtClean="0"/>
              <a:t>istek</a:t>
            </a:r>
            <a:r>
              <a:rPr lang="en-CA" dirty="0" smtClean="0"/>
              <a:t>.</a:t>
            </a:r>
            <a:endParaRPr lang="tr-TR" dirty="0"/>
          </a:p>
          <a:p>
            <a:pPr lvl="1"/>
            <a:r>
              <a:rPr lang="en-CA" dirty="0" err="1" smtClean="0"/>
              <a:t>Ölüm</a:t>
            </a:r>
            <a:r>
              <a:rPr lang="en-CA" dirty="0" smtClean="0"/>
              <a:t> </a:t>
            </a:r>
            <a:r>
              <a:rPr lang="en-CA" dirty="0" err="1"/>
              <a:t>korkusu</a:t>
            </a:r>
            <a:r>
              <a:rPr lang="en-CA" dirty="0"/>
              <a:t>…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Le Bon ve </a:t>
            </a:r>
            <a:r>
              <a:rPr lang="tr-TR" dirty="0" err="1" smtClean="0"/>
              <a:t>Canetti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tr-TR" dirty="0" smtClean="0"/>
              <a:t> Kitleyi</a:t>
            </a:r>
            <a:r>
              <a:rPr lang="en-CA" dirty="0" smtClean="0"/>
              <a:t> </a:t>
            </a:r>
            <a:r>
              <a:rPr lang="en-CA" dirty="0" err="1"/>
              <a:t>Tarihselleştirmek</a:t>
            </a:r>
            <a:r>
              <a:rPr lang="en-CA" dirty="0"/>
              <a:t>. </a:t>
            </a:r>
            <a:endParaRPr lang="tr-TR" dirty="0"/>
          </a:p>
          <a:p>
            <a:pPr marL="0" indent="0">
              <a:buNone/>
            </a:pPr>
            <a:r>
              <a:rPr lang="en-CA" dirty="0"/>
              <a:t> </a:t>
            </a:r>
            <a:r>
              <a:rPr lang="tr-TR" dirty="0"/>
              <a:t>	</a:t>
            </a:r>
            <a:r>
              <a:rPr lang="en-CA" b="1" dirty="0" smtClean="0"/>
              <a:t>Canetti</a:t>
            </a:r>
            <a:r>
              <a:rPr lang="en-CA" b="1" dirty="0"/>
              <a:t>: </a:t>
            </a:r>
            <a:r>
              <a:rPr lang="en-CA" dirty="0" err="1"/>
              <a:t>Kapalı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kitleden</a:t>
            </a:r>
            <a:r>
              <a:rPr lang="en-CA" dirty="0"/>
              <a:t> </a:t>
            </a:r>
            <a:r>
              <a:rPr lang="en-CA" dirty="0" err="1"/>
              <a:t>açık</a:t>
            </a:r>
            <a:r>
              <a:rPr lang="en-CA" dirty="0"/>
              <a:t> </a:t>
            </a:r>
            <a:r>
              <a:rPr lang="en-CA" dirty="0" err="1"/>
              <a:t>kitleye</a:t>
            </a:r>
            <a:r>
              <a:rPr lang="en-CA" dirty="0"/>
              <a:t> </a:t>
            </a:r>
            <a:r>
              <a:rPr lang="tr-TR" dirty="0" smtClean="0"/>
              <a:t>	</a:t>
            </a:r>
            <a:r>
              <a:rPr lang="en-CA" dirty="0" err="1" smtClean="0"/>
              <a:t>geçişte</a:t>
            </a:r>
            <a:r>
              <a:rPr lang="en-CA" dirty="0" smtClean="0"/>
              <a:t> </a:t>
            </a:r>
            <a:r>
              <a:rPr lang="en-CA" dirty="0" err="1" smtClean="0"/>
              <a:t>kentleşmenin</a:t>
            </a:r>
            <a:r>
              <a:rPr lang="en-CA" dirty="0" smtClean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Fransız</a:t>
            </a:r>
            <a:r>
              <a:rPr lang="en-CA" dirty="0"/>
              <a:t> </a:t>
            </a:r>
            <a:r>
              <a:rPr lang="en-CA" dirty="0" err="1"/>
              <a:t>Devrimi’nin</a:t>
            </a:r>
            <a:r>
              <a:rPr lang="en-CA" dirty="0"/>
              <a:t> </a:t>
            </a:r>
            <a:r>
              <a:rPr lang="tr-TR" dirty="0" smtClean="0"/>
              <a:t>	</a:t>
            </a:r>
            <a:r>
              <a:rPr lang="en-CA" dirty="0" err="1" smtClean="0"/>
              <a:t>rolüne</a:t>
            </a:r>
            <a:r>
              <a:rPr lang="en-CA" dirty="0" smtClean="0"/>
              <a:t> </a:t>
            </a:r>
            <a:r>
              <a:rPr lang="en-CA" dirty="0" err="1" smtClean="0"/>
              <a:t>dair</a:t>
            </a:r>
            <a:r>
              <a:rPr lang="en-CA" dirty="0" smtClean="0"/>
              <a:t> </a:t>
            </a:r>
            <a:r>
              <a:rPr lang="tr-TR" dirty="0" smtClean="0"/>
              <a:t>muğlak çıkarımlar </a:t>
            </a:r>
            <a:r>
              <a:rPr lang="en-CA" dirty="0" smtClean="0"/>
              <a:t>var</a:t>
            </a:r>
            <a:r>
              <a:rPr lang="en-CA" dirty="0"/>
              <a:t>. </a:t>
            </a:r>
            <a:r>
              <a:rPr lang="tr-TR" dirty="0"/>
              <a:t>	</a:t>
            </a:r>
            <a:r>
              <a:rPr lang="en-CA" dirty="0"/>
              <a:t> </a:t>
            </a:r>
            <a:endParaRPr lang="tr-TR" dirty="0"/>
          </a:p>
          <a:p>
            <a:r>
              <a:rPr lang="en-CA" b="1" dirty="0"/>
              <a:t>SONUÇ</a:t>
            </a:r>
            <a:r>
              <a:rPr lang="en-CA" dirty="0"/>
              <a:t>: </a:t>
            </a:r>
            <a:endParaRPr lang="tr-TR" dirty="0" smtClean="0"/>
          </a:p>
          <a:p>
            <a:pPr lvl="1"/>
            <a:r>
              <a:rPr lang="en-CA" dirty="0" err="1" smtClean="0"/>
              <a:t>Kitlelere</a:t>
            </a:r>
            <a:r>
              <a:rPr lang="en-CA" dirty="0" smtClean="0"/>
              <a:t> </a:t>
            </a:r>
            <a:r>
              <a:rPr lang="en-CA" dirty="0" err="1"/>
              <a:t>yönelik</a:t>
            </a:r>
            <a:r>
              <a:rPr lang="en-CA" dirty="0"/>
              <a:t> </a:t>
            </a:r>
            <a:r>
              <a:rPr lang="en-CA" dirty="0" err="1"/>
              <a:t>bütün</a:t>
            </a:r>
            <a:r>
              <a:rPr lang="en-CA" dirty="0"/>
              <a:t> </a:t>
            </a:r>
            <a:r>
              <a:rPr lang="en-CA" dirty="0" err="1"/>
              <a:t>zamanlar</a:t>
            </a:r>
            <a:r>
              <a:rPr lang="en-CA" dirty="0"/>
              <a:t> </a:t>
            </a:r>
            <a:r>
              <a:rPr lang="en-CA" dirty="0" err="1"/>
              <a:t>için</a:t>
            </a:r>
            <a:r>
              <a:rPr lang="en-CA" dirty="0"/>
              <a:t> </a:t>
            </a:r>
            <a:r>
              <a:rPr lang="en-CA" dirty="0" err="1"/>
              <a:t>geçerli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evrensel</a:t>
            </a:r>
            <a:r>
              <a:rPr lang="en-CA" dirty="0"/>
              <a:t> </a:t>
            </a:r>
            <a:r>
              <a:rPr lang="en-CA" dirty="0" err="1"/>
              <a:t>özellikler</a:t>
            </a:r>
            <a:r>
              <a:rPr lang="en-CA" dirty="0"/>
              <a:t> </a:t>
            </a:r>
            <a:r>
              <a:rPr lang="en-CA" dirty="0" err="1"/>
              <a:t>atfetmek</a:t>
            </a:r>
            <a:r>
              <a:rPr lang="en-CA" dirty="0"/>
              <a:t>; </a:t>
            </a:r>
            <a:endParaRPr lang="tr-TR" dirty="0"/>
          </a:p>
          <a:p>
            <a:pPr lvl="1"/>
            <a:r>
              <a:rPr lang="en-CA" dirty="0" err="1" smtClean="0"/>
              <a:t>kitleyi</a:t>
            </a:r>
            <a:r>
              <a:rPr lang="en-CA" dirty="0" smtClean="0"/>
              <a:t> </a:t>
            </a:r>
            <a:r>
              <a:rPr lang="en-CA" dirty="0" err="1"/>
              <a:t>tek</a:t>
            </a:r>
            <a:r>
              <a:rPr lang="en-CA" dirty="0"/>
              <a:t> </a:t>
            </a:r>
            <a:r>
              <a:rPr lang="en-CA" dirty="0" err="1"/>
              <a:t>başına</a:t>
            </a:r>
            <a:r>
              <a:rPr lang="en-CA" dirty="0"/>
              <a:t>; </a:t>
            </a:r>
            <a:r>
              <a:rPr lang="en-CA" dirty="0" err="1"/>
              <a:t>yekvücut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fail </a:t>
            </a:r>
            <a:r>
              <a:rPr lang="en-CA" dirty="0" err="1"/>
              <a:t>olarak</a:t>
            </a:r>
            <a:r>
              <a:rPr lang="en-CA" dirty="0"/>
              <a:t> </a:t>
            </a:r>
            <a:r>
              <a:rPr lang="en-CA" dirty="0" err="1"/>
              <a:t>toplumsal</a:t>
            </a:r>
            <a:r>
              <a:rPr lang="en-CA" dirty="0"/>
              <a:t> </a:t>
            </a:r>
            <a:r>
              <a:rPr lang="en-CA" dirty="0" err="1"/>
              <a:t>koşullarından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karşısına</a:t>
            </a:r>
            <a:r>
              <a:rPr lang="en-CA" dirty="0"/>
              <a:t> </a:t>
            </a:r>
            <a:r>
              <a:rPr lang="en-CA" dirty="0" err="1"/>
              <a:t>aldığı</a:t>
            </a:r>
            <a:r>
              <a:rPr lang="en-CA" dirty="0"/>
              <a:t> </a:t>
            </a:r>
            <a:r>
              <a:rPr lang="en-CA" dirty="0" err="1"/>
              <a:t>bloktan</a:t>
            </a:r>
            <a:r>
              <a:rPr lang="en-CA" dirty="0"/>
              <a:t> </a:t>
            </a:r>
            <a:r>
              <a:rPr lang="en-CA" dirty="0" err="1"/>
              <a:t>bağımsız</a:t>
            </a:r>
            <a:r>
              <a:rPr lang="en-CA" dirty="0"/>
              <a:t> </a:t>
            </a:r>
            <a:r>
              <a:rPr lang="en-CA" dirty="0" err="1"/>
              <a:t>tahayyül</a:t>
            </a:r>
            <a:r>
              <a:rPr lang="en-CA" dirty="0"/>
              <a:t> </a:t>
            </a:r>
            <a:r>
              <a:rPr lang="en-CA" dirty="0" err="1"/>
              <a:t>etmek</a:t>
            </a:r>
            <a:r>
              <a:rPr lang="en-CA" dirty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4179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Le Bon ve </a:t>
            </a:r>
            <a:r>
              <a:rPr lang="tr-TR" dirty="0" err="1" smtClean="0"/>
              <a:t>Canett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b="1" dirty="0"/>
              <a:t>Canetti</a:t>
            </a:r>
            <a:r>
              <a:rPr lang="en-CA" dirty="0"/>
              <a:t>: </a:t>
            </a:r>
            <a:endParaRPr lang="tr-TR" dirty="0" smtClean="0"/>
          </a:p>
          <a:p>
            <a:pPr lvl="1"/>
            <a:r>
              <a:rPr lang="en-CA" dirty="0" err="1" smtClean="0"/>
              <a:t>kitle</a:t>
            </a:r>
            <a:r>
              <a:rPr lang="en-CA" dirty="0" smtClean="0"/>
              <a:t> </a:t>
            </a:r>
            <a:r>
              <a:rPr lang="en-CA" dirty="0" err="1"/>
              <a:t>daha</a:t>
            </a:r>
            <a:r>
              <a:rPr lang="en-CA" dirty="0"/>
              <a:t> </a:t>
            </a:r>
            <a:r>
              <a:rPr lang="en-CA" dirty="0" err="1"/>
              <a:t>fazla</a:t>
            </a:r>
            <a:r>
              <a:rPr lang="en-CA" dirty="0"/>
              <a:t> </a:t>
            </a:r>
            <a:r>
              <a:rPr lang="en-CA" dirty="0" err="1"/>
              <a:t>insanı</a:t>
            </a:r>
            <a:r>
              <a:rPr lang="en-CA" dirty="0"/>
              <a:t> </a:t>
            </a:r>
            <a:r>
              <a:rPr lang="en-CA" dirty="0" err="1"/>
              <a:t>kapsamak</a:t>
            </a:r>
            <a:r>
              <a:rPr lang="en-CA" dirty="0"/>
              <a:t> </a:t>
            </a:r>
            <a:r>
              <a:rPr lang="en-CA" dirty="0" err="1" smtClean="0"/>
              <a:t>ister</a:t>
            </a:r>
            <a:endParaRPr lang="tr-TR" dirty="0"/>
          </a:p>
          <a:p>
            <a:pPr lvl="1"/>
            <a:r>
              <a:rPr lang="tr-TR" dirty="0"/>
              <a:t>D</a:t>
            </a:r>
            <a:r>
              <a:rPr lang="en-CA" dirty="0" err="1" smtClean="0"/>
              <a:t>ağılacağı</a:t>
            </a:r>
            <a:r>
              <a:rPr lang="en-CA" dirty="0" smtClean="0"/>
              <a:t> </a:t>
            </a:r>
            <a:r>
              <a:rPr lang="en-CA" dirty="0" err="1"/>
              <a:t>önsezisini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korkusunu</a:t>
            </a:r>
            <a:r>
              <a:rPr lang="en-CA" dirty="0"/>
              <a:t> </a:t>
            </a:r>
            <a:r>
              <a:rPr lang="en-CA" dirty="0" err="1" smtClean="0"/>
              <a:t>taşır</a:t>
            </a:r>
            <a:r>
              <a:rPr lang="tr-TR" dirty="0" smtClean="0"/>
              <a:t>.</a:t>
            </a:r>
          </a:p>
          <a:p>
            <a:pPr lvl="1"/>
            <a:r>
              <a:rPr lang="tr-TR" dirty="0"/>
              <a:t>Y</a:t>
            </a:r>
            <a:r>
              <a:rPr lang="en-CA" dirty="0" err="1" smtClean="0"/>
              <a:t>ıkmaktan</a:t>
            </a:r>
            <a:r>
              <a:rPr lang="en-CA" dirty="0" smtClean="0"/>
              <a:t> </a:t>
            </a:r>
            <a:r>
              <a:rPr lang="en-CA" dirty="0" err="1"/>
              <a:t>özellikle</a:t>
            </a:r>
            <a:r>
              <a:rPr lang="en-CA" dirty="0"/>
              <a:t> </a:t>
            </a:r>
            <a:r>
              <a:rPr lang="en-CA" dirty="0" err="1"/>
              <a:t>hoşlanır</a:t>
            </a:r>
            <a:r>
              <a:rPr lang="en-CA" dirty="0" smtClean="0"/>
              <a:t>. </a:t>
            </a:r>
            <a:endParaRPr lang="tr-TR" dirty="0" smtClean="0"/>
          </a:p>
          <a:p>
            <a:pPr lvl="1"/>
            <a:r>
              <a:rPr lang="tr-TR" dirty="0" smtClean="0"/>
              <a:t>H</a:t>
            </a:r>
            <a:r>
              <a:rPr lang="en-CA" dirty="0" err="1" smtClean="0"/>
              <a:t>ayvansal</a:t>
            </a:r>
            <a:r>
              <a:rPr lang="en-CA" dirty="0" smtClean="0"/>
              <a:t> </a:t>
            </a:r>
            <a:r>
              <a:rPr lang="en-CA" dirty="0" err="1"/>
              <a:t>güç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tutku</a:t>
            </a:r>
            <a:r>
              <a:rPr lang="en-CA" dirty="0"/>
              <a:t> </a:t>
            </a:r>
            <a:r>
              <a:rPr lang="en-CA" dirty="0" err="1"/>
              <a:t>sahibi</a:t>
            </a:r>
            <a:r>
              <a:rPr lang="en-CA" dirty="0"/>
              <a:t>. </a:t>
            </a:r>
            <a:endParaRPr lang="tr-TR" dirty="0" smtClean="0"/>
          </a:p>
          <a:p>
            <a:pPr lvl="1"/>
            <a:r>
              <a:rPr lang="en-CA" dirty="0" err="1" smtClean="0"/>
              <a:t>Tatminsizlik</a:t>
            </a:r>
            <a:r>
              <a:rPr lang="en-CA" dirty="0"/>
              <a:t>.  </a:t>
            </a:r>
            <a:endParaRPr lang="tr-TR" dirty="0" smtClean="0"/>
          </a:p>
          <a:p>
            <a:pPr lvl="1"/>
            <a:r>
              <a:rPr lang="en-CA" dirty="0" err="1" smtClean="0"/>
              <a:t>Zulme</a:t>
            </a:r>
            <a:r>
              <a:rPr lang="en-CA" dirty="0" smtClean="0"/>
              <a:t> </a:t>
            </a:r>
            <a:r>
              <a:rPr lang="en-CA" dirty="0" err="1"/>
              <a:t>uğramışlık</a:t>
            </a:r>
            <a:r>
              <a:rPr lang="en-CA" dirty="0"/>
              <a:t> </a:t>
            </a:r>
            <a:r>
              <a:rPr lang="en-CA" dirty="0" err="1"/>
              <a:t>duygusuna</a:t>
            </a:r>
            <a:r>
              <a:rPr lang="en-CA" dirty="0"/>
              <a:t> </a:t>
            </a:r>
            <a:r>
              <a:rPr lang="en-CA" dirty="0" err="1"/>
              <a:t>sahip</a:t>
            </a:r>
            <a:r>
              <a:rPr lang="en-CA" dirty="0"/>
              <a:t> </a:t>
            </a:r>
            <a:r>
              <a:rPr lang="en-CA" dirty="0" err="1" smtClean="0"/>
              <a:t>olma</a:t>
            </a:r>
            <a:endParaRPr lang="tr-TR" dirty="0" smtClean="0"/>
          </a:p>
          <a:p>
            <a:pPr lvl="1"/>
            <a:r>
              <a:rPr lang="tr-TR" dirty="0"/>
              <a:t>Y</a:t>
            </a:r>
            <a:r>
              <a:rPr lang="en-CA" dirty="0" err="1" smtClean="0"/>
              <a:t>oğunluğu</a:t>
            </a:r>
            <a:r>
              <a:rPr lang="en-CA" dirty="0" smtClean="0"/>
              <a:t> </a:t>
            </a:r>
            <a:r>
              <a:rPr lang="en-CA" dirty="0" err="1" smtClean="0"/>
              <a:t>sevme</a:t>
            </a:r>
            <a:r>
              <a:rPr lang="en-CA" dirty="0" smtClean="0"/>
              <a:t>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2332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Le Bon ve </a:t>
            </a:r>
            <a:r>
              <a:rPr lang="tr-TR" dirty="0" err="1" smtClean="0"/>
              <a:t>Canetti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b="1" dirty="0"/>
              <a:t>Le Bon: (s. 27) “</a:t>
            </a:r>
            <a:r>
              <a:rPr lang="en-CA" b="1" dirty="0" err="1"/>
              <a:t>Kitlelerin</a:t>
            </a:r>
            <a:r>
              <a:rPr lang="en-CA" b="1" dirty="0"/>
              <a:t> </a:t>
            </a:r>
            <a:r>
              <a:rPr lang="en-CA" b="1" dirty="0" err="1"/>
              <a:t>birçok</a:t>
            </a:r>
            <a:r>
              <a:rPr lang="en-CA" b="1" dirty="0"/>
              <a:t> </a:t>
            </a:r>
            <a:r>
              <a:rPr lang="en-CA" b="1" dirty="0" err="1"/>
              <a:t>duygusal</a:t>
            </a:r>
            <a:r>
              <a:rPr lang="en-CA" b="1" dirty="0"/>
              <a:t> </a:t>
            </a:r>
            <a:r>
              <a:rPr lang="en-CA" b="1" dirty="0" err="1"/>
              <a:t>özellikleri</a:t>
            </a:r>
            <a:r>
              <a:rPr lang="en-CA" b="1" dirty="0"/>
              <a:t> </a:t>
            </a:r>
            <a:r>
              <a:rPr lang="en-CA" b="1" dirty="0" err="1"/>
              <a:t>biretlerle</a:t>
            </a:r>
            <a:r>
              <a:rPr lang="en-CA" b="1" dirty="0"/>
              <a:t> </a:t>
            </a:r>
            <a:r>
              <a:rPr lang="en-CA" b="1" dirty="0" err="1"/>
              <a:t>aynı</a:t>
            </a:r>
            <a:r>
              <a:rPr lang="en-CA" b="1" dirty="0"/>
              <a:t> </a:t>
            </a:r>
            <a:r>
              <a:rPr lang="en-CA" b="1" dirty="0" err="1"/>
              <a:t>özelliklere</a:t>
            </a:r>
            <a:r>
              <a:rPr lang="en-CA" b="1" dirty="0"/>
              <a:t> </a:t>
            </a:r>
            <a:r>
              <a:rPr lang="en-CA" b="1" dirty="0" err="1"/>
              <a:t>sahiptir</a:t>
            </a:r>
            <a:r>
              <a:rPr lang="en-CA" b="1" dirty="0" smtClean="0"/>
              <a:t>”.</a:t>
            </a:r>
            <a:endParaRPr lang="tr-TR" b="1" dirty="0" smtClean="0"/>
          </a:p>
          <a:p>
            <a:pPr lvl="1"/>
            <a:r>
              <a:rPr lang="en-CA" dirty="0" err="1" smtClean="0"/>
              <a:t>Düşünmeye</a:t>
            </a:r>
            <a:r>
              <a:rPr lang="en-CA" dirty="0" smtClean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muhakeme</a:t>
            </a:r>
            <a:r>
              <a:rPr lang="en-CA" dirty="0"/>
              <a:t> </a:t>
            </a:r>
            <a:r>
              <a:rPr lang="en-CA" dirty="0" err="1"/>
              <a:t>etmeye</a:t>
            </a:r>
            <a:r>
              <a:rPr lang="en-CA" dirty="0"/>
              <a:t> </a:t>
            </a:r>
            <a:r>
              <a:rPr lang="en-CA" dirty="0" err="1"/>
              <a:t>yönelik</a:t>
            </a:r>
            <a:r>
              <a:rPr lang="en-CA" dirty="0"/>
              <a:t> </a:t>
            </a:r>
            <a:r>
              <a:rPr lang="en-CA" dirty="0" err="1" smtClean="0"/>
              <a:t>kabiliyetsizlik</a:t>
            </a:r>
            <a:r>
              <a:rPr lang="tr-TR" dirty="0" smtClean="0"/>
              <a:t>. </a:t>
            </a:r>
          </a:p>
          <a:p>
            <a:pPr lvl="1"/>
            <a:r>
              <a:rPr lang="tr-TR" dirty="0" smtClean="0"/>
              <a:t>H</a:t>
            </a:r>
            <a:r>
              <a:rPr lang="en-CA" dirty="0" err="1" smtClean="0"/>
              <a:t>ayvani</a:t>
            </a:r>
            <a:r>
              <a:rPr lang="en-CA" dirty="0" smtClean="0"/>
              <a:t> </a:t>
            </a:r>
            <a:r>
              <a:rPr lang="en-CA" dirty="0" err="1"/>
              <a:t>güdüler</a:t>
            </a:r>
            <a:r>
              <a:rPr lang="en-CA" dirty="0"/>
              <a:t>; </a:t>
            </a:r>
            <a:endParaRPr lang="tr-TR" dirty="0" smtClean="0"/>
          </a:p>
          <a:p>
            <a:pPr lvl="1"/>
            <a:r>
              <a:rPr lang="tr-TR" dirty="0" err="1"/>
              <a:t>Y</a:t>
            </a:r>
            <a:r>
              <a:rPr lang="en-CA" dirty="0" err="1" smtClean="0"/>
              <a:t>ık</a:t>
            </a:r>
            <a:r>
              <a:rPr lang="tr-TR" dirty="0" smtClean="0"/>
              <a:t>ı</a:t>
            </a:r>
            <a:r>
              <a:rPr lang="en-CA" dirty="0" err="1" smtClean="0"/>
              <a:t>cılık</a:t>
            </a:r>
            <a:r>
              <a:rPr lang="en-CA" dirty="0"/>
              <a:t>; </a:t>
            </a:r>
            <a:endParaRPr lang="tr-TR" dirty="0" smtClean="0"/>
          </a:p>
          <a:p>
            <a:pPr lvl="1"/>
            <a:r>
              <a:rPr lang="tr-TR" dirty="0" smtClean="0"/>
              <a:t>A</a:t>
            </a:r>
            <a:r>
              <a:rPr lang="en-CA" dirty="0" err="1" smtClean="0"/>
              <a:t>tılgan</a:t>
            </a:r>
            <a:r>
              <a:rPr lang="en-CA" dirty="0" smtClean="0"/>
              <a:t> </a:t>
            </a:r>
            <a:r>
              <a:rPr lang="en-CA" dirty="0" err="1"/>
              <a:t>tabiata</a:t>
            </a:r>
            <a:r>
              <a:rPr lang="en-CA" dirty="0"/>
              <a:t> </a:t>
            </a:r>
            <a:r>
              <a:rPr lang="en-CA" dirty="0" err="1"/>
              <a:t>sahip</a:t>
            </a:r>
            <a:r>
              <a:rPr lang="en-CA" dirty="0"/>
              <a:t> </a:t>
            </a:r>
            <a:r>
              <a:rPr lang="en-CA" dirty="0" err="1"/>
              <a:t>olmak</a:t>
            </a:r>
            <a:r>
              <a:rPr lang="en-CA" dirty="0"/>
              <a:t>; </a:t>
            </a:r>
            <a:endParaRPr lang="tr-TR" dirty="0" smtClean="0"/>
          </a:p>
          <a:p>
            <a:pPr lvl="1"/>
            <a:r>
              <a:rPr lang="tr-TR" dirty="0"/>
              <a:t>K</a:t>
            </a:r>
            <a:r>
              <a:rPr lang="en-CA" dirty="0" err="1" smtClean="0"/>
              <a:t>ışkırtılma</a:t>
            </a:r>
            <a:r>
              <a:rPr lang="en-CA" dirty="0" smtClean="0"/>
              <a:t> </a:t>
            </a:r>
            <a:r>
              <a:rPr lang="tr-TR" dirty="0" smtClean="0"/>
              <a:t>eğilimi</a:t>
            </a:r>
            <a:r>
              <a:rPr lang="en-CA" dirty="0" smtClean="0"/>
              <a:t>; </a:t>
            </a:r>
            <a:endParaRPr lang="tr-TR" dirty="0" smtClean="0"/>
          </a:p>
          <a:p>
            <a:pPr lvl="1"/>
            <a:r>
              <a:rPr lang="tr-TR" dirty="0" err="1"/>
              <a:t>K</a:t>
            </a:r>
            <a:r>
              <a:rPr lang="en-CA" dirty="0" err="1" smtClean="0"/>
              <a:t>ızgınlık</a:t>
            </a:r>
            <a:r>
              <a:rPr lang="en-CA" dirty="0"/>
              <a:t>; </a:t>
            </a:r>
            <a:endParaRPr lang="tr-TR" dirty="0" smtClean="0"/>
          </a:p>
          <a:p>
            <a:pPr lvl="1"/>
            <a:r>
              <a:rPr lang="tr-TR" dirty="0" err="1"/>
              <a:t>S</a:t>
            </a:r>
            <a:r>
              <a:rPr lang="en-CA" dirty="0" err="1" smtClean="0"/>
              <a:t>aflık</a:t>
            </a:r>
            <a:r>
              <a:rPr lang="en-CA" dirty="0" smtClean="0"/>
              <a:t> </a:t>
            </a:r>
            <a:r>
              <a:rPr lang="en-CA" dirty="0"/>
              <a:t>(</a:t>
            </a:r>
            <a:r>
              <a:rPr lang="en-CA" dirty="0" err="1"/>
              <a:t>çabuk</a:t>
            </a:r>
            <a:r>
              <a:rPr lang="en-CA" dirty="0"/>
              <a:t> </a:t>
            </a:r>
            <a:r>
              <a:rPr lang="en-CA" dirty="0" err="1"/>
              <a:t>kandırılabilme</a:t>
            </a:r>
            <a:r>
              <a:rPr lang="en-CA" dirty="0"/>
              <a:t>); </a:t>
            </a:r>
            <a:endParaRPr lang="tr-TR" dirty="0" smtClean="0"/>
          </a:p>
          <a:p>
            <a:pPr lvl="1"/>
            <a:r>
              <a:rPr lang="tr-TR" dirty="0" err="1"/>
              <a:t>A</a:t>
            </a:r>
            <a:r>
              <a:rPr lang="en-CA" dirty="0" err="1" smtClean="0"/>
              <a:t>bartılı</a:t>
            </a:r>
            <a:r>
              <a:rPr lang="en-CA" dirty="0" smtClean="0"/>
              <a:t> </a:t>
            </a:r>
            <a:r>
              <a:rPr lang="en-CA" dirty="0" err="1"/>
              <a:t>duygular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 smtClean="0"/>
              <a:t>basitlik</a:t>
            </a:r>
            <a:endParaRPr lang="tr-TR" dirty="0"/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308339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1568</TotalTime>
  <Words>291</Words>
  <Application>Microsoft Office PowerPoint</Application>
  <PresentationFormat>Ekran Gösterisi (4:3)</PresentationFormat>
  <Paragraphs>59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Calibri</vt:lpstr>
      <vt:lpstr>Ofis Teması</vt:lpstr>
      <vt:lpstr>KİTLE VE TOPLUMSAL HAREKETLER</vt:lpstr>
      <vt:lpstr>Gustave Le Bon ve Elias Canetti Karşılatırması</vt:lpstr>
      <vt:lpstr>Le Bon ve Canetti</vt:lpstr>
      <vt:lpstr>Le Bon ve Canetti</vt:lpstr>
      <vt:lpstr>Le Bon ve Canetti</vt:lpstr>
      <vt:lpstr>Le Bon ve Canetti</vt:lpstr>
      <vt:lpstr>Le Bon ve Canetti</vt:lpstr>
      <vt:lpstr>Le Bon ve Canett</vt:lpstr>
      <vt:lpstr>Le Bon ve Canetti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ULUSLARI İLİŞKİLER TEORİLERİ VE ÖRGÜTLER</dc:title>
  <dc:creator>Cenk</dc:creator>
  <cp:lastModifiedBy>CENK</cp:lastModifiedBy>
  <cp:revision>36</cp:revision>
  <dcterms:created xsi:type="dcterms:W3CDTF">2014-02-18T21:50:20Z</dcterms:created>
  <dcterms:modified xsi:type="dcterms:W3CDTF">2019-11-18T08:14:13Z</dcterms:modified>
</cp:coreProperties>
</file>