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3" r:id="rId9"/>
    <p:sldId id="265" r:id="rId10"/>
    <p:sldId id="266" r:id="rId11"/>
    <p:sldId id="267" r:id="rId12"/>
    <p:sldId id="268" r:id="rId13"/>
    <p:sldId id="269" r:id="rId14"/>
    <p:sldId id="290" r:id="rId15"/>
    <p:sldId id="283" r:id="rId16"/>
    <p:sldId id="271" r:id="rId17"/>
    <p:sldId id="274" r:id="rId18"/>
    <p:sldId id="275" r:id="rId19"/>
    <p:sldId id="289" r:id="rId20"/>
    <p:sldId id="284" r:id="rId21"/>
    <p:sldId id="273" r:id="rId22"/>
    <p:sldId id="276" r:id="rId23"/>
    <p:sldId id="287" r:id="rId24"/>
    <p:sldId id="296" r:id="rId25"/>
    <p:sldId id="279" r:id="rId26"/>
    <p:sldId id="280" r:id="rId27"/>
    <p:sldId id="297" r:id="rId2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372"/>
    </p:cViewPr>
  </p:sorterViewPr>
  <p:notesViewPr>
    <p:cSldViewPr>
      <p:cViewPr varScale="1">
        <p:scale>
          <a:sx n="60" d="100"/>
          <a:sy n="60" d="100"/>
        </p:scale>
        <p:origin x="-249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C7B76A-EECF-49B7-9AA2-9C4C797397F8}" type="datetimeFigureOut">
              <a:rPr lang="tr-TR" smtClean="0"/>
              <a:pPr/>
              <a:t>4.2.2020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C6F34C-FD2A-4AF8-A061-985CF4C334F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0397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C6F34C-FD2A-4AF8-A061-985CF4C334F7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95504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C6F34C-FD2A-4AF8-A061-985CF4C334F7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8044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/>
          <p:cNvSpPr/>
          <p:nvPr/>
        </p:nvSpPr>
        <p:spPr>
          <a:xfrm rot="10800000">
            <a:off x="1" y="1520731"/>
            <a:ext cx="9144000" cy="3435579"/>
          </a:xfrm>
          <a:custGeom>
            <a:avLst/>
            <a:gdLst>
              <a:gd name="connsiteX0" fmla="*/ 0 w 21600"/>
              <a:gd name="connsiteY0" fmla="*/ 0 h 18805"/>
              <a:gd name="connsiteX1" fmla="*/ 21600 w 21600"/>
              <a:gd name="connsiteY1" fmla="*/ 0 h 18805"/>
              <a:gd name="connsiteX2" fmla="*/ 21600 w 21600"/>
              <a:gd name="connsiteY2" fmla="*/ 17322 h 18805"/>
              <a:gd name="connsiteX3" fmla="*/ 0 w 21600"/>
              <a:gd name="connsiteY3" fmla="*/ 18805 h 18805"/>
              <a:gd name="connsiteX4" fmla="*/ 0 w 21600"/>
              <a:gd name="connsiteY4" fmla="*/ 0 h 18805"/>
              <a:gd name="connsiteX0" fmla="*/ 0 w 21600"/>
              <a:gd name="connsiteY0" fmla="*/ 0 h 18805"/>
              <a:gd name="connsiteX1" fmla="*/ 21600 w 21600"/>
              <a:gd name="connsiteY1" fmla="*/ 0 h 18805"/>
              <a:gd name="connsiteX2" fmla="*/ 21600 w 21600"/>
              <a:gd name="connsiteY2" fmla="*/ 17322 h 18805"/>
              <a:gd name="connsiteX3" fmla="*/ 0 w 21600"/>
              <a:gd name="connsiteY3" fmla="*/ 18805 h 18805"/>
              <a:gd name="connsiteX4" fmla="*/ 0 w 21600"/>
              <a:gd name="connsiteY4" fmla="*/ 0 h 18805"/>
              <a:gd name="connsiteX0" fmla="*/ 0 w 21600"/>
              <a:gd name="connsiteY0" fmla="*/ 0 h 18916"/>
              <a:gd name="connsiteX1" fmla="*/ 21600 w 21600"/>
              <a:gd name="connsiteY1" fmla="*/ 0 h 18916"/>
              <a:gd name="connsiteX2" fmla="*/ 21600 w 21600"/>
              <a:gd name="connsiteY2" fmla="*/ 17322 h 18916"/>
              <a:gd name="connsiteX3" fmla="*/ 0 w 21600"/>
              <a:gd name="connsiteY3" fmla="*/ 18916 h 18916"/>
              <a:gd name="connsiteX4" fmla="*/ 0 w 21600"/>
              <a:gd name="connsiteY4" fmla="*/ 0 h 18916"/>
              <a:gd name="connsiteX0" fmla="*/ 0 w 21600"/>
              <a:gd name="connsiteY0" fmla="*/ 0 h 18916"/>
              <a:gd name="connsiteX1" fmla="*/ 21600 w 21600"/>
              <a:gd name="connsiteY1" fmla="*/ 0 h 18916"/>
              <a:gd name="connsiteX2" fmla="*/ 21600 w 21600"/>
              <a:gd name="connsiteY2" fmla="*/ 17322 h 18916"/>
              <a:gd name="connsiteX3" fmla="*/ 0 w 21600"/>
              <a:gd name="connsiteY3" fmla="*/ 18916 h 18916"/>
              <a:gd name="connsiteX4" fmla="*/ 0 w 21600"/>
              <a:gd name="connsiteY4" fmla="*/ 0 h 18916"/>
              <a:gd name="connsiteX0" fmla="*/ 0 w 21600"/>
              <a:gd name="connsiteY0" fmla="*/ 0 h 18916"/>
              <a:gd name="connsiteX1" fmla="*/ 21600 w 21600"/>
              <a:gd name="connsiteY1" fmla="*/ 0 h 18916"/>
              <a:gd name="connsiteX2" fmla="*/ 21600 w 21600"/>
              <a:gd name="connsiteY2" fmla="*/ 17322 h 18916"/>
              <a:gd name="connsiteX3" fmla="*/ 0 w 21600"/>
              <a:gd name="connsiteY3" fmla="*/ 18916 h 18916"/>
              <a:gd name="connsiteX4" fmla="*/ 0 w 21600"/>
              <a:gd name="connsiteY4" fmla="*/ 0 h 18916"/>
              <a:gd name="connsiteX0" fmla="*/ 0 w 21600"/>
              <a:gd name="connsiteY0" fmla="*/ 0 h 19355"/>
              <a:gd name="connsiteX1" fmla="*/ 21600 w 21600"/>
              <a:gd name="connsiteY1" fmla="*/ 0 h 19355"/>
              <a:gd name="connsiteX2" fmla="*/ 21600 w 21600"/>
              <a:gd name="connsiteY2" fmla="*/ 17322 h 19355"/>
              <a:gd name="connsiteX3" fmla="*/ 0 w 21600"/>
              <a:gd name="connsiteY3" fmla="*/ 19355 h 19355"/>
              <a:gd name="connsiteX4" fmla="*/ 0 w 21600"/>
              <a:gd name="connsiteY4" fmla="*/ 0 h 19355"/>
              <a:gd name="connsiteX0" fmla="*/ 0 w 21600"/>
              <a:gd name="connsiteY0" fmla="*/ 0 h 19355"/>
              <a:gd name="connsiteX1" fmla="*/ 21600 w 21600"/>
              <a:gd name="connsiteY1" fmla="*/ 0 h 19355"/>
              <a:gd name="connsiteX2" fmla="*/ 21600 w 21600"/>
              <a:gd name="connsiteY2" fmla="*/ 17322 h 19355"/>
              <a:gd name="connsiteX3" fmla="*/ 0 w 21600"/>
              <a:gd name="connsiteY3" fmla="*/ 19355 h 19355"/>
              <a:gd name="connsiteX4" fmla="*/ 0 w 21600"/>
              <a:gd name="connsiteY4" fmla="*/ 0 h 19355"/>
              <a:gd name="connsiteX0" fmla="*/ 0 w 21600"/>
              <a:gd name="connsiteY0" fmla="*/ 0 h 19794"/>
              <a:gd name="connsiteX1" fmla="*/ 21600 w 21600"/>
              <a:gd name="connsiteY1" fmla="*/ 0 h 19794"/>
              <a:gd name="connsiteX2" fmla="*/ 21600 w 21600"/>
              <a:gd name="connsiteY2" fmla="*/ 17322 h 19794"/>
              <a:gd name="connsiteX3" fmla="*/ 0 w 21600"/>
              <a:gd name="connsiteY3" fmla="*/ 19794 h 19794"/>
              <a:gd name="connsiteX4" fmla="*/ 0 w 21600"/>
              <a:gd name="connsiteY4" fmla="*/ 0 h 19794"/>
              <a:gd name="connsiteX0" fmla="*/ 0 w 21600"/>
              <a:gd name="connsiteY0" fmla="*/ 0 h 19794"/>
              <a:gd name="connsiteX1" fmla="*/ 21600 w 21600"/>
              <a:gd name="connsiteY1" fmla="*/ 0 h 19794"/>
              <a:gd name="connsiteX2" fmla="*/ 21600 w 21600"/>
              <a:gd name="connsiteY2" fmla="*/ 17322 h 19794"/>
              <a:gd name="connsiteX3" fmla="*/ 0 w 21600"/>
              <a:gd name="connsiteY3" fmla="*/ 19794 h 19794"/>
              <a:gd name="connsiteX4" fmla="*/ 0 w 21600"/>
              <a:gd name="connsiteY4" fmla="*/ 0 h 19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19794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7466" y="25350"/>
                  <a:pt x="0" y="19794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bg2">
                  <a:tint val="28000"/>
                  <a:satMod val="2000000"/>
                  <a:alpha val="30000"/>
                </a:schemeClr>
              </a:gs>
              <a:gs pos="35000">
                <a:schemeClr val="bg2">
                  <a:shade val="100000"/>
                  <a:satMod val="600000"/>
                  <a:alpha val="0"/>
                </a:schemeClr>
              </a:gs>
            </a:gsLst>
            <a:lin ang="5400000" scaled="1"/>
          </a:gradFill>
          <a:ln w="317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02920" y="2775745"/>
            <a:ext cx="8229600" cy="2167128"/>
          </a:xfrm>
        </p:spPr>
        <p:txBody>
          <a:bodyPr tIns="0" bIns="0" anchor="t"/>
          <a:lstStyle>
            <a:lvl1pPr>
              <a:defRPr sz="5000" cap="all" baseline="0"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  <a:reflection blurRad="12000" stA="25000" endPos="49000" dist="5000" dir="5400000" sy="-100000" algn="bl" rotWithShape="0"/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00064" y="1559720"/>
            <a:ext cx="5105400" cy="1219200"/>
          </a:xfrm>
        </p:spPr>
        <p:txBody>
          <a:bodyPr lIns="0" tIns="0" rIns="0" bIns="0" anchor="b"/>
          <a:lstStyle>
            <a:lvl1pPr marL="0" indent="0" algn="l">
              <a:buNone/>
              <a:defRPr sz="19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E51AD-5790-4269-81B6-5B56590034FD}" type="datetimeFigureOut">
              <a:rPr lang="tr-TR" smtClean="0"/>
              <a:pPr/>
              <a:t>4.2.2020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7DEF5-43EA-4BCA-A812-490489A376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E51AD-5790-4269-81B6-5B56590034FD}" type="datetimeFigureOut">
              <a:rPr lang="tr-TR" smtClean="0"/>
              <a:pPr/>
              <a:t>4.2.2020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7DEF5-43EA-4BCA-A812-490489A376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E51AD-5790-4269-81B6-5B56590034FD}" type="datetimeFigureOut">
              <a:rPr lang="tr-TR" smtClean="0"/>
              <a:pPr/>
              <a:t>4.2.2020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7DEF5-43EA-4BCA-A812-490489A376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E51AD-5790-4269-81B6-5B56590034FD}" type="datetimeFigureOut">
              <a:rPr lang="tr-TR" smtClean="0"/>
              <a:pPr/>
              <a:t>4.2.2020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7DEF5-43EA-4BCA-A812-490489A376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990600"/>
            <a:ext cx="7772400" cy="1362456"/>
          </a:xfrm>
        </p:spPr>
        <p:txBody>
          <a:bodyPr>
            <a:noAutofit/>
          </a:bodyPr>
          <a:lstStyle>
            <a:lvl1pPr algn="l">
              <a:buNone/>
              <a:defRPr sz="4800" b="1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352677"/>
            <a:ext cx="7772400" cy="1509712"/>
          </a:xfrm>
        </p:spPr>
        <p:txBody>
          <a:bodyPr anchor="t"/>
          <a:lstStyle>
            <a:lvl1pPr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E51AD-5790-4269-81B6-5B56590034FD}" type="datetimeFigureOut">
              <a:rPr lang="tr-TR" smtClean="0"/>
              <a:pPr/>
              <a:t>4.2.2020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7DEF5-43EA-4BCA-A812-490489A376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 tIns="9144" bIns="9144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99800"/>
            <a:ext cx="4038600" cy="41605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99800"/>
            <a:ext cx="4038600" cy="41605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E51AD-5790-4269-81B6-5B56590034FD}" type="datetimeFigureOut">
              <a:rPr lang="tr-TR" smtClean="0"/>
              <a:pPr/>
              <a:t>4.2.2020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7DEF5-43EA-4BCA-A812-490489A376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 tIns="9144" bIns="9144" anchor="b"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12168"/>
            <a:ext cx="4040188" cy="502920"/>
          </a:xfrm>
        </p:spPr>
        <p:txBody>
          <a:bodyPr anchor="b">
            <a:noAutofit/>
          </a:bodyPr>
          <a:lstStyle>
            <a:lvl1pPr>
              <a:buNone/>
              <a:defRPr sz="2200" b="1">
                <a:effectLst>
                  <a:outerShdw blurRad="38000" dist="38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2112168"/>
            <a:ext cx="4041775" cy="502920"/>
          </a:xfrm>
        </p:spPr>
        <p:txBody>
          <a:bodyPr anchor="b">
            <a:noAutofit/>
          </a:bodyPr>
          <a:lstStyle>
            <a:lvl1pPr>
              <a:buNone/>
              <a:defRPr sz="2200" b="1"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667000"/>
            <a:ext cx="4040188" cy="36576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667000"/>
            <a:ext cx="4041775" cy="36576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E51AD-5790-4269-81B6-5B56590034FD}" type="datetimeFigureOut">
              <a:rPr lang="tr-TR" smtClean="0"/>
              <a:pPr/>
              <a:t>4.2.2020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7DEF5-43EA-4BCA-A812-490489A376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  <a:effectLst/>
        </p:spPr>
        <p:txBody>
          <a:bodyPr tIns="9144" bIns="9144" anchor="b"/>
          <a:lstStyle>
            <a:lvl1pPr>
              <a:defRPr sz="4800" cap="none" baseline="0"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E51AD-5790-4269-81B6-5B56590034FD}" type="datetimeFigureOut">
              <a:rPr lang="tr-TR" smtClean="0"/>
              <a:pPr/>
              <a:t>4.2.2020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7DEF5-43EA-4BCA-A812-490489A376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E51AD-5790-4269-81B6-5B56590034FD}" type="datetimeFigureOut">
              <a:rPr lang="tr-TR" smtClean="0"/>
              <a:pPr/>
              <a:t>4.2.2020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7DEF5-43EA-4BCA-A812-490489A376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40"/>
            <a:ext cx="8229600" cy="914400"/>
          </a:xfrm>
        </p:spPr>
        <p:txBody>
          <a:bodyPr tIns="0" bIns="0" anchor="b"/>
          <a:lstStyle>
            <a:lvl1pPr algn="l">
              <a:buNone/>
              <a:defRPr sz="50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133856"/>
            <a:ext cx="2590800" cy="5181600"/>
          </a:xfrm>
        </p:spPr>
        <p:txBody>
          <a:bodyPr lIns="45720" tIns="45720" rIns="0"/>
          <a:lstStyle>
            <a:lvl1pPr marL="0" indent="0">
              <a:spcBef>
                <a:spcPts val="300"/>
              </a:spcBef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133472"/>
            <a:ext cx="5257800" cy="5191128"/>
          </a:xfrm>
        </p:spPr>
        <p:txBody>
          <a:bodyPr/>
          <a:lstStyle>
            <a:lvl1pPr algn="l">
              <a:defRPr sz="3000"/>
            </a:lvl1pPr>
            <a:lvl2pPr algn="l">
              <a:defRPr sz="2800"/>
            </a:lvl2pPr>
            <a:lvl3pPr algn="l">
              <a:defRPr sz="2400"/>
            </a:lvl3pPr>
            <a:lvl4pPr algn="l">
              <a:defRPr sz="2000"/>
            </a:lvl4pPr>
            <a:lvl5pPr algn="l">
              <a:defRPr sz="20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E51AD-5790-4269-81B6-5B56590034FD}" type="datetimeFigureOut">
              <a:rPr lang="tr-TR" smtClean="0"/>
              <a:pPr/>
              <a:t>4.2.2020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7DEF5-43EA-4BCA-A812-490489A376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240" y="1981200"/>
            <a:ext cx="3429000" cy="522288"/>
          </a:xfrm>
        </p:spPr>
        <p:txBody>
          <a:bodyPr tIns="0" bIns="0" anchor="b"/>
          <a:lstStyle>
            <a:lvl1pPr algn="r">
              <a:buNone/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93368" y="1066800"/>
            <a:ext cx="4572000" cy="4572000"/>
          </a:xfrm>
          <a:solidFill>
            <a:schemeClr val="bg2">
              <a:shade val="75000"/>
            </a:schemeClr>
          </a:solidFill>
          <a:ln w="60325">
            <a:solidFill>
              <a:srgbClr val="FFFFFF"/>
            </a:solidFill>
            <a:miter lim="800000"/>
          </a:ln>
          <a:effectLst>
            <a:outerShdw blurRad="36195" dist="10000" dir="5400000" algn="tl" rotWithShape="0">
              <a:srgbClr val="000000">
                <a:alpha val="75000"/>
              </a:srgbClr>
            </a:outerShdw>
            <a:reflection stA="21000" endA="500" endPos="10000" dist="20000" dir="5400000" sy="-100000" algn="bl" rotWithShape="0"/>
          </a:effectLst>
        </p:spPr>
        <p:txBody>
          <a:bodyPr/>
          <a:lstStyle>
            <a:lvl1pPr>
              <a:buNone/>
              <a:defRPr sz="3200"/>
            </a:lvl1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6240" y="2543176"/>
            <a:ext cx="3429000" cy="914400"/>
          </a:xfrm>
        </p:spPr>
        <p:txBody>
          <a:bodyPr lIns="0" tIns="0" rIns="0" bIns="0" anchor="t"/>
          <a:lstStyle>
            <a:lvl1pPr indent="0" algn="r">
              <a:spcBef>
                <a:spcPts val="300"/>
              </a:spcBef>
              <a:buFontTx/>
              <a:buNone/>
              <a:defRPr sz="1400" baseline="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E51AD-5790-4269-81B6-5B56590034FD}" type="datetimeFigureOut">
              <a:rPr lang="tr-TR" smtClean="0"/>
              <a:pPr/>
              <a:t>4.2.2020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fld id="{A4D7DEF5-43EA-4BCA-A812-490489A376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/>
          <p:cNvSpPr/>
          <p:nvPr/>
        </p:nvSpPr>
        <p:spPr>
          <a:xfrm rot="10800000">
            <a:off x="1" y="1142899"/>
            <a:ext cx="9144000" cy="5562705"/>
          </a:xfrm>
          <a:custGeom>
            <a:avLst/>
            <a:gdLst>
              <a:gd name="connsiteX0" fmla="*/ 0 w 21600"/>
              <a:gd name="connsiteY0" fmla="*/ 0 h 19378"/>
              <a:gd name="connsiteX1" fmla="*/ 21600 w 21600"/>
              <a:gd name="connsiteY1" fmla="*/ 0 h 19378"/>
              <a:gd name="connsiteX2" fmla="*/ 21600 w 21600"/>
              <a:gd name="connsiteY2" fmla="*/ 17322 h 19378"/>
              <a:gd name="connsiteX3" fmla="*/ 0 w 21600"/>
              <a:gd name="connsiteY3" fmla="*/ 19378 h 19378"/>
              <a:gd name="connsiteX4" fmla="*/ 0 w 21600"/>
              <a:gd name="connsiteY4" fmla="*/ 0 h 19378"/>
              <a:gd name="connsiteX0" fmla="*/ 0 w 21600"/>
              <a:gd name="connsiteY0" fmla="*/ 0 h 19378"/>
              <a:gd name="connsiteX1" fmla="*/ 21600 w 21600"/>
              <a:gd name="connsiteY1" fmla="*/ 0 h 19378"/>
              <a:gd name="connsiteX2" fmla="*/ 21600 w 21600"/>
              <a:gd name="connsiteY2" fmla="*/ 17322 h 19378"/>
              <a:gd name="connsiteX3" fmla="*/ 0 w 21600"/>
              <a:gd name="connsiteY3" fmla="*/ 19378 h 19378"/>
              <a:gd name="connsiteX4" fmla="*/ 0 w 21600"/>
              <a:gd name="connsiteY4" fmla="*/ 0 h 19378"/>
              <a:gd name="connsiteX0" fmla="*/ 0 w 21600"/>
              <a:gd name="connsiteY0" fmla="*/ 0 h 19378"/>
              <a:gd name="connsiteX1" fmla="*/ 21600 w 21600"/>
              <a:gd name="connsiteY1" fmla="*/ 0 h 19378"/>
              <a:gd name="connsiteX2" fmla="*/ 21600 w 21600"/>
              <a:gd name="connsiteY2" fmla="*/ 17322 h 19378"/>
              <a:gd name="connsiteX3" fmla="*/ 0 w 21600"/>
              <a:gd name="connsiteY3" fmla="*/ 19378 h 19378"/>
              <a:gd name="connsiteX4" fmla="*/ 0 w 21600"/>
              <a:gd name="connsiteY4" fmla="*/ 0 h 19378"/>
              <a:gd name="connsiteX0" fmla="*/ 0 w 21600"/>
              <a:gd name="connsiteY0" fmla="*/ 0 h 19974"/>
              <a:gd name="connsiteX1" fmla="*/ 21600 w 21600"/>
              <a:gd name="connsiteY1" fmla="*/ 0 h 19974"/>
              <a:gd name="connsiteX2" fmla="*/ 21600 w 21600"/>
              <a:gd name="connsiteY2" fmla="*/ 17322 h 19974"/>
              <a:gd name="connsiteX3" fmla="*/ 0 w 21600"/>
              <a:gd name="connsiteY3" fmla="*/ 19974 h 19974"/>
              <a:gd name="connsiteX4" fmla="*/ 0 w 21600"/>
              <a:gd name="connsiteY4" fmla="*/ 0 h 19974"/>
              <a:gd name="connsiteX0" fmla="*/ 0 w 21600"/>
              <a:gd name="connsiteY0" fmla="*/ 0 h 19974"/>
              <a:gd name="connsiteX1" fmla="*/ 21600 w 21600"/>
              <a:gd name="connsiteY1" fmla="*/ 0 h 19974"/>
              <a:gd name="connsiteX2" fmla="*/ 21600 w 21600"/>
              <a:gd name="connsiteY2" fmla="*/ 17322 h 19974"/>
              <a:gd name="connsiteX3" fmla="*/ 0 w 21600"/>
              <a:gd name="connsiteY3" fmla="*/ 19974 h 19974"/>
              <a:gd name="connsiteX4" fmla="*/ 0 w 21600"/>
              <a:gd name="connsiteY4" fmla="*/ 0 h 19974"/>
              <a:gd name="connsiteX0" fmla="*/ 0 w 21600"/>
              <a:gd name="connsiteY0" fmla="*/ 0 h 19974"/>
              <a:gd name="connsiteX1" fmla="*/ 21600 w 21600"/>
              <a:gd name="connsiteY1" fmla="*/ 0 h 19974"/>
              <a:gd name="connsiteX2" fmla="*/ 21600 w 21600"/>
              <a:gd name="connsiteY2" fmla="*/ 17322 h 19974"/>
              <a:gd name="connsiteX3" fmla="*/ 0 w 21600"/>
              <a:gd name="connsiteY3" fmla="*/ 19974 h 19974"/>
              <a:gd name="connsiteX4" fmla="*/ 0 w 21600"/>
              <a:gd name="connsiteY4" fmla="*/ 0 h 19974"/>
              <a:gd name="connsiteX0" fmla="*/ 0 w 21600"/>
              <a:gd name="connsiteY0" fmla="*/ 0 h 20252"/>
              <a:gd name="connsiteX1" fmla="*/ 21600 w 21600"/>
              <a:gd name="connsiteY1" fmla="*/ 0 h 20252"/>
              <a:gd name="connsiteX2" fmla="*/ 21600 w 21600"/>
              <a:gd name="connsiteY2" fmla="*/ 17322 h 20252"/>
              <a:gd name="connsiteX3" fmla="*/ 0 w 21600"/>
              <a:gd name="connsiteY3" fmla="*/ 20252 h 20252"/>
              <a:gd name="connsiteX4" fmla="*/ 0 w 21600"/>
              <a:gd name="connsiteY4" fmla="*/ 0 h 20252"/>
              <a:gd name="connsiteX0" fmla="*/ 0 w 21600"/>
              <a:gd name="connsiteY0" fmla="*/ 0 h 20252"/>
              <a:gd name="connsiteX1" fmla="*/ 21600 w 21600"/>
              <a:gd name="connsiteY1" fmla="*/ 0 h 20252"/>
              <a:gd name="connsiteX2" fmla="*/ 21600 w 21600"/>
              <a:gd name="connsiteY2" fmla="*/ 17322 h 20252"/>
              <a:gd name="connsiteX3" fmla="*/ 0 w 21600"/>
              <a:gd name="connsiteY3" fmla="*/ 20252 h 20252"/>
              <a:gd name="connsiteX4" fmla="*/ 0 w 21600"/>
              <a:gd name="connsiteY4" fmla="*/ 0 h 2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0252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10056" y="24231"/>
                  <a:pt x="0" y="20252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bg2">
                  <a:tint val="55000"/>
                  <a:satMod val="1800000"/>
                  <a:alpha val="55000"/>
                </a:schemeClr>
              </a:gs>
              <a:gs pos="65000">
                <a:schemeClr val="bg2">
                  <a:shade val="100000"/>
                  <a:satMod val="600000"/>
                  <a:alpha val="0"/>
                </a:schemeClr>
              </a:gs>
            </a:gsLst>
            <a:lin ang="4800000" scaled="1"/>
          </a:gradFill>
          <a:ln w="317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8" name="Flowchart: Document 7"/>
          <p:cNvSpPr/>
          <p:nvPr/>
        </p:nvSpPr>
        <p:spPr>
          <a:xfrm rot="10800000">
            <a:off x="1" y="1341133"/>
            <a:ext cx="9144000" cy="4480425"/>
          </a:xfrm>
          <a:custGeom>
            <a:avLst/>
            <a:gdLst>
              <a:gd name="connsiteX0" fmla="*/ 0 w 21600"/>
              <a:gd name="connsiteY0" fmla="*/ 0 h 18944"/>
              <a:gd name="connsiteX1" fmla="*/ 21600 w 21600"/>
              <a:gd name="connsiteY1" fmla="*/ 0 h 18944"/>
              <a:gd name="connsiteX2" fmla="*/ 21600 w 21600"/>
              <a:gd name="connsiteY2" fmla="*/ 17322 h 18944"/>
              <a:gd name="connsiteX3" fmla="*/ 0 w 21600"/>
              <a:gd name="connsiteY3" fmla="*/ 18944 h 18944"/>
              <a:gd name="connsiteX4" fmla="*/ 0 w 21600"/>
              <a:gd name="connsiteY4" fmla="*/ 0 h 18944"/>
              <a:gd name="connsiteX0" fmla="*/ 0 w 21600"/>
              <a:gd name="connsiteY0" fmla="*/ 0 h 18944"/>
              <a:gd name="connsiteX1" fmla="*/ 21600 w 21600"/>
              <a:gd name="connsiteY1" fmla="*/ 0 h 18944"/>
              <a:gd name="connsiteX2" fmla="*/ 21600 w 21600"/>
              <a:gd name="connsiteY2" fmla="*/ 17322 h 18944"/>
              <a:gd name="connsiteX3" fmla="*/ 0 w 21600"/>
              <a:gd name="connsiteY3" fmla="*/ 18944 h 18944"/>
              <a:gd name="connsiteX4" fmla="*/ 0 w 21600"/>
              <a:gd name="connsiteY4" fmla="*/ 0 h 18944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691"/>
              <a:gd name="connsiteX1" fmla="*/ 21600 w 21600"/>
              <a:gd name="connsiteY1" fmla="*/ 0 h 19691"/>
              <a:gd name="connsiteX2" fmla="*/ 21600 w 21600"/>
              <a:gd name="connsiteY2" fmla="*/ 17322 h 19691"/>
              <a:gd name="connsiteX3" fmla="*/ 0 w 21600"/>
              <a:gd name="connsiteY3" fmla="*/ 19691 h 19691"/>
              <a:gd name="connsiteX4" fmla="*/ 0 w 21600"/>
              <a:gd name="connsiteY4" fmla="*/ 0 h 19691"/>
              <a:gd name="connsiteX0" fmla="*/ 0 w 21600"/>
              <a:gd name="connsiteY0" fmla="*/ 0 h 19691"/>
              <a:gd name="connsiteX1" fmla="*/ 21600 w 21600"/>
              <a:gd name="connsiteY1" fmla="*/ 0 h 19691"/>
              <a:gd name="connsiteX2" fmla="*/ 21600 w 21600"/>
              <a:gd name="connsiteY2" fmla="*/ 17322 h 19691"/>
              <a:gd name="connsiteX3" fmla="*/ 0 w 21600"/>
              <a:gd name="connsiteY3" fmla="*/ 19691 h 19691"/>
              <a:gd name="connsiteX4" fmla="*/ 0 w 21600"/>
              <a:gd name="connsiteY4" fmla="*/ 0 h 19691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0032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8684" y="24776"/>
                  <a:pt x="0" y="20032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bg2">
                  <a:tint val="40000"/>
                  <a:satMod val="1900000"/>
                  <a:alpha val="30000"/>
                </a:schemeClr>
              </a:gs>
              <a:gs pos="65000">
                <a:schemeClr val="bg2">
                  <a:shade val="100000"/>
                  <a:satMod val="600000"/>
                  <a:alpha val="0"/>
                </a:schemeClr>
              </a:gs>
            </a:gsLst>
            <a:lin ang="4800000" scaled="1"/>
          </a:gradFill>
          <a:ln w="317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524000"/>
          </a:xfrm>
          <a:prstGeom prst="rect">
            <a:avLst/>
          </a:prstGeom>
        </p:spPr>
        <p:txBody>
          <a:bodyPr vert="horz" lIns="0" tIns="9144" rIns="0" bIns="9144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2179637"/>
            <a:ext cx="8229600" cy="4114800"/>
          </a:xfrm>
          <a:prstGeom prst="rect">
            <a:avLst/>
          </a:prstGeom>
        </p:spPr>
        <p:txBody>
          <a:bodyPr vert="horz" lIns="9144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1981200" cy="365125"/>
          </a:xfrm>
          <a:prstGeom prst="rect">
            <a:avLst/>
          </a:prstGeom>
        </p:spPr>
        <p:txBody>
          <a:bodyPr vert="horz" anchor="b"/>
          <a:lstStyle>
            <a:lvl1pPr algn="ctr">
              <a:defRPr sz="12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3BE51AD-5790-4269-81B6-5B56590034FD}" type="datetimeFigureOut">
              <a:rPr lang="tr-TR" smtClean="0"/>
              <a:pPr/>
              <a:t>4.2.2020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438400" y="6356350"/>
            <a:ext cx="2895600" cy="365125"/>
          </a:xfrm>
          <a:prstGeom prst="rect">
            <a:avLst/>
          </a:prstGeom>
        </p:spPr>
        <p:txBody>
          <a:bodyPr vert="horz" lIns="0" anchor="b"/>
          <a:lstStyle>
            <a:lvl1pPr algn="l">
              <a:defRPr sz="12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356350"/>
            <a:ext cx="533400" cy="365125"/>
          </a:xfrm>
          <a:prstGeom prst="rect">
            <a:avLst/>
          </a:prstGeom>
        </p:spPr>
        <p:txBody>
          <a:bodyPr vert="horz" lIns="91440" rIns="0" anchor="b"/>
          <a:lstStyle>
            <a:lvl1pPr algn="r">
              <a:defRPr sz="14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A4D7DEF5-43EA-4BCA-A812-490489A3763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sz="4800" b="1" kern="1200">
          <a:ln w="500">
            <a:solidFill>
              <a:schemeClr val="tx2">
                <a:shade val="20000"/>
                <a:satMod val="350000"/>
              </a:schemeClr>
            </a:solidFill>
          </a:ln>
          <a:solidFill>
            <a:schemeClr val="tx2">
              <a:tint val="100000"/>
              <a:satMod val="250000"/>
            </a:schemeClr>
          </a:solidFill>
          <a:effectLst>
            <a:outerShdw blurRad="30000" dist="30000" dir="2700000" algn="tl" rotWithShape="0">
              <a:schemeClr val="bg2">
                <a:shade val="45000"/>
                <a:satMod val="150000"/>
                <a:alpha val="9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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30936" indent="-27432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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23544" indent="-274320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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2860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228600" algn="l" rtl="0" eaLnBrk="1" latinLnBrk="0" hangingPunct="1">
        <a:spcBef>
          <a:spcPct val="20000"/>
        </a:spcBef>
        <a:buClr>
          <a:schemeClr val="accent5"/>
        </a:buClr>
        <a:buFont typeface="Wingdings 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73352" indent="-22860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11096" indent="-228600" algn="l" rtl="0" eaLnBrk="1" latinLnBrk="0" hangingPunct="1">
        <a:spcBef>
          <a:spcPct val="20000"/>
        </a:spcBef>
        <a:buClr>
          <a:schemeClr val="tx2"/>
        </a:buClr>
        <a:buFont typeface="Wingdings 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21408" indent="-182880" algn="l" rtl="0" eaLnBrk="1" latinLnBrk="0" hangingPunct="1">
        <a:spcBef>
          <a:spcPct val="20000"/>
        </a:spcBef>
        <a:buClr>
          <a:schemeClr val="tx2"/>
        </a:buClr>
        <a:buFont typeface="Wingdings 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22576" indent="-182880" algn="l" rtl="0" eaLnBrk="1" latinLnBrk="0" hangingPunct="1">
        <a:spcBef>
          <a:spcPct val="20000"/>
        </a:spcBef>
        <a:buClr>
          <a:schemeClr val="tx2"/>
        </a:buClr>
        <a:buFont typeface="Wingdings 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gif"/><Relationship Id="rId4" Type="http://schemas.openxmlformats.org/officeDocument/2006/relationships/image" Target="../media/image27.gi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571472" y="1357298"/>
            <a:ext cx="7915276" cy="2505464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pPr algn="ctr"/>
            <a:r>
              <a:rPr lang="tr-TR" sz="4000" dirty="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tr-TR" sz="400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tr-TR" sz="4000" dirty="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tr-TR" sz="400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tr-TR" sz="4000" dirty="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tr-TR" sz="400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tr-TR" sz="4000" dirty="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tr-TR" sz="400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tr-TR" sz="4000" dirty="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tr-TR" sz="400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tr-TR" sz="4000" dirty="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tr-TR" sz="400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tr-TR" sz="4000" i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Ve </a:t>
            </a:r>
            <a:r>
              <a:rPr lang="tr-TR" sz="4000" i="1" cap="all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Protetİk</a:t>
            </a:r>
            <a:r>
              <a:rPr lang="tr-TR" sz="4000" i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Yaklaşımlarla </a:t>
            </a:r>
            <a:r>
              <a:rPr lang="tr-TR" sz="4000" i="1" cap="all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Rehabİlİtasyonu</a:t>
            </a:r>
            <a:endParaRPr lang="tr-TR" sz="4000" i="1" cap="al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2071670" y="4786322"/>
            <a:ext cx="4929222" cy="142876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tr-TR" sz="40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Prof. Dr. Yasemin KESKİN</a:t>
            </a:r>
          </a:p>
          <a:p>
            <a:pPr algn="ctr"/>
            <a:endParaRPr lang="tr-TR" sz="33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r>
              <a:rPr lang="tr-TR" sz="28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Protetik</a:t>
            </a:r>
            <a:r>
              <a:rPr lang="tr-TR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Diş Tedavisi Ab.D.</a:t>
            </a:r>
          </a:p>
          <a:p>
            <a:pPr algn="ctr"/>
            <a:r>
              <a:rPr lang="tr-TR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Öğretim Üyesi</a:t>
            </a:r>
            <a:endParaRPr lang="tr-TR" sz="28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11430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Ağız Kanserlerinde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" name="4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tr-TR" sz="2400" i="1" dirty="0" err="1" smtClean="0">
                <a:solidFill>
                  <a:srgbClr val="FF0000"/>
                </a:solidFill>
                <a:latin typeface="Comic Sans MS" pitchFamily="66" charset="0"/>
              </a:rPr>
              <a:t>Nüks</a:t>
            </a:r>
            <a:r>
              <a:rPr lang="tr-TR" sz="2400" i="1" dirty="0" smtClean="0">
                <a:solidFill>
                  <a:srgbClr val="FF0000"/>
                </a:solidFill>
                <a:latin typeface="Comic Sans MS" pitchFamily="66" charset="0"/>
              </a:rPr>
              <a:t> olasılığı</a:t>
            </a:r>
            <a:endParaRPr lang="tr-TR" sz="2400" i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tr-TR" sz="2400" i="1" dirty="0" err="1" smtClean="0">
                <a:solidFill>
                  <a:srgbClr val="FF0000"/>
                </a:solidFill>
                <a:latin typeface="Comic Sans MS" pitchFamily="66" charset="0"/>
              </a:rPr>
              <a:t>Mortalite</a:t>
            </a:r>
            <a:endParaRPr lang="tr-TR" sz="2400" i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2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chemeClr val="bg1"/>
                </a:solidFill>
                <a:latin typeface="Comic Sans MS" pitchFamily="66" charset="0"/>
              </a:rPr>
              <a:t>Aynı bölgelerde veya başka bölgelerde 1. veya 2. </a:t>
            </a:r>
            <a:r>
              <a:rPr lang="tr-TR" b="1" i="1" dirty="0" err="1" smtClean="0">
                <a:solidFill>
                  <a:schemeClr val="bg1"/>
                </a:solidFill>
                <a:latin typeface="Comic Sans MS" pitchFamily="66" charset="0"/>
              </a:rPr>
              <a:t>nüks</a:t>
            </a:r>
            <a:r>
              <a:rPr lang="tr-TR" b="1" i="1" dirty="0" smtClean="0">
                <a:solidFill>
                  <a:schemeClr val="bg1"/>
                </a:solidFill>
                <a:latin typeface="Comic Sans MS" pitchFamily="66" charset="0"/>
              </a:rPr>
              <a:t> görülebilir</a:t>
            </a:r>
          </a:p>
          <a:p>
            <a:pPr>
              <a:buNone/>
            </a:pPr>
            <a:endParaRPr lang="tr-TR" sz="4000" b="1" i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chemeClr val="bg1"/>
                </a:solidFill>
                <a:latin typeface="Comic Sans MS" pitchFamily="66" charset="0"/>
              </a:rPr>
              <a:t>Sigara içenlerde içmeyenlere oranla 2 misli daha fazla</a:t>
            </a:r>
            <a:endParaRPr lang="tr-TR" sz="4000" i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7" name="6 İçerik Yer Tutucusu"/>
          <p:cNvSpPr>
            <a:spLocks noGrp="1"/>
          </p:cNvSpPr>
          <p:nvPr>
            <p:ph sz="quarter" idx="4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ctr"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ctr">
              <a:buNone/>
            </a:pPr>
            <a:r>
              <a:rPr lang="tr-TR" sz="4000" b="1" i="1" dirty="0" smtClean="0">
                <a:latin typeface="Comic Sans MS" pitchFamily="66" charset="0"/>
              </a:rPr>
              <a:t>% 50</a:t>
            </a:r>
            <a:endParaRPr lang="tr-TR" sz="4000" b="1" i="1" dirty="0"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Ağız Kanserlerinde </a:t>
            </a:r>
            <a:r>
              <a:rPr lang="tr-TR" sz="4000" dirty="0" err="1" smtClean="0">
                <a:solidFill>
                  <a:srgbClr val="FF0000"/>
                </a:solidFill>
                <a:latin typeface="Comic Sans MS" pitchFamily="66" charset="0"/>
              </a:rPr>
              <a:t>Etyoloji</a:t>
            </a: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 ve </a:t>
            </a:r>
            <a:r>
              <a:rPr lang="tr-TR" sz="4000" dirty="0" err="1" smtClean="0">
                <a:solidFill>
                  <a:srgbClr val="FF0000"/>
                </a:solidFill>
                <a:latin typeface="Comic Sans MS" pitchFamily="66" charset="0"/>
              </a:rPr>
              <a:t>Predispozan</a:t>
            </a: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 Faktörler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Yaş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İmmün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sistemin zayıflaması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Virüsler</a:t>
            </a:r>
            <a:endParaRPr lang="tr-TR" sz="4000" b="1" i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Tütün Kullanımı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Alkol Kullanımı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Lökoplaki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ve </a:t>
            </a: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Eritroplazi</a:t>
            </a: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Liken </a:t>
            </a: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planus</a:t>
            </a: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Protezler</a:t>
            </a:r>
          </a:p>
          <a:p>
            <a:pPr>
              <a:buNone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 </a:t>
            </a:r>
            <a:r>
              <a:rPr lang="tr-TR" sz="2400" dirty="0" err="1" smtClean="0">
                <a:latin typeface="Comic Sans MS" pitchFamily="66" charset="0"/>
              </a:rPr>
              <a:t>Palatal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papiller</a:t>
            </a:r>
            <a:r>
              <a:rPr lang="tr-TR" sz="2400" dirty="0" smtClean="0">
                <a:latin typeface="Comic Sans MS" pitchFamily="66" charset="0"/>
              </a:rPr>
              <a:t>        </a:t>
            </a:r>
            <a:r>
              <a:rPr lang="tr-TR" sz="2400" dirty="0" err="1" smtClean="0">
                <a:latin typeface="Comic Sans MS" pitchFamily="66" charset="0"/>
              </a:rPr>
              <a:t>hiperplazi</a:t>
            </a:r>
            <a:endParaRPr lang="tr-TR" sz="2400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sz="2400" b="1" i="1" dirty="0" smtClean="0">
                <a:solidFill>
                  <a:srgbClr val="FFFF00"/>
                </a:solidFill>
                <a:latin typeface="Comic Sans MS" pitchFamily="66" charset="0"/>
              </a:rPr>
              <a:t>  </a:t>
            </a:r>
          </a:p>
          <a:p>
            <a:pPr>
              <a:buNone/>
            </a:pPr>
            <a:r>
              <a:rPr lang="tr-TR" sz="2400" b="1" i="1" dirty="0" smtClean="0">
                <a:solidFill>
                  <a:srgbClr val="FFFF00"/>
                </a:solidFill>
                <a:latin typeface="Comic Sans MS" pitchFamily="66" charset="0"/>
              </a:rPr>
              <a:t>  </a:t>
            </a:r>
            <a:r>
              <a:rPr lang="tr-TR" sz="2400" dirty="0" smtClean="0">
                <a:latin typeface="Comic Sans MS" pitchFamily="66" charset="0"/>
              </a:rPr>
              <a:t>Beslenme</a:t>
            </a:r>
          </a:p>
          <a:p>
            <a:pPr>
              <a:buNone/>
            </a:pPr>
            <a:r>
              <a:rPr lang="tr-TR" sz="2400" dirty="0" smtClean="0">
                <a:latin typeface="Comic Sans MS" pitchFamily="66" charset="0"/>
              </a:rPr>
              <a:t>   Radyasyon</a:t>
            </a:r>
          </a:p>
          <a:p>
            <a:pPr>
              <a:buNone/>
            </a:pPr>
            <a:r>
              <a:rPr lang="tr-TR" sz="2400" dirty="0" smtClean="0">
                <a:latin typeface="Comic Sans MS" pitchFamily="66" charset="0"/>
              </a:rPr>
              <a:t>   Suyun </a:t>
            </a:r>
            <a:r>
              <a:rPr lang="tr-TR" sz="2400" dirty="0" err="1" smtClean="0">
                <a:latin typeface="Comic Sans MS" pitchFamily="66" charset="0"/>
              </a:rPr>
              <a:t>florlanması</a:t>
            </a:r>
            <a:endParaRPr lang="tr-TR" sz="2400" dirty="0"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E:\TRIPOD FOTOGRAFCILIK\MAGAZİN A\Untitled-1.jpg"/>
          <p:cNvPicPr>
            <a:picLocks noChangeAspect="1" noChangeArrowheads="1"/>
          </p:cNvPicPr>
          <p:nvPr/>
        </p:nvPicPr>
        <p:blipFill rotWithShape="1">
          <a:blip r:embed="rId2" cstate="print"/>
          <a:srcRect l="2174"/>
          <a:stretch/>
        </p:blipFill>
        <p:spPr bwMode="auto">
          <a:xfrm rot="10800000">
            <a:off x="5724128" y="2786057"/>
            <a:ext cx="3240360" cy="2286016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26" name="Picture 2" descr="E:\TRIPOD FOTOGRAFCILIK\MAGAZİN A\Untitled-2.jpg"/>
          <p:cNvPicPr>
            <a:picLocks noChangeAspect="1" noChangeArrowheads="1"/>
          </p:cNvPicPr>
          <p:nvPr/>
        </p:nvPicPr>
        <p:blipFill rotWithShape="1">
          <a:blip r:embed="rId3" cstate="print"/>
          <a:srcRect l="1919" t="2352" r="1309" b="3659"/>
          <a:stretch/>
        </p:blipFill>
        <p:spPr bwMode="auto">
          <a:xfrm>
            <a:off x="345233" y="548680"/>
            <a:ext cx="3002632" cy="1944216"/>
          </a:xfrm>
          <a:prstGeom prst="rect">
            <a:avLst/>
          </a:prstGeom>
          <a:noFill/>
        </p:spPr>
      </p:pic>
      <p:pic>
        <p:nvPicPr>
          <p:cNvPr id="1027" name="Picture 3" descr="E:\TRIPOD FOTOGRAFCILIK\MAGAZİN A\Untitled-3.jpg"/>
          <p:cNvPicPr>
            <a:picLocks noChangeAspect="1" noChangeArrowheads="1"/>
          </p:cNvPicPr>
          <p:nvPr/>
        </p:nvPicPr>
        <p:blipFill rotWithShape="1">
          <a:blip r:embed="rId4" cstate="print"/>
          <a:srcRect l="1108" t="2509" r="1697"/>
          <a:stretch/>
        </p:blipFill>
        <p:spPr bwMode="auto">
          <a:xfrm>
            <a:off x="3321697" y="1196752"/>
            <a:ext cx="3122511" cy="2089371"/>
          </a:xfrm>
          <a:prstGeom prst="rect">
            <a:avLst/>
          </a:prstGeom>
          <a:noFill/>
        </p:spPr>
      </p:pic>
      <p:pic>
        <p:nvPicPr>
          <p:cNvPr id="1028" name="Picture 4" descr="E:\TRIPOD FOTOGRAFCILIK\MAGAZİN A\Untitled-4.jpg"/>
          <p:cNvPicPr>
            <a:picLocks noChangeAspect="1" noChangeArrowheads="1"/>
          </p:cNvPicPr>
          <p:nvPr/>
        </p:nvPicPr>
        <p:blipFill rotWithShape="1">
          <a:blip r:embed="rId5" cstate="print"/>
          <a:srcRect l="3219"/>
          <a:stretch/>
        </p:blipFill>
        <p:spPr bwMode="auto">
          <a:xfrm>
            <a:off x="326571" y="3068960"/>
            <a:ext cx="3010118" cy="2084214"/>
          </a:xfrm>
          <a:prstGeom prst="rect">
            <a:avLst/>
          </a:prstGeom>
          <a:noFill/>
        </p:spPr>
      </p:pic>
      <p:pic>
        <p:nvPicPr>
          <p:cNvPr id="1031" name="Picture 7" descr="E:\TRIPOD FOTOGRAFCILIK\MAGAZİN A\Untitled-6.jpg"/>
          <p:cNvPicPr>
            <a:picLocks noChangeAspect="1" noChangeArrowheads="1"/>
          </p:cNvPicPr>
          <p:nvPr/>
        </p:nvPicPr>
        <p:blipFill rotWithShape="1">
          <a:blip r:embed="rId6" cstate="print"/>
          <a:srcRect l="2423" r="-1"/>
          <a:stretch/>
        </p:blipFill>
        <p:spPr bwMode="auto">
          <a:xfrm>
            <a:off x="2699792" y="4525790"/>
            <a:ext cx="3136841" cy="21355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0" y="2179638"/>
            <a:ext cx="8229600" cy="4114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None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endParaRPr lang="tr-TR" sz="4000" b="1" i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357298"/>
            <a:ext cx="7443612" cy="4923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15240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Ağız Kanserlerinde Tedavi Yaklaşımları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3356992"/>
            <a:ext cx="8229600" cy="325811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b="1" i="1" smtClean="0">
                <a:solidFill>
                  <a:srgbClr val="FFFF00"/>
                </a:solidFill>
                <a:latin typeface="Comic Sans MS" pitchFamily="66" charset="0"/>
              </a:rPr>
              <a:t>Cerrahi tedavi</a:t>
            </a:r>
          </a:p>
          <a:p>
            <a:pPr algn="ctr">
              <a:buNone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ctr">
              <a:buNone/>
            </a:pPr>
            <a:r>
              <a:rPr lang="tr-TR" i="1" dirty="0" err="1" smtClean="0">
                <a:solidFill>
                  <a:srgbClr val="FFFF66"/>
                </a:solidFill>
                <a:latin typeface="Comic Sans MS" pitchFamily="66" charset="0"/>
              </a:rPr>
              <a:t>Mandibula</a:t>
            </a:r>
            <a:r>
              <a:rPr lang="tr-TR" i="1" dirty="0" smtClean="0">
                <a:solidFill>
                  <a:srgbClr val="FFFF66"/>
                </a:solidFill>
                <a:latin typeface="Comic Sans MS" pitchFamily="66" charset="0"/>
              </a:rPr>
              <a:t> rezeksiyonu</a:t>
            </a: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endParaRPr lang="tr-TR" b="1" i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1071546"/>
            <a:ext cx="8229600" cy="107157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r>
              <a:rPr lang="tr-TR" sz="4000" dirty="0" err="1" smtClean="0">
                <a:solidFill>
                  <a:srgbClr val="FF0000"/>
                </a:solidFill>
                <a:latin typeface="Comic Sans MS" pitchFamily="66" charset="0"/>
              </a:rPr>
              <a:t>Mandibula</a:t>
            </a: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 Rezeksiyonu uygulanan hastalarda tedavinin başarısı;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500306"/>
            <a:ext cx="8229600" cy="4114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Rezeksiyonun tipi ve lokalizasyonu</a:t>
            </a:r>
            <a:endParaRPr lang="tr-TR" b="1" i="1" dirty="0" smtClean="0">
              <a:solidFill>
                <a:schemeClr val="tx2"/>
              </a:solidFill>
              <a:latin typeface="Comic Sans MS" pitchFamily="66" charset="0"/>
            </a:endParaRPr>
          </a:p>
          <a:p>
            <a:pPr>
              <a:buNone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Çıkarılan doku miktarı</a:t>
            </a:r>
          </a:p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Geriye kalan dişlerin sayısı ve </a:t>
            </a: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periodontal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durumları</a:t>
            </a:r>
            <a:endParaRPr lang="tr-TR" b="1" i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1000108"/>
            <a:ext cx="8229600" cy="107157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pPr algn="ctr"/>
            <a:r>
              <a:rPr lang="tr-TR" sz="4000" dirty="0" err="1" smtClean="0">
                <a:solidFill>
                  <a:srgbClr val="FF0000"/>
                </a:solidFill>
                <a:latin typeface="Comic Sans MS" pitchFamily="66" charset="0"/>
              </a:rPr>
              <a:t>Mandibular</a:t>
            </a: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 Rezeksiyonların Sınıflandırması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143116"/>
            <a:ext cx="8229600" cy="4471990"/>
          </a:xfrm>
        </p:spPr>
        <p:txBody>
          <a:bodyPr>
            <a:normAutofit fontScale="47500" lnSpcReduction="20000"/>
          </a:bodyPr>
          <a:lstStyle/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sz="3600" b="1" i="1" dirty="0" smtClean="0">
                <a:solidFill>
                  <a:srgbClr val="FFFF00"/>
                </a:solidFill>
                <a:latin typeface="Comic Sans MS" pitchFamily="66" charset="0"/>
              </a:rPr>
              <a:t>Marjinal rezeksiyonlar</a:t>
            </a:r>
          </a:p>
          <a:p>
            <a:pPr>
              <a:buFont typeface="Wingdings" pitchFamily="2" charset="2"/>
              <a:buChar char="Ø"/>
            </a:pPr>
            <a:endParaRPr lang="tr-TR" sz="3600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sz="3600" b="1" i="1" dirty="0" smtClean="0">
                <a:solidFill>
                  <a:srgbClr val="FFFF00"/>
                </a:solidFill>
                <a:latin typeface="Comic Sans MS" pitchFamily="66" charset="0"/>
              </a:rPr>
              <a:t>  </a:t>
            </a:r>
            <a:r>
              <a:rPr lang="tr-TR" sz="3600" b="1" dirty="0" smtClean="0">
                <a:solidFill>
                  <a:schemeClr val="tx2"/>
                </a:solidFill>
                <a:latin typeface="Comic Sans MS" pitchFamily="66" charset="0"/>
              </a:rPr>
              <a:t>Sınıf I:</a:t>
            </a:r>
            <a:r>
              <a:rPr lang="tr-TR" sz="3600" dirty="0" smtClean="0">
                <a:solidFill>
                  <a:schemeClr val="tx2"/>
                </a:solidFill>
                <a:latin typeface="Comic Sans MS" pitchFamily="66" charset="0"/>
              </a:rPr>
              <a:t>Mandibulanın devamlılığı korunarak yapılan radikal </a:t>
            </a:r>
            <a:r>
              <a:rPr lang="tr-TR" sz="3600" dirty="0" err="1" smtClean="0">
                <a:solidFill>
                  <a:schemeClr val="tx2"/>
                </a:solidFill>
                <a:latin typeface="Comic Sans MS" pitchFamily="66" charset="0"/>
              </a:rPr>
              <a:t>alveolektomi</a:t>
            </a:r>
            <a:endParaRPr lang="tr-TR" sz="3600" dirty="0" smtClean="0">
              <a:solidFill>
                <a:schemeClr val="tx2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sz="3600" i="1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</a:p>
          <a:p>
            <a:pPr>
              <a:buNone/>
            </a:pPr>
            <a:endParaRPr lang="tr-TR" sz="3600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sz="3600" b="1" i="1" dirty="0" err="1" smtClean="0">
                <a:solidFill>
                  <a:srgbClr val="FFFF00"/>
                </a:solidFill>
                <a:latin typeface="Comic Sans MS" pitchFamily="66" charset="0"/>
              </a:rPr>
              <a:t>Segmental</a:t>
            </a:r>
            <a:r>
              <a:rPr lang="tr-TR" sz="3600" b="1" i="1" dirty="0" smtClean="0">
                <a:solidFill>
                  <a:srgbClr val="FFFF00"/>
                </a:solidFill>
                <a:latin typeface="Comic Sans MS" pitchFamily="66" charset="0"/>
              </a:rPr>
              <a:t> rezeksiyonlar</a:t>
            </a:r>
          </a:p>
          <a:p>
            <a:pPr>
              <a:buNone/>
            </a:pPr>
            <a:r>
              <a:rPr lang="tr-TR" sz="3600" b="1" dirty="0" smtClean="0">
                <a:solidFill>
                  <a:schemeClr val="tx2"/>
                </a:solidFill>
                <a:latin typeface="Comic Sans MS" pitchFamily="66" charset="0"/>
              </a:rPr>
              <a:t>  Sınıf II: </a:t>
            </a:r>
            <a:r>
              <a:rPr lang="tr-TR" sz="3600" dirty="0" err="1" smtClean="0">
                <a:solidFill>
                  <a:schemeClr val="tx2"/>
                </a:solidFill>
                <a:latin typeface="Comic Sans MS" pitchFamily="66" charset="0"/>
              </a:rPr>
              <a:t>Kaninden</a:t>
            </a:r>
            <a:r>
              <a:rPr lang="tr-TR" sz="3600" dirty="0" smtClean="0">
                <a:solidFill>
                  <a:schemeClr val="tx2"/>
                </a:solidFill>
                <a:latin typeface="Comic Sans MS" pitchFamily="66" charset="0"/>
              </a:rPr>
              <a:t> itibaren </a:t>
            </a:r>
            <a:r>
              <a:rPr lang="tr-TR" sz="3600" dirty="0" err="1" smtClean="0">
                <a:solidFill>
                  <a:schemeClr val="tx2"/>
                </a:solidFill>
                <a:latin typeface="Comic Sans MS" pitchFamily="66" charset="0"/>
              </a:rPr>
              <a:t>mandibulanın</a:t>
            </a:r>
            <a:r>
              <a:rPr lang="tr-TR" sz="3600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tr-TR" sz="3600" dirty="0" err="1" smtClean="0">
                <a:solidFill>
                  <a:schemeClr val="tx2"/>
                </a:solidFill>
                <a:latin typeface="Comic Sans MS" pitchFamily="66" charset="0"/>
              </a:rPr>
              <a:t>distalinin</a:t>
            </a:r>
            <a:r>
              <a:rPr lang="tr-TR" sz="3600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tr-TR" sz="3600" dirty="0" err="1" smtClean="0">
                <a:solidFill>
                  <a:schemeClr val="tx2"/>
                </a:solidFill>
                <a:latin typeface="Comic Sans MS" pitchFamily="66" charset="0"/>
              </a:rPr>
              <a:t>lateral</a:t>
            </a:r>
            <a:r>
              <a:rPr lang="tr-TR" sz="3600" dirty="0" smtClean="0">
                <a:solidFill>
                  <a:schemeClr val="tx2"/>
                </a:solidFill>
                <a:latin typeface="Comic Sans MS" pitchFamily="66" charset="0"/>
              </a:rPr>
              <a:t> rezeksiyonu</a:t>
            </a:r>
          </a:p>
          <a:p>
            <a:pPr>
              <a:buNone/>
            </a:pPr>
            <a:endParaRPr lang="tr-TR" sz="3600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sz="3600" b="1" i="1" dirty="0" smtClean="0">
                <a:solidFill>
                  <a:srgbClr val="FFFF00"/>
                </a:solidFill>
                <a:latin typeface="Comic Sans MS" pitchFamily="66" charset="0"/>
              </a:rPr>
              <a:t>  </a:t>
            </a:r>
            <a:r>
              <a:rPr lang="tr-TR" sz="3600" b="1" dirty="0" smtClean="0">
                <a:solidFill>
                  <a:schemeClr val="tx2"/>
                </a:solidFill>
                <a:latin typeface="Comic Sans MS" pitchFamily="66" charset="0"/>
              </a:rPr>
              <a:t>Sınıf III:</a:t>
            </a:r>
            <a:r>
              <a:rPr lang="tr-TR" sz="3600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tr-TR" sz="3600" dirty="0" err="1" smtClean="0">
                <a:solidFill>
                  <a:schemeClr val="tx2"/>
                </a:solidFill>
                <a:latin typeface="Comic Sans MS" pitchFamily="66" charset="0"/>
              </a:rPr>
              <a:t>Mandibulanın</a:t>
            </a:r>
            <a:r>
              <a:rPr lang="tr-TR" sz="3600" dirty="0" smtClean="0">
                <a:solidFill>
                  <a:schemeClr val="tx2"/>
                </a:solidFill>
                <a:latin typeface="Comic Sans MS" pitchFamily="66" charset="0"/>
              </a:rPr>
              <a:t> orta hattan itibaren </a:t>
            </a:r>
            <a:r>
              <a:rPr lang="tr-TR" sz="3600" dirty="0" err="1" smtClean="0">
                <a:solidFill>
                  <a:schemeClr val="tx2"/>
                </a:solidFill>
                <a:latin typeface="Comic Sans MS" pitchFamily="66" charset="0"/>
              </a:rPr>
              <a:t>lateral</a:t>
            </a:r>
            <a:r>
              <a:rPr lang="tr-TR" sz="3600" dirty="0" smtClean="0">
                <a:solidFill>
                  <a:schemeClr val="tx2"/>
                </a:solidFill>
                <a:latin typeface="Comic Sans MS" pitchFamily="66" charset="0"/>
              </a:rPr>
              <a:t> rezeksiyonu</a:t>
            </a:r>
          </a:p>
          <a:p>
            <a:pPr>
              <a:buNone/>
            </a:pPr>
            <a:endParaRPr lang="tr-TR" sz="3600" b="1" dirty="0" smtClean="0">
              <a:solidFill>
                <a:schemeClr val="tx2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sz="3600" b="1" dirty="0" smtClean="0">
                <a:solidFill>
                  <a:schemeClr val="tx2"/>
                </a:solidFill>
                <a:latin typeface="Comic Sans MS" pitchFamily="66" charset="0"/>
              </a:rPr>
              <a:t>  Sınıf IV : </a:t>
            </a:r>
            <a:r>
              <a:rPr lang="tr-TR" sz="3600" dirty="0" err="1" smtClean="0">
                <a:solidFill>
                  <a:schemeClr val="tx2"/>
                </a:solidFill>
                <a:latin typeface="Comic Sans MS" pitchFamily="66" charset="0"/>
              </a:rPr>
              <a:t>Lateral</a:t>
            </a:r>
            <a:r>
              <a:rPr lang="tr-TR" sz="3600" dirty="0" smtClean="0">
                <a:solidFill>
                  <a:schemeClr val="tx2"/>
                </a:solidFill>
                <a:latin typeface="Comic Sans MS" pitchFamily="66" charset="0"/>
              </a:rPr>
              <a:t> kemik </a:t>
            </a:r>
            <a:r>
              <a:rPr lang="tr-TR" sz="3600" dirty="0" err="1" smtClean="0">
                <a:solidFill>
                  <a:schemeClr val="tx2"/>
                </a:solidFill>
                <a:latin typeface="Comic Sans MS" pitchFamily="66" charset="0"/>
              </a:rPr>
              <a:t>greftiyle</a:t>
            </a:r>
            <a:r>
              <a:rPr lang="tr-TR" sz="3600" dirty="0" smtClean="0">
                <a:solidFill>
                  <a:schemeClr val="tx2"/>
                </a:solidFill>
                <a:latin typeface="Comic Sans MS" pitchFamily="66" charset="0"/>
              </a:rPr>
              <a:t> yapılan cerrahi rekonstrüksiyon</a:t>
            </a:r>
          </a:p>
          <a:p>
            <a:pPr>
              <a:buNone/>
            </a:pPr>
            <a:endParaRPr lang="tr-TR" sz="3600" dirty="0" smtClean="0">
              <a:solidFill>
                <a:schemeClr val="tx2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sz="3600" b="1" dirty="0" smtClean="0">
                <a:solidFill>
                  <a:schemeClr val="tx2"/>
                </a:solidFill>
                <a:latin typeface="Comic Sans MS" pitchFamily="66" charset="0"/>
              </a:rPr>
              <a:t>  Sınıf V  : </a:t>
            </a:r>
            <a:r>
              <a:rPr lang="tr-TR" sz="3600" dirty="0" err="1" smtClean="0">
                <a:solidFill>
                  <a:schemeClr val="tx2"/>
                </a:solidFill>
                <a:latin typeface="Comic Sans MS" pitchFamily="66" charset="0"/>
              </a:rPr>
              <a:t>Anterior</a:t>
            </a:r>
            <a:r>
              <a:rPr lang="tr-TR" sz="3600" dirty="0" smtClean="0">
                <a:solidFill>
                  <a:schemeClr val="tx2"/>
                </a:solidFill>
                <a:latin typeface="Comic Sans MS" pitchFamily="66" charset="0"/>
              </a:rPr>
              <a:t> kemik </a:t>
            </a:r>
            <a:r>
              <a:rPr lang="tr-TR" sz="3600" dirty="0" err="1" smtClean="0">
                <a:solidFill>
                  <a:schemeClr val="tx2"/>
                </a:solidFill>
                <a:latin typeface="Comic Sans MS" pitchFamily="66" charset="0"/>
              </a:rPr>
              <a:t>greftiyle</a:t>
            </a:r>
            <a:r>
              <a:rPr lang="tr-TR" sz="3600" dirty="0" smtClean="0">
                <a:solidFill>
                  <a:schemeClr val="tx2"/>
                </a:solidFill>
                <a:latin typeface="Comic Sans MS" pitchFamily="66" charset="0"/>
              </a:rPr>
              <a:t> yapılan cerrahi rekonstrüksiyon</a:t>
            </a:r>
          </a:p>
          <a:p>
            <a:pPr>
              <a:buNone/>
            </a:pPr>
            <a:endParaRPr lang="tr-TR" sz="3600" b="1" dirty="0" smtClean="0">
              <a:solidFill>
                <a:schemeClr val="tx2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sz="3600" b="1" dirty="0" smtClean="0">
                <a:solidFill>
                  <a:schemeClr val="tx2"/>
                </a:solidFill>
                <a:latin typeface="Comic Sans MS" pitchFamily="66" charset="0"/>
              </a:rPr>
              <a:t>  Sınıf VI : </a:t>
            </a:r>
            <a:r>
              <a:rPr lang="tr-TR" sz="3600" dirty="0" err="1" smtClean="0">
                <a:solidFill>
                  <a:schemeClr val="tx2"/>
                </a:solidFill>
                <a:latin typeface="Comic Sans MS" pitchFamily="66" charset="0"/>
              </a:rPr>
              <a:t>Mandibulanın</a:t>
            </a:r>
            <a:r>
              <a:rPr lang="tr-TR" sz="3600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tr-TR" sz="3600" dirty="0" err="1" smtClean="0">
                <a:solidFill>
                  <a:schemeClr val="tx2"/>
                </a:solidFill>
                <a:latin typeface="Comic Sans MS" pitchFamily="66" charset="0"/>
              </a:rPr>
              <a:t>anterior</a:t>
            </a:r>
            <a:r>
              <a:rPr lang="tr-TR" sz="3600" dirty="0" smtClean="0">
                <a:solidFill>
                  <a:schemeClr val="tx2"/>
                </a:solidFill>
                <a:latin typeface="Comic Sans MS" pitchFamily="66" charset="0"/>
              </a:rPr>
              <a:t> bölgesinin </a:t>
            </a:r>
            <a:r>
              <a:rPr lang="tr-TR" sz="3600" dirty="0" err="1" smtClean="0">
                <a:solidFill>
                  <a:schemeClr val="tx2"/>
                </a:solidFill>
                <a:latin typeface="Comic Sans MS" pitchFamily="66" charset="0"/>
              </a:rPr>
              <a:t>lateral</a:t>
            </a:r>
            <a:r>
              <a:rPr lang="tr-TR" sz="3600" dirty="0" smtClean="0">
                <a:solidFill>
                  <a:schemeClr val="tx2"/>
                </a:solidFill>
                <a:latin typeface="Comic Sans MS" pitchFamily="66" charset="0"/>
              </a:rPr>
              <a:t> fragmanları birbirine   bağlamaksızın yapılan rezeksiyonu</a:t>
            </a:r>
            <a:endParaRPr lang="tr-TR" sz="3600" i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1071546"/>
            <a:ext cx="8229600" cy="107157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Marjinal Rezeksiyon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500306"/>
            <a:ext cx="8229600" cy="4114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Alt çenenin devamlılığı korunur</a:t>
            </a:r>
            <a:endParaRPr lang="tr-TR" b="1" i="1" dirty="0" smtClean="0">
              <a:solidFill>
                <a:schemeClr val="tx2"/>
              </a:solidFill>
              <a:latin typeface="Comic Sans MS" pitchFamily="66" charset="0"/>
            </a:endParaRPr>
          </a:p>
          <a:p>
            <a:pPr>
              <a:buNone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Çiğneme kasları muhafaza edilir</a:t>
            </a:r>
          </a:p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Dilin büyük bir kısmı ve çevre yumuşak dokular korunur</a:t>
            </a:r>
            <a:endParaRPr lang="tr-TR" b="1" i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1142984"/>
            <a:ext cx="8229600" cy="1571636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4000" dirty="0" err="1" smtClean="0">
                <a:solidFill>
                  <a:srgbClr val="FF0000"/>
                </a:solidFill>
                <a:latin typeface="Comic Sans MS" pitchFamily="66" charset="0"/>
              </a:rPr>
              <a:t>Mandibulanın</a:t>
            </a: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 Marjinal Rezeksiyonunda Ortaya Çıkan Sorunlar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500306"/>
            <a:ext cx="8229600" cy="41148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Ameliyat bölgesinde kemik doku kaybı</a:t>
            </a:r>
            <a:endParaRPr lang="tr-TR" b="1" i="1" dirty="0" smtClean="0">
              <a:solidFill>
                <a:schemeClr val="tx2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Vestibül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derinliğinde azalma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Defekt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bölgesinin yumuşak dokulardan yararlanılarak kapatılması sonucu </a:t>
            </a: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residüel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kretin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protezi desteklemesinde sınırlanma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Protez kullanımında problemler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Dil hareketlerinde sınırlanma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15240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Ağız Kanserlerinde Tedavi Yaklaşımları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500306"/>
            <a:ext cx="8229600" cy="41148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Cerrahi tedavi- </a:t>
            </a:r>
            <a:r>
              <a:rPr lang="tr-TR" i="1" dirty="0" err="1" smtClean="0">
                <a:solidFill>
                  <a:srgbClr val="FFFF66"/>
                </a:solidFill>
                <a:latin typeface="Comic Sans MS" pitchFamily="66" charset="0"/>
              </a:rPr>
              <a:t>Mandibula</a:t>
            </a:r>
            <a:r>
              <a:rPr lang="tr-TR" i="1" dirty="0" smtClean="0">
                <a:solidFill>
                  <a:srgbClr val="FFFF66"/>
                </a:solidFill>
                <a:latin typeface="Comic Sans MS" pitchFamily="66" charset="0"/>
              </a:rPr>
              <a:t> rezeksiyonu</a:t>
            </a: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Radyoterapi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Protetik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tedavi</a:t>
            </a:r>
          </a:p>
          <a:p>
            <a:pPr>
              <a:buNone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Deviasyonu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 önlemek için kullanılan yöntemler </a:t>
            </a:r>
          </a:p>
          <a:p>
            <a:pPr>
              <a:buFont typeface="Courier New" pitchFamily="49" charset="0"/>
              <a:buChar char="o"/>
            </a:pPr>
            <a:r>
              <a:rPr lang="tr-TR" sz="2400" i="1" dirty="0" err="1" smtClean="0">
                <a:solidFill>
                  <a:schemeClr val="tx2"/>
                </a:solidFill>
                <a:latin typeface="Comic Sans MS" pitchFamily="66" charset="0"/>
              </a:rPr>
              <a:t>İntermaksiller</a:t>
            </a:r>
            <a:r>
              <a:rPr lang="tr-TR" sz="2400" i="1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tr-TR" sz="2400" i="1" dirty="0" err="1" smtClean="0">
                <a:solidFill>
                  <a:schemeClr val="tx2"/>
                </a:solidFill>
                <a:latin typeface="Comic Sans MS" pitchFamily="66" charset="0"/>
              </a:rPr>
              <a:t>fiksasyon</a:t>
            </a:r>
            <a:endParaRPr lang="tr-TR" sz="2400" i="1" dirty="0" smtClean="0">
              <a:solidFill>
                <a:schemeClr val="tx2"/>
              </a:solidFill>
              <a:latin typeface="Comic Sans MS" pitchFamily="66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2400" i="1" dirty="0" smtClean="0">
                <a:solidFill>
                  <a:schemeClr val="tx2"/>
                </a:solidFill>
                <a:latin typeface="Comic Sans MS" pitchFamily="66" charset="0"/>
              </a:rPr>
              <a:t>Egzersiz programları</a:t>
            </a:r>
          </a:p>
          <a:p>
            <a:pPr>
              <a:buFont typeface="Courier New" pitchFamily="49" charset="0"/>
              <a:buChar char="o"/>
            </a:pPr>
            <a:r>
              <a:rPr lang="tr-TR" sz="2400" i="1" dirty="0" smtClean="0">
                <a:solidFill>
                  <a:schemeClr val="tx2"/>
                </a:solidFill>
                <a:latin typeface="Comic Sans MS" pitchFamily="66" charset="0"/>
              </a:rPr>
              <a:t>Rehber düzlem protezleri</a:t>
            </a:r>
          </a:p>
          <a:p>
            <a:pPr>
              <a:buFont typeface="Wingdings" pitchFamily="2" charset="2"/>
              <a:buChar char="Ø"/>
            </a:pPr>
            <a:endParaRPr lang="tr-TR" b="1" i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5240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pPr algn="ctr"/>
            <a:r>
              <a:rPr lang="tr-TR" sz="4000" dirty="0" err="1" smtClean="0">
                <a:solidFill>
                  <a:srgbClr val="FF0000"/>
                </a:solidFill>
                <a:latin typeface="Comic Sans MS" pitchFamily="66" charset="0"/>
              </a:rPr>
              <a:t>Mandibula</a:t>
            </a: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 Rezeksiyonlarının başlıca nedenleri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2571744"/>
            <a:ext cx="8229600" cy="4114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Tümörler ( Ağız bölgesi kanserleri)</a:t>
            </a:r>
          </a:p>
          <a:p>
            <a:r>
              <a:rPr lang="tr-TR" i="1" dirty="0" smtClean="0">
                <a:solidFill>
                  <a:srgbClr val="FFFF00"/>
                </a:solidFill>
                <a:latin typeface="Comic Sans MS" pitchFamily="66" charset="0"/>
              </a:rPr>
              <a:t>  </a:t>
            </a:r>
            <a:r>
              <a:rPr lang="tr-TR" i="1" dirty="0" smtClean="0">
                <a:solidFill>
                  <a:srgbClr val="FFFF66"/>
                </a:solidFill>
                <a:latin typeface="Comic Sans MS" pitchFamily="66" charset="0"/>
              </a:rPr>
              <a:t>Dil</a:t>
            </a:r>
          </a:p>
          <a:p>
            <a:r>
              <a:rPr lang="tr-TR" i="1" dirty="0" smtClean="0">
                <a:solidFill>
                  <a:srgbClr val="FFFF66"/>
                </a:solidFill>
                <a:latin typeface="Comic Sans MS" pitchFamily="66" charset="0"/>
              </a:rPr>
              <a:t>  Ağız tabanı</a:t>
            </a:r>
          </a:p>
          <a:p>
            <a:r>
              <a:rPr lang="tr-TR" i="1" dirty="0" smtClean="0">
                <a:solidFill>
                  <a:srgbClr val="FFFF66"/>
                </a:solidFill>
                <a:latin typeface="Comic Sans MS" pitchFamily="66" charset="0"/>
              </a:rPr>
              <a:t>  Alt çene kemiği</a:t>
            </a:r>
          </a:p>
          <a:p>
            <a:pPr>
              <a:buFont typeface="Wingdings" pitchFamily="2" charset="2"/>
              <a:buChar char="Ø"/>
            </a:pPr>
            <a:r>
              <a:rPr lang="tr-TR" i="1" dirty="0" smtClean="0">
                <a:solidFill>
                  <a:srgbClr val="FFFF66"/>
                </a:solidFill>
                <a:latin typeface="Comic Sans MS" pitchFamily="66" charset="0"/>
              </a:rPr>
              <a:t>  Komşu dokular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Yaralanmalar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Enfeksiyonlar</a:t>
            </a:r>
          </a:p>
          <a:p>
            <a:endParaRPr lang="tr-TR" b="1" i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0" y="2179638"/>
            <a:ext cx="8229600" cy="4114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None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endParaRPr lang="tr-TR" sz="4000" b="1" i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26" name="Picture 2" descr="C:\Users\pc\Documents\çene-yüzdosyası\MAGAZİN A\Untitled-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320268"/>
            <a:ext cx="3528392" cy="2389151"/>
          </a:xfrm>
          <a:prstGeom prst="rect">
            <a:avLst/>
          </a:prstGeom>
          <a:noFill/>
        </p:spPr>
      </p:pic>
      <p:pic>
        <p:nvPicPr>
          <p:cNvPr id="1027" name="Picture 3" descr="C:\Users\pc\Documents\çene-yüzdosyası\MAGAZİN A\Untitled-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052736"/>
            <a:ext cx="4280042" cy="2856915"/>
          </a:xfrm>
          <a:prstGeom prst="rect">
            <a:avLst/>
          </a:prstGeom>
          <a:noFill/>
        </p:spPr>
      </p:pic>
      <p:pic>
        <p:nvPicPr>
          <p:cNvPr id="1028" name="Picture 4" descr="C:\Users\pc\Documents\çene-yüzdosyası\MAGAZİN A\Untitled-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88640"/>
            <a:ext cx="3528392" cy="2366982"/>
          </a:xfrm>
          <a:prstGeom prst="rect">
            <a:avLst/>
          </a:prstGeom>
          <a:noFill/>
        </p:spPr>
      </p:pic>
      <p:pic>
        <p:nvPicPr>
          <p:cNvPr id="1029" name="Picture 5" descr="C:\Users\pc\Documents\çene-yüzdosyası\MAGAZİN A\Untitled-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365104"/>
            <a:ext cx="3528392" cy="2368494"/>
          </a:xfrm>
          <a:prstGeom prst="rect">
            <a:avLst/>
          </a:prstGeom>
          <a:noFill/>
        </p:spPr>
      </p:pic>
      <p:pic>
        <p:nvPicPr>
          <p:cNvPr id="1030" name="Picture 6" descr="C:\Users\pc\Documents\çene-yüzdosyası\MAGAZİN A\Kopyası Untitled-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7984" y="3861048"/>
            <a:ext cx="4283622" cy="2777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0" y="2179638"/>
            <a:ext cx="8229600" cy="4114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None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endParaRPr lang="tr-TR" sz="4000" b="1" i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071546"/>
            <a:ext cx="464147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3714752"/>
            <a:ext cx="4297148" cy="288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4929190" y="571480"/>
            <a:ext cx="4214810" cy="628664"/>
          </a:xfrm>
        </p:spPr>
        <p:txBody>
          <a:bodyPr>
            <a:noAutofit/>
          </a:bodyPr>
          <a:lstStyle/>
          <a:p>
            <a:pPr algn="ctr"/>
            <a:r>
              <a:rPr lang="en-US" sz="1600" i="1" dirty="0" smtClean="0"/>
              <a:t>Thor, </a:t>
            </a:r>
            <a:r>
              <a:rPr lang="en-US" sz="1600" i="1" dirty="0" err="1" smtClean="0"/>
              <a:t>Warfvinge</a:t>
            </a:r>
            <a:r>
              <a:rPr lang="en-US" sz="1600" i="1" dirty="0" smtClean="0"/>
              <a:t>, and </a:t>
            </a:r>
            <a:r>
              <a:rPr lang="en-US" sz="1600" i="1" dirty="0" err="1" smtClean="0"/>
              <a:t>Fernandes</a:t>
            </a:r>
            <a:r>
              <a:rPr lang="en-US" sz="1600" i="1" dirty="0" smtClean="0"/>
              <a:t>. Long-Term</a:t>
            </a:r>
            <a:r>
              <a:rPr lang="tr-TR" sz="1600" i="1" dirty="0" smtClean="0"/>
              <a:t> </a:t>
            </a:r>
            <a:r>
              <a:rPr lang="en-US" sz="1600" i="1" dirty="0" smtClean="0"/>
              <a:t>Glandular </a:t>
            </a:r>
            <a:r>
              <a:rPr lang="en-US" sz="1600" i="1" dirty="0" err="1" smtClean="0"/>
              <a:t>Odontogenic</a:t>
            </a:r>
            <a:r>
              <a:rPr lang="tr-TR" sz="1600" i="1" dirty="0" smtClean="0"/>
              <a:t> </a:t>
            </a:r>
            <a:r>
              <a:rPr lang="tr-TR" sz="1600" i="1" dirty="0" err="1" smtClean="0"/>
              <a:t>Cyst</a:t>
            </a:r>
            <a:r>
              <a:rPr lang="tr-TR" sz="1600" i="1" dirty="0" smtClean="0"/>
              <a:t>. </a:t>
            </a:r>
            <a:r>
              <a:rPr lang="en-US" sz="1600" i="1" dirty="0" smtClean="0"/>
              <a:t/>
            </a:r>
            <a:br>
              <a:rPr lang="en-US" sz="1600" i="1" dirty="0" smtClean="0"/>
            </a:br>
            <a:r>
              <a:rPr lang="tr-TR" sz="1600" i="1" dirty="0" smtClean="0"/>
              <a:t>J Oral </a:t>
            </a:r>
            <a:r>
              <a:rPr lang="tr-TR" sz="1600" i="1" dirty="0" err="1" smtClean="0"/>
              <a:t>Maxillofac</a:t>
            </a:r>
            <a:r>
              <a:rPr lang="tr-TR" sz="1600" i="1" dirty="0" smtClean="0"/>
              <a:t> </a:t>
            </a:r>
            <a:r>
              <a:rPr lang="tr-TR" sz="1600" i="1" dirty="0" err="1" smtClean="0"/>
              <a:t>Surg</a:t>
            </a:r>
            <a:r>
              <a:rPr lang="tr-TR" sz="1600" i="1" dirty="0" smtClean="0"/>
              <a:t> 2006.</a:t>
            </a:r>
            <a:endParaRPr lang="tr-TR" sz="1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0" y="2179638"/>
            <a:ext cx="8229600" cy="4114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None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endParaRPr lang="tr-TR" sz="4000" b="1" i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52"/>
            <a:ext cx="4786314" cy="1577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14488"/>
            <a:ext cx="454366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1857364"/>
            <a:ext cx="457271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357562"/>
            <a:ext cx="4550839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7686" y="3571876"/>
            <a:ext cx="4550841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5072074"/>
            <a:ext cx="4500562" cy="1483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57686" y="5357802"/>
            <a:ext cx="4550839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n external file that holds a picture, illustration, etc.&#10;Object name is CCD-5-123-g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676354" cy="3789040"/>
          </a:xfrm>
          <a:prstGeom prst="rect">
            <a:avLst/>
          </a:prstGeom>
          <a:noFill/>
        </p:spPr>
      </p:pic>
      <p:pic>
        <p:nvPicPr>
          <p:cNvPr id="1028" name="Picture 4" descr="An external file that holds a picture, illustration, etc.&#10;Object name is CCD-5-123-g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07381" y="188640"/>
            <a:ext cx="5236619" cy="2265438"/>
          </a:xfrm>
          <a:prstGeom prst="rect">
            <a:avLst/>
          </a:prstGeom>
          <a:noFill/>
        </p:spPr>
      </p:pic>
      <p:pic>
        <p:nvPicPr>
          <p:cNvPr id="1030" name="Picture 6" descr="An external file that holds a picture, illustration, etc.&#10;Object name is CCD-5-123-g0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2492896"/>
            <a:ext cx="5220072" cy="1944318"/>
          </a:xfrm>
          <a:prstGeom prst="rect">
            <a:avLst/>
          </a:prstGeom>
          <a:noFill/>
        </p:spPr>
      </p:pic>
      <p:pic>
        <p:nvPicPr>
          <p:cNvPr id="1032" name="Picture 8" descr="An external file that holds a picture, illustration, etc.&#10;Object name is CCD-5-123-g0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73574" y="4653136"/>
            <a:ext cx="5270426" cy="1988840"/>
          </a:xfrm>
          <a:prstGeom prst="rect">
            <a:avLst/>
          </a:prstGeom>
          <a:noFill/>
        </p:spPr>
      </p:pic>
      <p:sp>
        <p:nvSpPr>
          <p:cNvPr id="9" name="8 Başlık"/>
          <p:cNvSpPr>
            <a:spLocks noGrp="1"/>
          </p:cNvSpPr>
          <p:nvPr>
            <p:ph type="title"/>
          </p:nvPr>
        </p:nvSpPr>
        <p:spPr>
          <a:xfrm>
            <a:off x="251520" y="4509120"/>
            <a:ext cx="3672408" cy="1368152"/>
          </a:xfrm>
        </p:spPr>
        <p:txBody>
          <a:bodyPr>
            <a:normAutofit/>
          </a:bodyPr>
          <a:lstStyle/>
          <a:p>
            <a:r>
              <a:rPr lang="en-US" sz="1400" dirty="0" err="1" smtClean="0">
                <a:latin typeface="Comic Sans MS" pitchFamily="66" charset="0"/>
              </a:rPr>
              <a:t>Prosthodontic</a:t>
            </a:r>
            <a:r>
              <a:rPr lang="en-US" sz="1400" dirty="0" smtClean="0">
                <a:latin typeface="Comic Sans MS" pitchFamily="66" charset="0"/>
              </a:rPr>
              <a:t> rehabilitation of patient with marginal </a:t>
            </a:r>
            <a:r>
              <a:rPr lang="en-US" sz="1400" dirty="0" err="1" smtClean="0">
                <a:latin typeface="Comic Sans MS" pitchFamily="66" charset="0"/>
              </a:rPr>
              <a:t>mandibular</a:t>
            </a:r>
            <a:r>
              <a:rPr lang="en-US" sz="1400" dirty="0" smtClean="0">
                <a:latin typeface="Comic Sans MS" pitchFamily="66" charset="0"/>
              </a:rPr>
              <a:t> resection using attachment supported</a:t>
            </a:r>
            <a:r>
              <a:rPr lang="tr-TR" sz="1400" dirty="0" smtClean="0">
                <a:latin typeface="Comic Sans MS" pitchFamily="66" charset="0"/>
              </a:rPr>
              <a:t>  </a:t>
            </a:r>
            <a:r>
              <a:rPr lang="en-US" sz="1400" dirty="0" smtClean="0">
                <a:latin typeface="Comic Sans MS" pitchFamily="66" charset="0"/>
              </a:rPr>
              <a:t>prostheses: </a:t>
            </a:r>
            <a:r>
              <a:rPr lang="tr-TR" sz="1400" dirty="0" smtClean="0">
                <a:latin typeface="Comic Sans MS" pitchFamily="66" charset="0"/>
              </a:rPr>
              <a:t/>
            </a:r>
            <a:br>
              <a:rPr lang="tr-TR" sz="1400" dirty="0" smtClean="0">
                <a:latin typeface="Comic Sans MS" pitchFamily="66" charset="0"/>
              </a:rPr>
            </a:br>
            <a:r>
              <a:rPr lang="en-US" sz="1400" dirty="0" smtClean="0">
                <a:latin typeface="Comic Sans MS" pitchFamily="66" charset="0"/>
              </a:rPr>
              <a:t>A clinical report.</a:t>
            </a:r>
            <a:r>
              <a:rPr lang="tr-TR" sz="1400" dirty="0" smtClean="0">
                <a:latin typeface="Comic Sans MS" pitchFamily="66" charset="0"/>
              </a:rPr>
              <a:t/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err="1" smtClean="0">
                <a:solidFill>
                  <a:srgbClr val="FFFF00"/>
                </a:solidFill>
                <a:latin typeface="Comic Sans MS" pitchFamily="66" charset="0"/>
              </a:rPr>
              <a:t>Contemp</a:t>
            </a:r>
            <a:r>
              <a:rPr lang="tr-TR" sz="14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sz="1400" dirty="0" err="1" smtClean="0">
                <a:solidFill>
                  <a:srgbClr val="FFFF00"/>
                </a:solidFill>
                <a:latin typeface="Comic Sans MS" pitchFamily="66" charset="0"/>
              </a:rPr>
              <a:t>Clin</a:t>
            </a:r>
            <a:r>
              <a:rPr lang="tr-TR" sz="14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sz="1400" dirty="0" err="1" smtClean="0">
                <a:solidFill>
                  <a:srgbClr val="FFFF00"/>
                </a:solidFill>
                <a:latin typeface="Comic Sans MS" pitchFamily="66" charset="0"/>
              </a:rPr>
              <a:t>Dent</a:t>
            </a:r>
            <a:r>
              <a:rPr lang="tr-TR" sz="1400" dirty="0" smtClean="0">
                <a:solidFill>
                  <a:srgbClr val="FFFF00"/>
                </a:solidFill>
                <a:latin typeface="Comic Sans MS" pitchFamily="66" charset="0"/>
              </a:rPr>
              <a:t>.</a:t>
            </a:r>
            <a:r>
              <a:rPr lang="tr-TR" sz="1400" dirty="0" smtClean="0">
                <a:solidFill>
                  <a:srgbClr val="FFFF00"/>
                </a:solidFill>
                <a:effectLst/>
                <a:latin typeface="Comic Sans MS" pitchFamily="66" charset="0"/>
              </a:rPr>
              <a:t> 2014 </a:t>
            </a:r>
            <a:r>
              <a:rPr lang="tr-TR" sz="1400" dirty="0" err="1" smtClean="0">
                <a:solidFill>
                  <a:srgbClr val="FFFF00"/>
                </a:solidFill>
                <a:effectLst/>
                <a:latin typeface="Comic Sans MS" pitchFamily="66" charset="0"/>
              </a:rPr>
              <a:t>Jan</a:t>
            </a:r>
            <a:r>
              <a:rPr lang="tr-TR" sz="1400" dirty="0" smtClean="0">
                <a:solidFill>
                  <a:srgbClr val="FFFF00"/>
                </a:solidFill>
                <a:effectLst/>
                <a:latin typeface="Comic Sans MS" pitchFamily="66" charset="0"/>
              </a:rPr>
              <a:t>;5(1):123-6.</a:t>
            </a:r>
            <a:endParaRPr lang="en-US" sz="1400" dirty="0">
              <a:solidFill>
                <a:srgbClr val="FFFF00"/>
              </a:solidFill>
              <a:effectLst/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6347048" cy="1728192"/>
          </a:xfrm>
        </p:spPr>
        <p:txBody>
          <a:bodyPr>
            <a:noAutofit/>
          </a:bodyPr>
          <a:lstStyle/>
          <a:p>
            <a:r>
              <a:rPr lang="tr-TR" sz="1600" dirty="0" smtClean="0"/>
              <a:t/>
            </a:r>
            <a:br>
              <a:rPr lang="tr-TR" sz="1600" dirty="0" smtClean="0"/>
            </a:br>
            <a:r>
              <a:rPr lang="tr-TR" sz="1600" dirty="0" smtClean="0"/>
              <a:t/>
            </a:r>
            <a:br>
              <a:rPr lang="tr-TR" sz="1600" dirty="0" smtClean="0"/>
            </a:br>
            <a:r>
              <a:rPr lang="tr-TR" sz="1600" dirty="0"/>
              <a:t/>
            </a:r>
            <a:br>
              <a:rPr lang="tr-TR" sz="1600" dirty="0"/>
            </a:br>
            <a:r>
              <a:rPr lang="tr-TR" sz="1600" dirty="0" smtClean="0"/>
              <a:t/>
            </a:r>
            <a:br>
              <a:rPr lang="tr-TR" sz="1600" dirty="0" smtClean="0"/>
            </a:br>
            <a:r>
              <a:rPr lang="tr-TR" sz="1600" dirty="0"/>
              <a:t/>
            </a:r>
            <a:br>
              <a:rPr lang="tr-TR" sz="1600" dirty="0"/>
            </a:br>
            <a:r>
              <a:rPr lang="tr-TR" sz="1600" dirty="0" smtClean="0"/>
              <a:t/>
            </a:r>
            <a:br>
              <a:rPr lang="tr-TR" sz="1600" dirty="0" smtClean="0"/>
            </a:br>
            <a:r>
              <a:rPr lang="tr-TR" sz="1600" dirty="0"/>
              <a:t/>
            </a:r>
            <a:br>
              <a:rPr lang="tr-TR" sz="1600" dirty="0"/>
            </a:br>
            <a:r>
              <a:rPr lang="tr-TR" sz="1600" dirty="0" smtClean="0"/>
              <a:t/>
            </a:r>
            <a:br>
              <a:rPr lang="tr-TR" sz="1600" dirty="0" smtClean="0"/>
            </a:br>
            <a:r>
              <a:rPr lang="tr-TR" sz="1600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Prosthodontic</a:t>
            </a:r>
            <a:r>
              <a:rPr lang="tr-TR" sz="1600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rehabilitation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of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patient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with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marginal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mandibular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resection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using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attachment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supported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prostheses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: A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clinical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report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.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Contemp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Clin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Dent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. 2014 Jan-Mar; 5(1): 123–126</a:t>
            </a:r>
            <a:r>
              <a:rPr lang="tr-TR" sz="1600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.</a:t>
            </a:r>
            <a:r>
              <a:rPr lang="tr-TR" sz="1600" dirty="0">
                <a:latin typeface="Comic Sans MS" panose="030F0702030302020204" pitchFamily="66" charset="0"/>
              </a:rPr>
              <a:t/>
            </a:r>
            <a:br>
              <a:rPr lang="tr-TR" sz="1600" dirty="0">
                <a:latin typeface="Comic Sans MS" panose="030F0702030302020204" pitchFamily="66" charset="0"/>
              </a:rPr>
            </a:br>
            <a:r>
              <a:rPr lang="tr-TR" sz="16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Kailas</a:t>
            </a:r>
            <a:r>
              <a:rPr lang="tr-TR" sz="1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Mundhe</a:t>
            </a:r>
            <a:r>
              <a:rPr lang="tr-TR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, </a:t>
            </a:r>
            <a:r>
              <a:rPr lang="tr-TR" sz="16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Gunjan</a:t>
            </a:r>
            <a:r>
              <a:rPr lang="tr-TR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Pruthi</a:t>
            </a:r>
            <a:r>
              <a:rPr lang="tr-TR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, </a:t>
            </a:r>
            <a:r>
              <a:rPr lang="tr-TR" sz="16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and</a:t>
            </a:r>
            <a:r>
              <a:rPr lang="tr-TR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Veena</a:t>
            </a:r>
            <a:r>
              <a:rPr lang="tr-TR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Jain</a:t>
            </a:r>
            <a:r>
              <a:rPr lang="tr-TR" sz="1600" dirty="0">
                <a:latin typeface="Comic Sans MS" panose="030F0702030302020204" pitchFamily="66" charset="0"/>
              </a:rPr>
              <a:t/>
            </a:r>
            <a:br>
              <a:rPr lang="tr-TR" sz="1600" dirty="0">
                <a:latin typeface="Comic Sans MS" panose="030F0702030302020204" pitchFamily="66" charset="0"/>
              </a:rPr>
            </a:br>
            <a:r>
              <a:rPr lang="tr-TR" sz="1600" dirty="0"/>
              <a:t/>
            </a:r>
            <a:br>
              <a:rPr lang="tr-TR" sz="1600" dirty="0"/>
            </a:br>
            <a:r>
              <a:rPr lang="tr-TR" sz="1600" dirty="0"/>
              <a:t/>
            </a:r>
            <a:br>
              <a:rPr lang="tr-TR" sz="1600" dirty="0"/>
            </a:br>
            <a:endParaRPr lang="tr-TR" sz="16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060848"/>
            <a:ext cx="2506655" cy="258185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348880"/>
            <a:ext cx="4641305" cy="201795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6" y="4756204"/>
            <a:ext cx="4520508" cy="167258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167" y="4756204"/>
            <a:ext cx="4437934" cy="167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2472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1071546"/>
            <a:ext cx="8229600" cy="71438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r>
              <a:rPr lang="tr-TR" sz="4000" dirty="0" err="1" smtClean="0">
                <a:solidFill>
                  <a:srgbClr val="FF0000"/>
                </a:solidFill>
                <a:latin typeface="Comic Sans MS" pitchFamily="66" charset="0"/>
              </a:rPr>
              <a:t>Segmental</a:t>
            </a: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 Rezeksiyon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857364"/>
            <a:ext cx="8229600" cy="41148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Alt çenenin devamlılığı kaybolur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Alt çene ameliyat tarafına doğru yer değiştirir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Okluzal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ilişkiler bozulur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Duyu ve motor </a:t>
            </a: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innervasyonda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kayıp görülür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Dil hareketleri sınırlanır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Protez için gereken yeterli kemik desteği ortadan kalkar</a:t>
            </a:r>
            <a:endParaRPr lang="tr-TR" b="1" i="1" dirty="0" smtClean="0">
              <a:solidFill>
                <a:schemeClr val="tx2"/>
              </a:solidFill>
              <a:latin typeface="Comic Sans MS" pitchFamily="66" charset="0"/>
            </a:endParaRPr>
          </a:p>
          <a:p>
            <a:pPr>
              <a:buNone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1142984"/>
            <a:ext cx="8229600" cy="1571636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4000" dirty="0" err="1" smtClean="0">
                <a:solidFill>
                  <a:srgbClr val="FF0000"/>
                </a:solidFill>
                <a:latin typeface="Comic Sans MS" pitchFamily="66" charset="0"/>
              </a:rPr>
              <a:t>Mandibulanın</a:t>
            </a: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4000" dirty="0" err="1" smtClean="0">
                <a:solidFill>
                  <a:srgbClr val="FF0000"/>
                </a:solidFill>
                <a:latin typeface="Comic Sans MS" pitchFamily="66" charset="0"/>
              </a:rPr>
              <a:t>Segmental</a:t>
            </a: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 Rezeksiyonunda Ortaya Çıkan Sorunlar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500306"/>
            <a:ext cx="8229600" cy="41148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Konuşma bozuklukları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Yutkunma bozuklukları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Çiğneme bozuklukları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Estetik sorunlar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Psikolojik sorunlar</a:t>
            </a:r>
            <a:endParaRPr lang="tr-TR" b="1" i="1" dirty="0" smtClean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Comic Sans MS" panose="030F0702030302020204" pitchFamily="66" charset="0"/>
              </a:rPr>
              <a:t>KAYNAKLAR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b="1" i="1" dirty="0">
                <a:solidFill>
                  <a:srgbClr val="F4F294"/>
                </a:solidFill>
                <a:latin typeface="Comic Sans MS" panose="030F0702030302020204" pitchFamily="66" charset="0"/>
              </a:rPr>
              <a:t>1.</a:t>
            </a:r>
            <a:r>
              <a:rPr lang="en-US" b="1" i="1" dirty="0">
                <a:solidFill>
                  <a:srgbClr val="F4F294"/>
                </a:solidFill>
                <a:latin typeface="Comic Sans MS" panose="030F0702030302020204" pitchFamily="66" charset="0"/>
              </a:rPr>
              <a:t>Samuel Berkowitz</a:t>
            </a:r>
            <a:r>
              <a:rPr lang="tr-TR" b="1" i="1" dirty="0">
                <a:solidFill>
                  <a:srgbClr val="F4F294"/>
                </a:solidFill>
                <a:latin typeface="Comic Sans MS" panose="030F0702030302020204" pitchFamily="66" charset="0"/>
              </a:rPr>
              <a:t>. </a:t>
            </a:r>
            <a:r>
              <a:rPr lang="en-US" dirty="0">
                <a:latin typeface="Comic Sans MS" panose="030F0702030302020204" pitchFamily="66" charset="0"/>
              </a:rPr>
              <a:t>Cleft Lip and Palate: Diagnosis and Management</a:t>
            </a:r>
            <a:r>
              <a:rPr lang="tr-TR" dirty="0">
                <a:latin typeface="Comic Sans MS" panose="030F0702030302020204" pitchFamily="66" charset="0"/>
              </a:rPr>
              <a:t>.</a:t>
            </a:r>
            <a:r>
              <a:rPr lang="en-US" dirty="0">
                <a:latin typeface="Comic Sans MS" panose="030F0702030302020204" pitchFamily="66" charset="0"/>
              </a:rPr>
              <a:t> 3rd ed. Springer</a:t>
            </a:r>
            <a:r>
              <a:rPr lang="tr-TR" dirty="0">
                <a:latin typeface="Comic Sans MS" panose="030F0702030302020204" pitchFamily="66" charset="0"/>
              </a:rPr>
              <a:t>; </a:t>
            </a:r>
            <a:r>
              <a:rPr lang="en-US" dirty="0">
                <a:latin typeface="Comic Sans MS" panose="030F0702030302020204" pitchFamily="66" charset="0"/>
              </a:rPr>
              <a:t>2013</a:t>
            </a:r>
            <a:r>
              <a:rPr lang="tr-TR" dirty="0">
                <a:latin typeface="Comic Sans MS" panose="030F0702030302020204" pitchFamily="66" charset="0"/>
              </a:rPr>
              <a:t>.</a:t>
            </a:r>
          </a:p>
          <a:p>
            <a:pPr>
              <a:defRPr/>
            </a:pPr>
            <a:r>
              <a:rPr lang="tr-TR" b="1" i="1" dirty="0">
                <a:solidFill>
                  <a:srgbClr val="F4F294"/>
                </a:solidFill>
                <a:latin typeface="Comic Sans MS" panose="030F0702030302020204" pitchFamily="66" charset="0"/>
              </a:rPr>
              <a:t>2. George K. B. </a:t>
            </a:r>
            <a:r>
              <a:rPr lang="tr-TR" b="1" i="1" dirty="0" err="1">
                <a:solidFill>
                  <a:srgbClr val="F4F294"/>
                </a:solidFill>
                <a:latin typeface="Comic Sans MS" panose="030F0702030302020204" pitchFamily="66" charset="0"/>
              </a:rPr>
              <a:t>Sándor</a:t>
            </a:r>
            <a:r>
              <a:rPr lang="tr-TR" b="1" i="1" dirty="0">
                <a:solidFill>
                  <a:srgbClr val="F4F294"/>
                </a:solidFill>
                <a:latin typeface="Comic Sans MS" panose="030F0702030302020204" pitchFamily="66" charset="0"/>
              </a:rPr>
              <a:t> ,David </a:t>
            </a:r>
            <a:r>
              <a:rPr lang="tr-TR" b="1" i="1" dirty="0" err="1">
                <a:solidFill>
                  <a:srgbClr val="F4F294"/>
                </a:solidFill>
                <a:latin typeface="Comic Sans MS" panose="030F0702030302020204" pitchFamily="66" charset="0"/>
              </a:rPr>
              <a:t>Genecov</a:t>
            </a:r>
            <a:r>
              <a:rPr lang="tr-TR" b="1" i="1" dirty="0">
                <a:solidFill>
                  <a:srgbClr val="F4F294"/>
                </a:solidFill>
                <a:latin typeface="Comic Sans MS" panose="030F0702030302020204" pitchFamily="66" charset="0"/>
              </a:rPr>
              <a:t> , </a:t>
            </a:r>
            <a:r>
              <a:rPr lang="tr-TR" b="1" i="1" dirty="0" err="1">
                <a:solidFill>
                  <a:srgbClr val="F4F294"/>
                </a:solidFill>
                <a:latin typeface="Comic Sans MS" panose="030F0702030302020204" pitchFamily="66" charset="0"/>
              </a:rPr>
              <a:t>Ricardo</a:t>
            </a:r>
            <a:r>
              <a:rPr lang="tr-TR" b="1" i="1" dirty="0">
                <a:solidFill>
                  <a:srgbClr val="F4F294"/>
                </a:solidFill>
                <a:latin typeface="Comic Sans MS" panose="030F0702030302020204" pitchFamily="66" charset="0"/>
              </a:rPr>
              <a:t> D. </a:t>
            </a:r>
            <a:r>
              <a:rPr lang="tr-TR" b="1" i="1" dirty="0" err="1">
                <a:solidFill>
                  <a:srgbClr val="F4F294"/>
                </a:solidFill>
                <a:latin typeface="Comic Sans MS" panose="030F0702030302020204" pitchFamily="66" charset="0"/>
              </a:rPr>
              <a:t>Bennun</a:t>
            </a:r>
            <a:r>
              <a:rPr lang="tr-TR" b="1" i="1" dirty="0">
                <a:solidFill>
                  <a:srgbClr val="F4F294"/>
                </a:solidFill>
                <a:latin typeface="Comic Sans MS" panose="030F0702030302020204" pitchFamily="66" charset="0"/>
              </a:rPr>
              <a:t> , Julia F. Harfin. </a:t>
            </a:r>
            <a:r>
              <a:rPr lang="en-US" dirty="0">
                <a:latin typeface="Comic Sans MS" panose="030F0702030302020204" pitchFamily="66" charset="0"/>
              </a:rPr>
              <a:t>Cleft Lip and Palate Management: A Comprehensive Atlas 1st Edition</a:t>
            </a:r>
            <a:r>
              <a:rPr lang="tr-TR" dirty="0">
                <a:latin typeface="Comic Sans MS" panose="030F0702030302020204" pitchFamily="66" charset="0"/>
              </a:rPr>
              <a:t>. </a:t>
            </a:r>
            <a:r>
              <a:rPr lang="tr-TR" dirty="0" err="1">
                <a:latin typeface="Comic Sans MS" panose="030F0702030302020204" pitchFamily="66" charset="0"/>
              </a:rPr>
              <a:t>Wiley-Blackwell</a:t>
            </a:r>
            <a:r>
              <a:rPr lang="tr-TR" dirty="0">
                <a:latin typeface="Comic Sans MS" panose="030F0702030302020204" pitchFamily="66" charset="0"/>
              </a:rPr>
              <a:t>; 2015.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2069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15240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Ağız Kanserlerinde Tedavi Yaklaşımları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500306"/>
            <a:ext cx="8229600" cy="41148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Cerrahi tedavi- </a:t>
            </a:r>
            <a:r>
              <a:rPr lang="tr-TR" i="1" dirty="0" err="1" smtClean="0">
                <a:solidFill>
                  <a:srgbClr val="FFFF66"/>
                </a:solidFill>
                <a:latin typeface="Comic Sans MS" pitchFamily="66" charset="0"/>
              </a:rPr>
              <a:t>Mandibula</a:t>
            </a:r>
            <a:r>
              <a:rPr lang="tr-TR" i="1" dirty="0" smtClean="0">
                <a:solidFill>
                  <a:srgbClr val="FFFF66"/>
                </a:solidFill>
                <a:latin typeface="Comic Sans MS" pitchFamily="66" charset="0"/>
              </a:rPr>
              <a:t> rezeksiyonu</a:t>
            </a: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Radyoterapi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Protetik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tedavi</a:t>
            </a:r>
          </a:p>
          <a:p>
            <a:pPr>
              <a:buNone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Deviasyonu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 önlemek için kullanılan yöntemler </a:t>
            </a:r>
          </a:p>
          <a:p>
            <a:pPr>
              <a:buFont typeface="Courier New" pitchFamily="49" charset="0"/>
              <a:buChar char="o"/>
            </a:pPr>
            <a:r>
              <a:rPr lang="tr-TR" sz="2400" i="1" dirty="0" err="1" smtClean="0">
                <a:solidFill>
                  <a:schemeClr val="tx2"/>
                </a:solidFill>
                <a:latin typeface="Comic Sans MS" pitchFamily="66" charset="0"/>
              </a:rPr>
              <a:t>İntermaksiller</a:t>
            </a:r>
            <a:r>
              <a:rPr lang="tr-TR" sz="2400" i="1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tr-TR" sz="2400" i="1" dirty="0" err="1" smtClean="0">
                <a:solidFill>
                  <a:schemeClr val="tx2"/>
                </a:solidFill>
                <a:latin typeface="Comic Sans MS" pitchFamily="66" charset="0"/>
              </a:rPr>
              <a:t>fiksasyon</a:t>
            </a:r>
            <a:endParaRPr lang="tr-TR" sz="2400" i="1" dirty="0" smtClean="0">
              <a:solidFill>
                <a:schemeClr val="tx2"/>
              </a:solidFill>
              <a:latin typeface="Comic Sans MS" pitchFamily="66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2400" i="1" dirty="0" smtClean="0">
                <a:solidFill>
                  <a:schemeClr val="tx2"/>
                </a:solidFill>
                <a:latin typeface="Comic Sans MS" pitchFamily="66" charset="0"/>
              </a:rPr>
              <a:t>Egzersiz programları</a:t>
            </a:r>
          </a:p>
          <a:p>
            <a:pPr>
              <a:buFont typeface="Courier New" pitchFamily="49" charset="0"/>
              <a:buChar char="o"/>
            </a:pPr>
            <a:r>
              <a:rPr lang="tr-TR" sz="2400" i="1" dirty="0" smtClean="0">
                <a:solidFill>
                  <a:schemeClr val="tx2"/>
                </a:solidFill>
                <a:latin typeface="Comic Sans MS" pitchFamily="66" charset="0"/>
              </a:rPr>
              <a:t>Rehber düzlem protezleri</a:t>
            </a:r>
          </a:p>
          <a:p>
            <a:pPr>
              <a:buFont typeface="Wingdings" pitchFamily="2" charset="2"/>
              <a:buChar char="Ø"/>
            </a:pPr>
            <a:endParaRPr lang="tr-TR" b="1" i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285884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Ağız Kanserlerinde Epidemiyoloji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>
                <a:solidFill>
                  <a:srgbClr val="FFFF00"/>
                </a:solidFill>
                <a:latin typeface="Comic Sans MS" pitchFamily="66" charset="0"/>
              </a:rPr>
              <a:t>Erken tanı</a:t>
            </a:r>
          </a:p>
          <a:p>
            <a:pPr>
              <a:buFont typeface="Wingdings" pitchFamily="2" charset="2"/>
              <a:buChar char="Ø"/>
            </a:pPr>
            <a:endParaRPr lang="tr-TR" b="1" i="1" dirty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Prekanseröz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dokuların diş hekimi tarafından tanınması ve tedavisi </a:t>
            </a:r>
          </a:p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107157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Ağız Kanserlerinde </a:t>
            </a:r>
            <a:r>
              <a:rPr lang="tr-TR" sz="4000" dirty="0" err="1" smtClean="0">
                <a:solidFill>
                  <a:srgbClr val="FF0000"/>
                </a:solidFill>
                <a:latin typeface="Comic Sans MS" pitchFamily="66" charset="0"/>
              </a:rPr>
              <a:t>İnsidans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500306"/>
            <a:ext cx="8229600" cy="41148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Tüm kanser tipleri arasında 6. sırada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Erkeklerde 4. sırada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Dil, dudak, ağız tabanı, damak ,diş eti, </a:t>
            </a: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bukkal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mukoza, </a:t>
            </a: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orofarinks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kanserleri (Tüm kanser türleri içinde)</a:t>
            </a:r>
            <a:r>
              <a:rPr lang="tr-TR" b="1" i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4000" b="1" i="1" dirty="0" smtClean="0">
                <a:solidFill>
                  <a:srgbClr val="FF0000"/>
                </a:solidFill>
                <a:latin typeface="Comic Sans MS" pitchFamily="66" charset="0"/>
              </a:rPr>
              <a:t>%3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Nazofarinks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larinks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, sinüsler, majör tükürük bezlerinin kanserlerinin ilavesiyle bu oran</a:t>
            </a:r>
            <a:r>
              <a:rPr lang="tr-TR" i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sz="4000" b="1" i="1" dirty="0" smtClean="0">
                <a:solidFill>
                  <a:srgbClr val="FF0000"/>
                </a:solidFill>
                <a:latin typeface="Comic Sans MS" pitchFamily="66" charset="0"/>
              </a:rPr>
              <a:t>%5</a:t>
            </a:r>
            <a:endParaRPr lang="tr-TR" sz="4000" i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1428736"/>
            <a:ext cx="8229600" cy="1285884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Ağız Kanserlerinin Histolojik tipleri</a:t>
            </a:r>
            <a:endParaRPr lang="tr-TR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500306"/>
            <a:ext cx="8229600" cy="41148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Karsinom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sz="4000" b="1" i="1" dirty="0" smtClean="0">
                <a:solidFill>
                  <a:srgbClr val="FF0000"/>
                </a:solidFill>
                <a:latin typeface="Comic Sans MS" pitchFamily="66" charset="0"/>
              </a:rPr>
              <a:t>%96  </a:t>
            </a:r>
          </a:p>
          <a:p>
            <a:pPr>
              <a:buNone/>
            </a:pPr>
            <a:r>
              <a:rPr lang="tr-TR" sz="3200" dirty="0" smtClean="0">
                <a:solidFill>
                  <a:schemeClr val="tx2"/>
                </a:solidFill>
                <a:latin typeface="Comic Sans MS" pitchFamily="66" charset="0"/>
              </a:rPr>
              <a:t>  </a:t>
            </a:r>
            <a:r>
              <a:rPr lang="tr-TR" sz="2800" dirty="0" smtClean="0">
                <a:solidFill>
                  <a:schemeClr val="tx2"/>
                </a:solidFill>
                <a:latin typeface="Comic Sans MS" pitchFamily="66" charset="0"/>
              </a:rPr>
              <a:t>(</a:t>
            </a:r>
            <a:r>
              <a:rPr lang="tr-TR" sz="2800" dirty="0" err="1" smtClean="0">
                <a:solidFill>
                  <a:schemeClr val="tx2"/>
                </a:solidFill>
                <a:latin typeface="Comic Sans MS" pitchFamily="66" charset="0"/>
              </a:rPr>
              <a:t>Squamoz</a:t>
            </a:r>
            <a:r>
              <a:rPr lang="tr-TR" sz="2800" dirty="0" smtClean="0">
                <a:solidFill>
                  <a:schemeClr val="tx2"/>
                </a:solidFill>
                <a:latin typeface="Comic Sans MS" pitchFamily="66" charset="0"/>
              </a:rPr>
              <a:t> hücreli </a:t>
            </a:r>
            <a:r>
              <a:rPr lang="tr-TR" sz="2800" dirty="0" err="1" smtClean="0">
                <a:solidFill>
                  <a:schemeClr val="tx2"/>
                </a:solidFill>
                <a:latin typeface="Comic Sans MS" pitchFamily="66" charset="0"/>
              </a:rPr>
              <a:t>veye</a:t>
            </a:r>
            <a:r>
              <a:rPr lang="tr-TR" sz="2800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tr-TR" sz="2800" dirty="0" err="1" smtClean="0">
                <a:solidFill>
                  <a:schemeClr val="tx2"/>
                </a:solidFill>
                <a:latin typeface="Comic Sans MS" pitchFamily="66" charset="0"/>
              </a:rPr>
              <a:t>epidermoid</a:t>
            </a:r>
            <a:r>
              <a:rPr lang="tr-TR" sz="2800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tr-TR" sz="2800" dirty="0" err="1" smtClean="0">
                <a:solidFill>
                  <a:schemeClr val="tx2"/>
                </a:solidFill>
                <a:latin typeface="Comic Sans MS" pitchFamily="66" charset="0"/>
              </a:rPr>
              <a:t>karsinom</a:t>
            </a:r>
            <a:r>
              <a:rPr lang="tr-TR" sz="2800" dirty="0" smtClean="0">
                <a:solidFill>
                  <a:schemeClr val="tx2"/>
                </a:solidFill>
                <a:latin typeface="Comic Sans MS" pitchFamily="66" charset="0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Sarkom   </a:t>
            </a:r>
            <a:r>
              <a:rPr lang="tr-TR" sz="4000" b="1" i="1" dirty="0" smtClean="0">
                <a:solidFill>
                  <a:srgbClr val="FF0000"/>
                </a:solidFill>
                <a:latin typeface="Comic Sans MS" pitchFamily="66" charset="0"/>
              </a:rPr>
              <a:t>%4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107157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Ağız Kanserlerinde Yaş ve Cinsiyet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500306"/>
            <a:ext cx="8229600" cy="4114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40 yaş üstü ( ortalama 60 yaş)</a:t>
            </a:r>
            <a:r>
              <a:rPr lang="tr-TR" sz="4000" b="1" i="1" dirty="0" smtClean="0">
                <a:solidFill>
                  <a:srgbClr val="FF0000"/>
                </a:solidFill>
                <a:latin typeface="Comic Sans MS" pitchFamily="66" charset="0"/>
              </a:rPr>
              <a:t>% 95</a:t>
            </a:r>
          </a:p>
          <a:p>
            <a:pPr>
              <a:buNone/>
            </a:pPr>
            <a:endParaRPr lang="tr-TR" sz="4000" b="1" i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Erkeklerde daha fazla</a:t>
            </a:r>
          </a:p>
          <a:p>
            <a:pPr>
              <a:buNone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 </a:t>
            </a:r>
            <a:r>
              <a:rPr lang="tr-TR" i="1" dirty="0" smtClean="0">
                <a:solidFill>
                  <a:srgbClr val="FFFF66"/>
                </a:solidFill>
                <a:latin typeface="Comic Sans MS" pitchFamily="66" charset="0"/>
              </a:rPr>
              <a:t>Son yıllarda 6:1             2:1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6 Sağ Ok"/>
          <p:cNvSpPr/>
          <p:nvPr/>
        </p:nvSpPr>
        <p:spPr>
          <a:xfrm>
            <a:off x="3929058" y="4500570"/>
            <a:ext cx="978408" cy="484632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Ağız Kanserlerinin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algn="ctr">
              <a:buNone/>
            </a:pP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En Sık Görüldüğü Yerler 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0000"/>
                </a:solidFill>
                <a:latin typeface="Comic Sans MS" pitchFamily="66" charset="0"/>
              </a:rPr>
              <a:t>  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Dil</a:t>
            </a:r>
          </a:p>
          <a:p>
            <a:pPr>
              <a:buNone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Orofarinks</a:t>
            </a: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None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Ağız tabanı</a:t>
            </a:r>
          </a:p>
          <a:p>
            <a:pPr>
              <a:buNone/>
            </a:pPr>
            <a:endParaRPr lang="tr-TR" sz="4000" b="1" i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Dudaklar</a:t>
            </a:r>
            <a:endParaRPr lang="tr-TR" sz="4000" i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algn="ctr">
              <a:buNone/>
            </a:pP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Teşhis Edilme  Şansı</a:t>
            </a:r>
          </a:p>
          <a:p>
            <a:pPr algn="ctr">
              <a:buNone/>
            </a:pPr>
            <a:endParaRPr lang="tr-TR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>
              <a:buNone/>
            </a:pPr>
            <a:endParaRPr lang="tr-TR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Dil kanserlerinde erken tanı şansı çok yüksek</a:t>
            </a:r>
            <a:endParaRPr lang="tr-TR" b="1" i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1357298"/>
            <a:ext cx="8229600" cy="107157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Ağız Kanserlerinde Irksal ve Genetik Etkenler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500306"/>
            <a:ext cx="8229600" cy="4114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Etnik faktörler</a:t>
            </a:r>
          </a:p>
          <a:p>
            <a:pPr>
              <a:buNone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Coğrafi bölge farklılıkları</a:t>
            </a:r>
          </a:p>
          <a:p>
            <a:pPr>
              <a:buNone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Beslenme şekilleri</a:t>
            </a:r>
            <a:endParaRPr lang="tr-TR" sz="4000" b="1" i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luxe">
  <a:themeElements>
    <a:clrScheme name="Özel 3">
      <a:dk1>
        <a:sysClr val="windowText" lastClr="000000"/>
      </a:dk1>
      <a:lt1>
        <a:srgbClr val="FF0066"/>
      </a:lt1>
      <a:dk2>
        <a:srgbClr val="291A82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luxe">
      <a:majorFont>
        <a:latin typeface="Corbel"/>
        <a:ea typeface=""/>
        <a:cs typeface=""/>
        <a:font script="Jpan" typeface="HGｺﾞｼｯｸM"/>
        <a:font script="Hang" typeface="HY엽서L"/>
        <a:font script="Hans" typeface="华文新魏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新魏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Deluxe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280000"/>
              </a:schemeClr>
            </a:gs>
            <a:gs pos="14000">
              <a:schemeClr val="phClr">
                <a:tint val="37000"/>
                <a:satMod val="250000"/>
              </a:schemeClr>
            </a:gs>
            <a:gs pos="45000">
              <a:schemeClr val="phClr">
                <a:tint val="53000"/>
                <a:satMod val="220000"/>
              </a:schemeClr>
            </a:gs>
            <a:gs pos="65000">
              <a:schemeClr val="phClr">
                <a:tint val="53000"/>
                <a:satMod val="220000"/>
              </a:schemeClr>
            </a:gs>
            <a:gs pos="86000">
              <a:schemeClr val="phClr">
                <a:tint val="42000"/>
                <a:satMod val="240000"/>
              </a:schemeClr>
            </a:gs>
            <a:gs pos="100000">
              <a:schemeClr val="phClr">
                <a:tint val="20000"/>
                <a:satMod val="23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0000">
              <a:schemeClr val="phClr">
                <a:satMod val="150000"/>
              </a:schemeClr>
            </a:gs>
            <a:gs pos="100000">
              <a:schemeClr val="phClr">
                <a:tint val="75000"/>
                <a:satMod val="20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atMod val="14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prstMaterial="powder">
            <a:bevelT w="152400"/>
            <a:contourClr>
              <a:schemeClr val="phClr"/>
            </a:contourClr>
          </a:sp3d>
        </a:effectStyle>
        <a:effectStyle>
          <a:effectLst>
            <a:reflection blurRad="12700" stA="26000" endPos="28000" dist="38100" dir="5400000" sy="-100000"/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prstMaterial="powder">
            <a:bevelT w="190500" h="1016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3000"/>
                <a:satMod val="1550000"/>
              </a:schemeClr>
            </a:gs>
            <a:gs pos="1000">
              <a:schemeClr val="phClr">
                <a:tint val="48000"/>
                <a:satMod val="1550000"/>
              </a:schemeClr>
            </a:gs>
            <a:gs pos="90000">
              <a:schemeClr val="phClr">
                <a:shade val="18000"/>
                <a:satMod val="275000"/>
              </a:schemeClr>
            </a:gs>
          </a:gsLst>
          <a:path path="circle">
            <a:fillToRect r="210000" b="300000"/>
          </a:path>
        </a:gradFill>
        <a:gradFill rotWithShape="1">
          <a:gsLst>
            <a:gs pos="5000">
              <a:schemeClr val="phClr">
                <a:tint val="38000"/>
                <a:satMod val="1800000"/>
              </a:schemeClr>
            </a:gs>
            <a:gs pos="5000">
              <a:schemeClr val="phClr">
                <a:tint val="40000"/>
                <a:satMod val="1800000"/>
              </a:schemeClr>
            </a:gs>
            <a:gs pos="90000">
              <a:schemeClr val="phClr">
                <a:shade val="18000"/>
                <a:satMod val="275000"/>
              </a:schemeClr>
            </a:gs>
          </a:gsLst>
          <a:path path="circle">
            <a:fillToRect l="20000" t="30000" r="135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1045</TotalTime>
  <Words>609</Words>
  <Application>Microsoft Office PowerPoint</Application>
  <PresentationFormat>Ekran Gösterisi (4:3)</PresentationFormat>
  <Paragraphs>187</Paragraphs>
  <Slides>27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4" baseType="lpstr">
      <vt:lpstr>Calibri</vt:lpstr>
      <vt:lpstr>Comic Sans MS</vt:lpstr>
      <vt:lpstr>Corbel</vt:lpstr>
      <vt:lpstr>Courier New</vt:lpstr>
      <vt:lpstr>Wingdings</vt:lpstr>
      <vt:lpstr>Wingdings 2</vt:lpstr>
      <vt:lpstr>Deluxe</vt:lpstr>
      <vt:lpstr>      MANDİBULANIN KAZANILMIŞ DEFEKTLERİ Ve Protetİk Yaklaşımlarla Rehabİlİtasyonu</vt:lpstr>
      <vt:lpstr>Mandibula Rezeksiyonlarının başlıca nedenleri</vt:lpstr>
      <vt:lpstr>Ağız Kanserlerinde Tedavi Yaklaşımları</vt:lpstr>
      <vt:lpstr>Ağız Kanserlerinde Epidemiyoloji</vt:lpstr>
      <vt:lpstr>Ağız Kanserlerinde İnsidans</vt:lpstr>
      <vt:lpstr>Ağız Kanserlerinin Histolojik tipleri</vt:lpstr>
      <vt:lpstr>Ağız Kanserlerinde Yaş ve Cinsiyet</vt:lpstr>
      <vt:lpstr>Ağız Kanserlerinin</vt:lpstr>
      <vt:lpstr>Ağız Kanserlerinde Irksal ve Genetik Etkenler</vt:lpstr>
      <vt:lpstr>Ağız Kanserlerinde</vt:lpstr>
      <vt:lpstr>Ağız Kanserlerinde Etyoloji ve Predispozan Faktörler</vt:lpstr>
      <vt:lpstr>PowerPoint Sunusu</vt:lpstr>
      <vt:lpstr>PowerPoint Sunusu</vt:lpstr>
      <vt:lpstr>Ağız Kanserlerinde Tedavi Yaklaşımları</vt:lpstr>
      <vt:lpstr>Mandibula Rezeksiyonu uygulanan hastalarda tedavinin başarısı;</vt:lpstr>
      <vt:lpstr>Mandibular Rezeksiyonların Sınıflandırması</vt:lpstr>
      <vt:lpstr>Marjinal Rezeksiyon</vt:lpstr>
      <vt:lpstr>   Mandibulanın Marjinal Rezeksiyonunda Ortaya Çıkan Sorunlar</vt:lpstr>
      <vt:lpstr>Ağız Kanserlerinde Tedavi Yaklaşımları</vt:lpstr>
      <vt:lpstr>PowerPoint Sunusu</vt:lpstr>
      <vt:lpstr>PowerPoint Sunusu</vt:lpstr>
      <vt:lpstr>Thor, Warfvinge, and Fernandes. Long-Term Glandular Odontogenic Cyst.  J Oral Maxillofac Surg 2006.</vt:lpstr>
      <vt:lpstr>Prosthodontic rehabilitation of patient with marginal mandibular resection using attachment supported  prostheses:  A clinical report. Contemp Clin Dent. 2014 Jan;5(1):123-6.</vt:lpstr>
      <vt:lpstr>        Prosthodontic rehabilitation of patient with marginal mandibular resection using attachment supported prostheses: A clinical report. Contemp Clin Dent. 2014 Jan-Mar; 5(1): 123–126. Kailas Mundhe, Gunjan Pruthi, and Veena Jain   </vt:lpstr>
      <vt:lpstr>Segmental Rezeksiyon</vt:lpstr>
      <vt:lpstr>   Mandibulanın Segmental Rezeksiyonunda Ortaya Çıkan Sorunlar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Yasemin</dc:creator>
  <cp:lastModifiedBy>YASEMİN</cp:lastModifiedBy>
  <cp:revision>80</cp:revision>
  <dcterms:created xsi:type="dcterms:W3CDTF">2009-12-21T18:33:26Z</dcterms:created>
  <dcterms:modified xsi:type="dcterms:W3CDTF">2020-02-04T08:03:10Z</dcterms:modified>
</cp:coreProperties>
</file>