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13A3F88-8677-4614-96BE-ED101A868B65}"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301D5F-3400-496A-BEAF-9E37CD1B0982}" type="slidenum">
              <a:rPr lang="tr-TR" smtClean="0"/>
              <a:t>‹#›</a:t>
            </a:fld>
            <a:endParaRPr lang="tr-TR"/>
          </a:p>
        </p:txBody>
      </p:sp>
    </p:spTree>
    <p:extLst>
      <p:ext uri="{BB962C8B-B14F-4D97-AF65-F5344CB8AC3E}">
        <p14:creationId xmlns:p14="http://schemas.microsoft.com/office/powerpoint/2010/main" val="763442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3A3F88-8677-4614-96BE-ED101A868B65}"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301D5F-3400-496A-BEAF-9E37CD1B0982}" type="slidenum">
              <a:rPr lang="tr-TR" smtClean="0"/>
              <a:t>‹#›</a:t>
            </a:fld>
            <a:endParaRPr lang="tr-TR"/>
          </a:p>
        </p:txBody>
      </p:sp>
    </p:spTree>
    <p:extLst>
      <p:ext uri="{BB962C8B-B14F-4D97-AF65-F5344CB8AC3E}">
        <p14:creationId xmlns:p14="http://schemas.microsoft.com/office/powerpoint/2010/main" val="3232183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3A3F88-8677-4614-96BE-ED101A868B65}"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301D5F-3400-496A-BEAF-9E37CD1B0982}" type="slidenum">
              <a:rPr lang="tr-TR" smtClean="0"/>
              <a:t>‹#›</a:t>
            </a:fld>
            <a:endParaRPr lang="tr-TR"/>
          </a:p>
        </p:txBody>
      </p:sp>
    </p:spTree>
    <p:extLst>
      <p:ext uri="{BB962C8B-B14F-4D97-AF65-F5344CB8AC3E}">
        <p14:creationId xmlns:p14="http://schemas.microsoft.com/office/powerpoint/2010/main" val="2170760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3A3F88-8677-4614-96BE-ED101A868B65}"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301D5F-3400-496A-BEAF-9E37CD1B0982}" type="slidenum">
              <a:rPr lang="tr-TR" smtClean="0"/>
              <a:t>‹#›</a:t>
            </a:fld>
            <a:endParaRPr lang="tr-TR"/>
          </a:p>
        </p:txBody>
      </p:sp>
    </p:spTree>
    <p:extLst>
      <p:ext uri="{BB962C8B-B14F-4D97-AF65-F5344CB8AC3E}">
        <p14:creationId xmlns:p14="http://schemas.microsoft.com/office/powerpoint/2010/main" val="2260322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13A3F88-8677-4614-96BE-ED101A868B65}"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301D5F-3400-496A-BEAF-9E37CD1B0982}" type="slidenum">
              <a:rPr lang="tr-TR" smtClean="0"/>
              <a:t>‹#›</a:t>
            </a:fld>
            <a:endParaRPr lang="tr-TR"/>
          </a:p>
        </p:txBody>
      </p:sp>
    </p:spTree>
    <p:extLst>
      <p:ext uri="{BB962C8B-B14F-4D97-AF65-F5344CB8AC3E}">
        <p14:creationId xmlns:p14="http://schemas.microsoft.com/office/powerpoint/2010/main" val="1532234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13A3F88-8677-4614-96BE-ED101A868B65}"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0301D5F-3400-496A-BEAF-9E37CD1B0982}" type="slidenum">
              <a:rPr lang="tr-TR" smtClean="0"/>
              <a:t>‹#›</a:t>
            </a:fld>
            <a:endParaRPr lang="tr-TR"/>
          </a:p>
        </p:txBody>
      </p:sp>
    </p:spTree>
    <p:extLst>
      <p:ext uri="{BB962C8B-B14F-4D97-AF65-F5344CB8AC3E}">
        <p14:creationId xmlns:p14="http://schemas.microsoft.com/office/powerpoint/2010/main" val="3876820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13A3F88-8677-4614-96BE-ED101A868B65}" type="datetimeFigureOut">
              <a:rPr lang="tr-TR" smtClean="0"/>
              <a:t>15.02.2020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0301D5F-3400-496A-BEAF-9E37CD1B0982}" type="slidenum">
              <a:rPr lang="tr-TR" smtClean="0"/>
              <a:t>‹#›</a:t>
            </a:fld>
            <a:endParaRPr lang="tr-TR"/>
          </a:p>
        </p:txBody>
      </p:sp>
    </p:spTree>
    <p:extLst>
      <p:ext uri="{BB962C8B-B14F-4D97-AF65-F5344CB8AC3E}">
        <p14:creationId xmlns:p14="http://schemas.microsoft.com/office/powerpoint/2010/main" val="536877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13A3F88-8677-4614-96BE-ED101A868B65}" type="datetimeFigureOut">
              <a:rPr lang="tr-TR" smtClean="0"/>
              <a:t>15.02.2020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0301D5F-3400-496A-BEAF-9E37CD1B0982}" type="slidenum">
              <a:rPr lang="tr-TR" smtClean="0"/>
              <a:t>‹#›</a:t>
            </a:fld>
            <a:endParaRPr lang="tr-TR"/>
          </a:p>
        </p:txBody>
      </p:sp>
    </p:spTree>
    <p:extLst>
      <p:ext uri="{BB962C8B-B14F-4D97-AF65-F5344CB8AC3E}">
        <p14:creationId xmlns:p14="http://schemas.microsoft.com/office/powerpoint/2010/main" val="3695002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13A3F88-8677-4614-96BE-ED101A868B65}" type="datetimeFigureOut">
              <a:rPr lang="tr-TR" smtClean="0"/>
              <a:t>15.02.2020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0301D5F-3400-496A-BEAF-9E37CD1B0982}" type="slidenum">
              <a:rPr lang="tr-TR" smtClean="0"/>
              <a:t>‹#›</a:t>
            </a:fld>
            <a:endParaRPr lang="tr-TR"/>
          </a:p>
        </p:txBody>
      </p:sp>
    </p:spTree>
    <p:extLst>
      <p:ext uri="{BB962C8B-B14F-4D97-AF65-F5344CB8AC3E}">
        <p14:creationId xmlns:p14="http://schemas.microsoft.com/office/powerpoint/2010/main" val="288492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13A3F88-8677-4614-96BE-ED101A868B65}"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0301D5F-3400-496A-BEAF-9E37CD1B0982}" type="slidenum">
              <a:rPr lang="tr-TR" smtClean="0"/>
              <a:t>‹#›</a:t>
            </a:fld>
            <a:endParaRPr lang="tr-TR"/>
          </a:p>
        </p:txBody>
      </p:sp>
    </p:spTree>
    <p:extLst>
      <p:ext uri="{BB962C8B-B14F-4D97-AF65-F5344CB8AC3E}">
        <p14:creationId xmlns:p14="http://schemas.microsoft.com/office/powerpoint/2010/main" val="2780985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13A3F88-8677-4614-96BE-ED101A868B65}"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0301D5F-3400-496A-BEAF-9E37CD1B0982}" type="slidenum">
              <a:rPr lang="tr-TR" smtClean="0"/>
              <a:t>‹#›</a:t>
            </a:fld>
            <a:endParaRPr lang="tr-TR"/>
          </a:p>
        </p:txBody>
      </p:sp>
    </p:spTree>
    <p:extLst>
      <p:ext uri="{BB962C8B-B14F-4D97-AF65-F5344CB8AC3E}">
        <p14:creationId xmlns:p14="http://schemas.microsoft.com/office/powerpoint/2010/main" val="2644150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3A3F88-8677-4614-96BE-ED101A868B65}" type="datetimeFigureOut">
              <a:rPr lang="tr-TR" smtClean="0"/>
              <a:t>15.02.2020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301D5F-3400-496A-BEAF-9E37CD1B0982}" type="slidenum">
              <a:rPr lang="tr-TR" smtClean="0"/>
              <a:t>‹#›</a:t>
            </a:fld>
            <a:endParaRPr lang="tr-TR"/>
          </a:p>
        </p:txBody>
      </p:sp>
    </p:spTree>
    <p:extLst>
      <p:ext uri="{BB962C8B-B14F-4D97-AF65-F5344CB8AC3E}">
        <p14:creationId xmlns:p14="http://schemas.microsoft.com/office/powerpoint/2010/main" val="930560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Dinin Özüne İlişkin Tartışmalar </a:t>
            </a:r>
            <a:endParaRPr lang="tr-TR" dirty="0"/>
          </a:p>
        </p:txBody>
      </p:sp>
      <p:sp>
        <p:nvSpPr>
          <p:cNvPr id="3" name="Alt Başlık 2"/>
          <p:cNvSpPr>
            <a:spLocks noGrp="1"/>
          </p:cNvSpPr>
          <p:nvPr>
            <p:ph type="subTitle" idx="1"/>
          </p:nvPr>
        </p:nvSpPr>
        <p:spPr/>
        <p:txBody>
          <a:bodyPr>
            <a:normAutofit/>
          </a:bodyPr>
          <a:lstStyle/>
          <a:p>
            <a:r>
              <a:rPr lang="tr-TR" dirty="0" smtClean="0"/>
              <a:t>Bu bölümde Ludwig </a:t>
            </a:r>
            <a:r>
              <a:rPr lang="tr-TR" dirty="0" err="1" smtClean="0"/>
              <a:t>Feuerbach</a:t>
            </a:r>
            <a:r>
              <a:rPr lang="tr-TR" dirty="0" smtClean="0"/>
              <a:t> ve Klasik Alman Felsefesinin </a:t>
            </a:r>
            <a:r>
              <a:rPr lang="tr-TR" dirty="0" smtClean="0"/>
              <a:t>Sonu kitabı ekseninde, </a:t>
            </a:r>
            <a:r>
              <a:rPr lang="tr-TR" dirty="0" err="1" smtClean="0"/>
              <a:t>Feuerbach’in</a:t>
            </a:r>
            <a:r>
              <a:rPr lang="tr-TR" dirty="0" smtClean="0"/>
              <a:t> din hakkındaki temel görüşleri, görüşlerinin Marks’a Etkisi ve Marks’ın </a:t>
            </a:r>
            <a:r>
              <a:rPr lang="tr-TR" dirty="0" err="1" smtClean="0"/>
              <a:t>Feuerbach’a</a:t>
            </a:r>
            <a:r>
              <a:rPr lang="tr-TR" dirty="0" smtClean="0"/>
              <a:t> yönelik eleştirileri tartışılacak. </a:t>
            </a:r>
            <a:endParaRPr lang="tr-TR" dirty="0" smtClean="0"/>
          </a:p>
          <a:p>
            <a:r>
              <a:rPr lang="tr-TR" dirty="0" smtClean="0"/>
              <a:t> </a:t>
            </a:r>
            <a:endParaRPr lang="tr-TR" dirty="0"/>
          </a:p>
        </p:txBody>
      </p:sp>
    </p:spTree>
    <p:extLst>
      <p:ext uri="{BB962C8B-B14F-4D97-AF65-F5344CB8AC3E}">
        <p14:creationId xmlns:p14="http://schemas.microsoft.com/office/powerpoint/2010/main" val="1497309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Dinin Özü Tartışmaları </a:t>
            </a:r>
            <a:endParaRPr lang="tr-TR" dirty="0"/>
          </a:p>
        </p:txBody>
      </p:sp>
      <p:sp>
        <p:nvSpPr>
          <p:cNvPr id="3" name="İçerik Yer Tutucusu 2"/>
          <p:cNvSpPr>
            <a:spLocks noGrp="1"/>
          </p:cNvSpPr>
          <p:nvPr>
            <p:ph idx="1"/>
          </p:nvPr>
        </p:nvSpPr>
        <p:spPr/>
        <p:txBody>
          <a:bodyPr/>
          <a:lstStyle/>
          <a:p>
            <a:pPr marL="0" indent="0">
              <a:buNone/>
            </a:pPr>
            <a:r>
              <a:rPr lang="tr-TR" dirty="0" err="1" smtClean="0"/>
              <a:t>Hegelden</a:t>
            </a:r>
            <a:r>
              <a:rPr lang="tr-TR" dirty="0" smtClean="0"/>
              <a:t> sonra </a:t>
            </a:r>
            <a:r>
              <a:rPr lang="tr-TR" dirty="0" err="1" smtClean="0"/>
              <a:t>Hegelciler</a:t>
            </a:r>
            <a:r>
              <a:rPr lang="tr-TR" dirty="0" smtClean="0"/>
              <a:t> sağ ve sol </a:t>
            </a:r>
            <a:r>
              <a:rPr lang="tr-TR" dirty="0" err="1" smtClean="0"/>
              <a:t>Hegelciler</a:t>
            </a:r>
            <a:r>
              <a:rPr lang="tr-TR" dirty="0" smtClean="0"/>
              <a:t> olarak ikiye ayrıldılar. </a:t>
            </a:r>
          </a:p>
          <a:p>
            <a:pPr marL="0" indent="0">
              <a:buNone/>
            </a:pPr>
            <a:endParaRPr lang="tr-TR" dirty="0" smtClean="0"/>
          </a:p>
          <a:p>
            <a:pPr marL="0" indent="0">
              <a:buNone/>
            </a:pPr>
            <a:r>
              <a:rPr lang="tr-TR" dirty="0" smtClean="0"/>
              <a:t>Sağ </a:t>
            </a:r>
            <a:r>
              <a:rPr lang="tr-TR" dirty="0" err="1" smtClean="0"/>
              <a:t>Hegelciler</a:t>
            </a:r>
            <a:r>
              <a:rPr lang="tr-TR" dirty="0" smtClean="0"/>
              <a:t>: </a:t>
            </a:r>
          </a:p>
          <a:p>
            <a:pPr marL="0" indent="0">
              <a:buNone/>
            </a:pPr>
            <a:r>
              <a:rPr lang="tr-TR" dirty="0" smtClean="0"/>
              <a:t>Bir tarafta onun fikirlerini daha dindar, </a:t>
            </a:r>
            <a:r>
              <a:rPr lang="tr-TR" dirty="0" err="1" smtClean="0"/>
              <a:t>teistik</a:t>
            </a:r>
            <a:r>
              <a:rPr lang="tr-TR" dirty="0" smtClean="0"/>
              <a:t> bir tarzda yorumlayanlar yer alıyordu. </a:t>
            </a:r>
          </a:p>
          <a:p>
            <a:pPr marL="0" indent="0">
              <a:buNone/>
            </a:pPr>
            <a:r>
              <a:rPr lang="tr-TR" dirty="0" smtClean="0"/>
              <a:t>Bunlar </a:t>
            </a:r>
            <a:r>
              <a:rPr lang="tr-TR" dirty="0" err="1" smtClean="0"/>
              <a:t>Hegel’i</a:t>
            </a:r>
            <a:r>
              <a:rPr lang="tr-TR" dirty="0" smtClean="0"/>
              <a:t> Hristiyanlıkla uyumlu bir çizgide düşünenler. Bunlar </a:t>
            </a:r>
            <a:r>
              <a:rPr lang="tr-TR" dirty="0" err="1" smtClean="0"/>
              <a:t>muhafazardılar</a:t>
            </a:r>
            <a:r>
              <a:rPr lang="tr-TR" dirty="0" smtClean="0"/>
              <a:t> ve Prusya devletine karşı olumlu tavır içindeydiler. </a:t>
            </a:r>
          </a:p>
          <a:p>
            <a:pPr marL="0" indent="0">
              <a:buNone/>
            </a:pPr>
            <a:r>
              <a:rPr lang="tr-TR" dirty="0" smtClean="0"/>
              <a:t>Dolayısıyla bu grup sağ </a:t>
            </a:r>
            <a:r>
              <a:rPr lang="tr-TR" dirty="0" err="1" smtClean="0"/>
              <a:t>Hegelciler</a:t>
            </a:r>
            <a:r>
              <a:rPr lang="tr-TR" dirty="0" smtClean="0"/>
              <a:t> olarak adlandırıldı.    </a:t>
            </a:r>
          </a:p>
        </p:txBody>
      </p:sp>
    </p:spTree>
    <p:extLst>
      <p:ext uri="{BB962C8B-B14F-4D97-AF65-F5344CB8AC3E}">
        <p14:creationId xmlns:p14="http://schemas.microsoft.com/office/powerpoint/2010/main" val="3965121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Dinin Özü Tartışmaları </a:t>
            </a:r>
            <a:endParaRPr lang="tr-TR" dirty="0"/>
          </a:p>
        </p:txBody>
      </p:sp>
      <p:sp>
        <p:nvSpPr>
          <p:cNvPr id="3" name="İçerik Yer Tutucusu 2"/>
          <p:cNvSpPr>
            <a:spLocks noGrp="1"/>
          </p:cNvSpPr>
          <p:nvPr>
            <p:ph idx="1"/>
          </p:nvPr>
        </p:nvSpPr>
        <p:spPr/>
        <p:txBody>
          <a:bodyPr/>
          <a:lstStyle/>
          <a:p>
            <a:pPr marL="0" indent="0">
              <a:buNone/>
            </a:pPr>
            <a:r>
              <a:rPr lang="tr-TR" dirty="0" smtClean="0"/>
              <a:t>Öte yanda ise </a:t>
            </a:r>
            <a:r>
              <a:rPr lang="tr-TR" dirty="0" err="1" smtClean="0"/>
              <a:t>Hegel</a:t>
            </a:r>
            <a:r>
              <a:rPr lang="tr-TR" dirty="0" smtClean="0"/>
              <a:t> Felsefesini daha panteist açıdan değerlendiren  </a:t>
            </a:r>
          </a:p>
          <a:p>
            <a:pPr marL="0" indent="0">
              <a:buNone/>
            </a:pPr>
            <a:r>
              <a:rPr lang="tr-TR" dirty="0" smtClean="0"/>
              <a:t>Sol </a:t>
            </a:r>
            <a:r>
              <a:rPr lang="tr-TR" dirty="0" err="1" smtClean="0"/>
              <a:t>Hegelciler</a:t>
            </a:r>
            <a:r>
              <a:rPr lang="tr-TR" dirty="0" smtClean="0"/>
              <a:t> yer aldı. </a:t>
            </a:r>
          </a:p>
          <a:p>
            <a:pPr marL="0" indent="0">
              <a:buNone/>
            </a:pPr>
            <a:r>
              <a:rPr lang="tr-TR" dirty="0" smtClean="0"/>
              <a:t>Bunlar </a:t>
            </a:r>
            <a:r>
              <a:rPr lang="tr-TR" dirty="0" err="1" smtClean="0"/>
              <a:t>Hegel’in</a:t>
            </a:r>
            <a:r>
              <a:rPr lang="tr-TR" dirty="0" smtClean="0"/>
              <a:t> Fransız Devrimi’ne duyduğu heyecanı paylaşan onun diyalektik felsefesinin tüm kültürel olguların esasen geçiciliğini, gerçeğin ise </a:t>
            </a:r>
            <a:r>
              <a:rPr lang="tr-TR" dirty="0" err="1" smtClean="0"/>
              <a:t>aktüel’le</a:t>
            </a:r>
            <a:r>
              <a:rPr lang="tr-TR" dirty="0" smtClean="0"/>
              <a:t> eşitlenmesi gerekmeyen, oluşum halinde ussal bir hareket olduğunu işaret ettiğini düşünüyorlardı. </a:t>
            </a:r>
          </a:p>
          <a:p>
            <a:pPr marL="0" indent="0">
              <a:buNone/>
            </a:pPr>
            <a:r>
              <a:rPr lang="tr-TR" dirty="0" err="1" smtClean="0"/>
              <a:t>Hegel</a:t>
            </a:r>
            <a:r>
              <a:rPr lang="tr-TR" dirty="0" smtClean="0"/>
              <a:t> Felsefesinin içsel olarak devrimci, ve eleştirel olup insan mutluluğunu somut ve hakiki bir biçimde tezahür ettiği ve bireyle devlet arasındaki karşıtlığın üstesinden gelindiği daha iyi bir dünya talebiyle ortaya çıktığını ileri sürüyorlardı.    </a:t>
            </a:r>
            <a:endParaRPr lang="tr-TR" dirty="0"/>
          </a:p>
        </p:txBody>
      </p:sp>
    </p:spTree>
    <p:extLst>
      <p:ext uri="{BB962C8B-B14F-4D97-AF65-F5344CB8AC3E}">
        <p14:creationId xmlns:p14="http://schemas.microsoft.com/office/powerpoint/2010/main" val="924749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Dinin Özü Tartışmaları </a:t>
            </a:r>
            <a:endParaRPr lang="tr-TR" dirty="0"/>
          </a:p>
        </p:txBody>
      </p:sp>
      <p:sp>
        <p:nvSpPr>
          <p:cNvPr id="3" name="İçerik Yer Tutucusu 2"/>
          <p:cNvSpPr>
            <a:spLocks noGrp="1"/>
          </p:cNvSpPr>
          <p:nvPr>
            <p:ph idx="1"/>
          </p:nvPr>
        </p:nvSpPr>
        <p:spPr/>
        <p:txBody>
          <a:bodyPr/>
          <a:lstStyle/>
          <a:p>
            <a:pPr marL="0" indent="0">
              <a:buNone/>
            </a:pPr>
            <a:r>
              <a:rPr lang="tr-TR" dirty="0" smtClean="0"/>
              <a:t>Bunların en ünlülerinden biri de </a:t>
            </a:r>
            <a:r>
              <a:rPr lang="tr-TR" dirty="0" err="1" smtClean="0"/>
              <a:t>Feuerbactır</a:t>
            </a:r>
            <a:r>
              <a:rPr lang="tr-TR" dirty="0" smtClean="0"/>
              <a:t>. </a:t>
            </a:r>
          </a:p>
          <a:p>
            <a:pPr marL="0" indent="0">
              <a:buNone/>
            </a:pPr>
            <a:r>
              <a:rPr lang="tr-TR" dirty="0" smtClean="0"/>
              <a:t>Feurebach, başta Bavyeralı bir </a:t>
            </a:r>
            <a:r>
              <a:rPr lang="tr-TR" dirty="0" err="1" smtClean="0"/>
              <a:t>protestan</a:t>
            </a:r>
            <a:r>
              <a:rPr lang="tr-TR" dirty="0" smtClean="0"/>
              <a:t> teoloji öğrencisidir. </a:t>
            </a:r>
          </a:p>
          <a:p>
            <a:pPr marL="0" indent="0">
              <a:buNone/>
            </a:pPr>
            <a:r>
              <a:rPr lang="tr-TR" dirty="0" smtClean="0"/>
              <a:t>Berlin Üniversitesinde hayranı olduğu </a:t>
            </a:r>
            <a:r>
              <a:rPr lang="tr-TR" dirty="0" err="1" smtClean="0"/>
              <a:t>Hegel’in</a:t>
            </a:r>
            <a:r>
              <a:rPr lang="tr-TR" dirty="0" smtClean="0"/>
              <a:t> önce öğrencisi sonra takipçisi oldu.</a:t>
            </a:r>
          </a:p>
          <a:p>
            <a:pPr marL="0" indent="0">
              <a:buNone/>
            </a:pPr>
            <a:r>
              <a:rPr lang="tr-TR" dirty="0" smtClean="0"/>
              <a:t>Bir süre sonra ise hem Tanrıyı hem de Hocası </a:t>
            </a:r>
            <a:r>
              <a:rPr lang="tr-TR" dirty="0" err="1" smtClean="0"/>
              <a:t>Hegel’in</a:t>
            </a:r>
            <a:r>
              <a:rPr lang="tr-TR" dirty="0" smtClean="0"/>
              <a:t> fikirlerini reddederek  radikal bir ateist haline geldi. </a:t>
            </a:r>
          </a:p>
          <a:p>
            <a:pPr marL="0" indent="0">
              <a:buNone/>
            </a:pPr>
            <a:r>
              <a:rPr lang="tr-TR" dirty="0" smtClean="0"/>
              <a:t>Genellikle sol </a:t>
            </a:r>
            <a:r>
              <a:rPr lang="tr-TR" dirty="0" err="1" smtClean="0"/>
              <a:t>Hegelciler</a:t>
            </a:r>
            <a:r>
              <a:rPr lang="tr-TR" dirty="0" smtClean="0"/>
              <a:t> olarak adlandırılan grubun önde giden figürlerinden biri olarak anılır.   </a:t>
            </a:r>
          </a:p>
          <a:p>
            <a:endParaRPr lang="tr-TR" dirty="0"/>
          </a:p>
        </p:txBody>
      </p:sp>
    </p:spTree>
    <p:extLst>
      <p:ext uri="{BB962C8B-B14F-4D97-AF65-F5344CB8AC3E}">
        <p14:creationId xmlns:p14="http://schemas.microsoft.com/office/powerpoint/2010/main" val="198554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Dinin Özü Tartışmaları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Hristiyanlığın Özü adlı çalışması </a:t>
            </a:r>
          </a:p>
          <a:p>
            <a:r>
              <a:rPr lang="tr-TR" dirty="0" smtClean="0"/>
              <a:t>dönemin radikalleri üzerinde çok etkili oldu ve onların fikri özgürleşmesine önemli katkılarda bulundu ve </a:t>
            </a:r>
            <a:r>
              <a:rPr lang="tr-TR" dirty="0" err="1" smtClean="0"/>
              <a:t>Marx’ın</a:t>
            </a:r>
            <a:r>
              <a:rPr lang="tr-TR" dirty="0" smtClean="0"/>
              <a:t> tabiriyle  materyalizmi yeniden tahtına oturttu. </a:t>
            </a:r>
          </a:p>
          <a:p>
            <a:r>
              <a:rPr lang="tr-TR" dirty="0" err="1" smtClean="0"/>
              <a:t>Hegel</a:t>
            </a:r>
            <a:r>
              <a:rPr lang="tr-TR" dirty="0" smtClean="0"/>
              <a:t> Felsefesinin maskelenmiş bir teoloji olduğunu, dini düşünceyi başka bir düzeyde yeniden ürettiğini savundu. </a:t>
            </a:r>
          </a:p>
          <a:p>
            <a:r>
              <a:rPr lang="tr-TR" dirty="0"/>
              <a:t>D</a:t>
            </a:r>
            <a:r>
              <a:rPr lang="tr-TR" dirty="0" smtClean="0"/>
              <a:t>oğrudan pratiğe dönük ve materyalist olan </a:t>
            </a:r>
            <a:r>
              <a:rPr lang="tr-TR" dirty="0"/>
              <a:t>k</a:t>
            </a:r>
            <a:r>
              <a:rPr lang="tr-TR" dirty="0" smtClean="0"/>
              <a:t>endi felsefesini </a:t>
            </a:r>
            <a:r>
              <a:rPr lang="tr-TR" dirty="0" err="1" smtClean="0"/>
              <a:t>Hegel’in</a:t>
            </a:r>
            <a:r>
              <a:rPr lang="tr-TR" dirty="0" smtClean="0"/>
              <a:t> idealist felsefesinin karşısına yerleştirdi.</a:t>
            </a:r>
          </a:p>
          <a:p>
            <a:r>
              <a:rPr lang="tr-TR" dirty="0" smtClean="0"/>
              <a:t>İnsani özneyi doğal bir varlık olarak ele alıp gerçekliğe ampirik olarak yaklaşılması gerektiğini savundu. </a:t>
            </a:r>
            <a:endParaRPr lang="tr-TR" dirty="0"/>
          </a:p>
        </p:txBody>
      </p:sp>
    </p:spTree>
    <p:extLst>
      <p:ext uri="{BB962C8B-B14F-4D97-AF65-F5344CB8AC3E}">
        <p14:creationId xmlns:p14="http://schemas.microsoft.com/office/powerpoint/2010/main" val="4110547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Dinin Özü Tartışmaları </a:t>
            </a:r>
            <a:endParaRPr lang="tr-TR" dirty="0"/>
          </a:p>
        </p:txBody>
      </p:sp>
      <p:sp>
        <p:nvSpPr>
          <p:cNvPr id="3" name="İçerik Yer Tutucusu 2"/>
          <p:cNvSpPr>
            <a:spLocks noGrp="1"/>
          </p:cNvSpPr>
          <p:nvPr>
            <p:ph idx="1"/>
          </p:nvPr>
        </p:nvSpPr>
        <p:spPr/>
        <p:txBody>
          <a:bodyPr/>
          <a:lstStyle/>
          <a:p>
            <a:pPr marL="0" indent="0">
              <a:buNone/>
            </a:pPr>
            <a:r>
              <a:rPr lang="tr-TR" dirty="0" err="1" smtClean="0"/>
              <a:t>Feuerbach’ın</a:t>
            </a:r>
            <a:r>
              <a:rPr lang="tr-TR" dirty="0" smtClean="0"/>
              <a:t> dinle ilgili ünlü görüşleri.</a:t>
            </a:r>
          </a:p>
          <a:p>
            <a:r>
              <a:rPr lang="tr-TR" dirty="0" smtClean="0"/>
              <a:t>Din insanın en eski ve dolaylı öz-bilgi biçimidir. Bu nedenle din, her yerde felsefeyi önceler. İnsan, doğasını kendi içinde  bulmadan önce , ilkin onu kendi dışında görür.  İlk anda kendi doğası onun tarafından sanki başka bir varlıkmış gibi düşünülür. Din, insanlığın çocukluğa benzeyen durumudur; fakat çocuk kendi doğasını(insanı) kendi dışında görürü…. Tanrısal varlık insan varlığından ya da daha çok, </a:t>
            </a:r>
            <a:r>
              <a:rPr lang="tr-TR" dirty="0" err="1" smtClean="0"/>
              <a:t>saflaştırılmış,bireysel</a:t>
            </a:r>
            <a:r>
              <a:rPr lang="tr-TR" dirty="0" smtClean="0"/>
              <a:t> insanın sınırlılıklarından kurtarılmış ve </a:t>
            </a:r>
            <a:r>
              <a:rPr lang="tr-TR" dirty="0" err="1" smtClean="0"/>
              <a:t>nesnelleştiirlmiş</a:t>
            </a:r>
            <a:r>
              <a:rPr lang="tr-TR" dirty="0" smtClean="0"/>
              <a:t> (yani farklı, özgün bir varlık olarak kavranmış) insan doğasından başka bir şey değildir.      </a:t>
            </a:r>
            <a:endParaRPr lang="tr-TR" dirty="0"/>
          </a:p>
        </p:txBody>
      </p:sp>
    </p:spTree>
    <p:extLst>
      <p:ext uri="{BB962C8B-B14F-4D97-AF65-F5344CB8AC3E}">
        <p14:creationId xmlns:p14="http://schemas.microsoft.com/office/powerpoint/2010/main" val="4252599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Dinin Özü Tartışmaları </a:t>
            </a:r>
            <a:endParaRPr lang="tr-TR" dirty="0"/>
          </a:p>
        </p:txBody>
      </p:sp>
      <p:sp>
        <p:nvSpPr>
          <p:cNvPr id="3" name="İçerik Yer Tutucusu 2"/>
          <p:cNvSpPr>
            <a:spLocks noGrp="1"/>
          </p:cNvSpPr>
          <p:nvPr>
            <p:ph idx="1"/>
          </p:nvPr>
        </p:nvSpPr>
        <p:spPr/>
        <p:txBody>
          <a:bodyPr/>
          <a:lstStyle/>
          <a:p>
            <a:r>
              <a:rPr lang="tr-TR" dirty="0" smtClean="0"/>
              <a:t>Tanrı insanın tüm uyumsuz unsurlardan arınmış </a:t>
            </a:r>
            <a:r>
              <a:rPr lang="tr-TR" dirty="0" err="1" smtClean="0"/>
              <a:t>özbilincinden</a:t>
            </a:r>
            <a:r>
              <a:rPr lang="tr-TR" dirty="0" smtClean="0"/>
              <a:t> farklı bir şey değildir; insan kendini dinin içinde özgür, mutlu, korunmuş hisseder. …</a:t>
            </a:r>
          </a:p>
          <a:p>
            <a:r>
              <a:rPr lang="tr-TR" dirty="0" smtClean="0"/>
              <a:t>Tanrısal varlık insanın her şeyden, nesnel olan her şeyden arınmış ve yalnızca kendisi ile ilişkilenen, yalnızca kendisinden hoşlanan, yalnızca kendisine saygı duyan en saf öznelliğidir, en öznel, en derin benliğidir.</a:t>
            </a:r>
          </a:p>
          <a:p>
            <a:r>
              <a:rPr lang="tr-TR" dirty="0" smtClean="0"/>
              <a:t>Dolayısıyla  sonlu olandan farklı olarak «sonsuz ruh» bireyselliğin ve bedenselliğin (ki bu ikisi birbirinden ayrılmazdır) sınırlarından kurtulmuş zihinden, kendinde ve kendisi tarafından ortaya konulan zihinden başka bir şey değildir.            </a:t>
            </a:r>
            <a:endParaRPr lang="tr-TR" dirty="0"/>
          </a:p>
        </p:txBody>
      </p:sp>
    </p:spTree>
    <p:extLst>
      <p:ext uri="{BB962C8B-B14F-4D97-AF65-F5344CB8AC3E}">
        <p14:creationId xmlns:p14="http://schemas.microsoft.com/office/powerpoint/2010/main" val="2914177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Dinin Özü Tartışmaları </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Dolayısıyla buradan </a:t>
            </a:r>
            <a:r>
              <a:rPr lang="tr-TR" dirty="0" err="1" smtClean="0"/>
              <a:t>Feuerbach’ın</a:t>
            </a:r>
            <a:r>
              <a:rPr lang="tr-TR" dirty="0" smtClean="0"/>
              <a:t> yaklaşımını üç maddede özetleyebiliriz.  </a:t>
            </a:r>
            <a:endParaRPr lang="tr-TR" dirty="0"/>
          </a:p>
          <a:p>
            <a:pPr marL="514350" indent="-514350">
              <a:buAutoNum type="arabicPeriod"/>
            </a:pPr>
            <a:r>
              <a:rPr lang="tr-TR" dirty="0" smtClean="0"/>
              <a:t>Din, insanın özgürlük ve akıl aracılığıyla insani varoluşu gerçekleştirme idealinin düşsel bir dışavurumudur </a:t>
            </a:r>
          </a:p>
          <a:p>
            <a:pPr marL="514350" indent="-514350">
              <a:buAutoNum type="arabicPeriod"/>
            </a:pPr>
            <a:r>
              <a:rPr lang="tr-TR" dirty="0" smtClean="0"/>
              <a:t>Tanrısallığa atfedilen niteliklerle insanlara atfedilen nitelikler arasında ters ilişki vardır. Yaşam ne kadar boşsa Tanrı o kadar doludur. Gerçek dünyanın sefaleti ve tanrının zenginliği tek bir edimdir. Tanrı bir tek istek hissinden çıkar: insan neyin ihtiyacını duyuyorsa o Tanrıdır</a:t>
            </a:r>
          </a:p>
          <a:p>
            <a:pPr marL="514350" indent="-514350">
              <a:buAutoNum type="arabicPeriod"/>
            </a:pPr>
            <a:r>
              <a:rPr lang="tr-TR" dirty="0" smtClean="0"/>
              <a:t>Din insanın öz doğasının yansıtılmış imajıdır. </a:t>
            </a:r>
          </a:p>
          <a:p>
            <a:pPr marL="514350" indent="-514350">
              <a:buAutoNum type="arabicPeriod"/>
            </a:pPr>
            <a:endParaRPr lang="tr-TR" dirty="0"/>
          </a:p>
        </p:txBody>
      </p:sp>
    </p:spTree>
    <p:extLst>
      <p:ext uri="{BB962C8B-B14F-4D97-AF65-F5344CB8AC3E}">
        <p14:creationId xmlns:p14="http://schemas.microsoft.com/office/powerpoint/2010/main" val="285057632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583</Words>
  <Application>Microsoft Office PowerPoint</Application>
  <PresentationFormat>Geniş ekran</PresentationFormat>
  <Paragraphs>39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Dinin Özüne İlişkin Tartışmalar </vt:lpstr>
      <vt:lpstr>Dinin Özü Tartışmaları </vt:lpstr>
      <vt:lpstr>Dinin Özü Tartışmaları </vt:lpstr>
      <vt:lpstr>Dinin Özü Tartışmaları </vt:lpstr>
      <vt:lpstr>Dinin Özü Tartışmaları </vt:lpstr>
      <vt:lpstr>Dinin Özü Tartışmaları </vt:lpstr>
      <vt:lpstr>Dinin Özü Tartışmaları </vt:lpstr>
      <vt:lpstr>Dinin Özü Tartışmaları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Dinin Özüne İlişkin Tartışmalar </dc:title>
  <dc:creator>Kurtulus</dc:creator>
  <cp:lastModifiedBy>Kurtulus</cp:lastModifiedBy>
  <cp:revision>17</cp:revision>
  <dcterms:created xsi:type="dcterms:W3CDTF">2020-02-13T19:37:34Z</dcterms:created>
  <dcterms:modified xsi:type="dcterms:W3CDTF">2020-02-15T12:47:50Z</dcterms:modified>
</cp:coreProperties>
</file>