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3" r:id="rId4"/>
    <p:sldId id="268" r:id="rId5"/>
    <p:sldId id="272" r:id="rId6"/>
    <p:sldId id="271" r:id="rId7"/>
    <p:sldId id="270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2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18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70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4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32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02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7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91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06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42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45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3844AD-A76D-4462-BB42-AB41D4D37AC1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XII. Anayasa Yargısı - III</a:t>
            </a:r>
            <a:endParaRPr lang="tr-TR" sz="5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Bireysel başvuru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63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9051" y="351920"/>
            <a:ext cx="10058400" cy="84333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Bireysel Başvurunun Kapsamı</a:t>
            </a:r>
            <a:endParaRPr lang="tr-TR" sz="1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349829"/>
            <a:ext cx="10058400" cy="451926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6600"/>
                </a:solidFill>
              </a:rPr>
              <a:t>Bireysel Başvuru Olağanüstü ve İstisnai Nitelikte Bir Hak Arama Yoludur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400" dirty="0" smtClean="0"/>
              <a:t> Herkes</a:t>
            </a:r>
            <a:r>
              <a:rPr lang="tr-TR" sz="2400" dirty="0"/>
              <a:t>, Anayasada </a:t>
            </a:r>
            <a:r>
              <a:rPr lang="tr-TR" sz="2400" dirty="0" smtClean="0"/>
              <a:t>güvence </a:t>
            </a:r>
            <a:r>
              <a:rPr lang="tr-TR" sz="2400" dirty="0"/>
              <a:t>altına alınmış temel hak ve özgürlüklerinden, Avrupa İnsan Hakları Sözleşmesi </a:t>
            </a:r>
            <a:r>
              <a:rPr lang="tr-TR" sz="2400" dirty="0" smtClean="0"/>
              <a:t>(ve </a:t>
            </a:r>
            <a:r>
              <a:rPr lang="tr-TR" sz="2400" dirty="0" err="1" smtClean="0"/>
              <a:t>Sözleşme’ye</a:t>
            </a:r>
            <a:r>
              <a:rPr lang="tr-TR" sz="2400" dirty="0" smtClean="0"/>
              <a:t> ek Türkiye’nin tarafı olduğu protokoller) kapsamındaki </a:t>
            </a:r>
            <a:r>
              <a:rPr lang="tr-TR" sz="2400" dirty="0"/>
              <a:t>herhangi birinin kamu gücü tarafından, ihlal edildiği iddiasıyla Anayasa Mahkemesine başvurabilir. </a:t>
            </a:r>
            <a:endParaRPr lang="tr-TR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400" dirty="0" smtClean="0"/>
              <a:t> Başvuruda </a:t>
            </a:r>
            <a:r>
              <a:rPr lang="tr-TR" sz="2400" dirty="0"/>
              <a:t>bulunabilmek için olağan kanun yollarının tüketilmiş olması şarttır.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400" dirty="0" smtClean="0"/>
              <a:t> Bireysel </a:t>
            </a:r>
            <a:r>
              <a:rPr lang="tr-TR" sz="2400" dirty="0"/>
              <a:t>başvuruda, kanun yolunda gözetilmesi gereken hususlarda inceleme yapılamaz.</a:t>
            </a:r>
          </a:p>
          <a:p>
            <a:pPr marL="0" indent="0" algn="just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217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9051" y="351920"/>
            <a:ext cx="10058400" cy="84333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Bireysel </a:t>
            </a:r>
            <a:r>
              <a:rPr lang="tr-TR" sz="3600" b="1" dirty="0" smtClean="0"/>
              <a:t>Başvuru Hakkına Sahip Olanlar</a:t>
            </a:r>
            <a:endParaRPr lang="tr-TR" sz="1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349829"/>
            <a:ext cx="10058400" cy="4519265"/>
          </a:xfrm>
        </p:spPr>
        <p:txBody>
          <a:bodyPr>
            <a:noAutofit/>
          </a:bodyPr>
          <a:lstStyle/>
          <a:p>
            <a:r>
              <a:rPr lang="tr-TR" sz="2600" b="1" dirty="0" smtClean="0">
                <a:solidFill>
                  <a:srgbClr val="FF6600"/>
                </a:solidFill>
              </a:rPr>
              <a:t>Bireysel Başvuru Olağanüstü ve İstisnai Nitelikte Bir Hak Arama Yoludur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600" dirty="0" smtClean="0"/>
              <a:t> Bireysel </a:t>
            </a:r>
            <a:r>
              <a:rPr lang="tr-TR" sz="2600" dirty="0"/>
              <a:t>başvuru ancak ihlale yol açtığı ileri sürülen işlem, eylem ya da ihmal nedeniyle </a:t>
            </a:r>
            <a:r>
              <a:rPr lang="tr-TR" sz="2600" b="1" dirty="0"/>
              <a:t>güncel ve kişisel bir hakkı doğrudan etkilenenler </a:t>
            </a:r>
            <a:r>
              <a:rPr lang="tr-TR" sz="2600" dirty="0"/>
              <a:t>tarafından </a:t>
            </a:r>
            <a:r>
              <a:rPr lang="tr-TR" sz="2600" dirty="0" smtClean="0"/>
              <a:t>yapılabilir.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600" dirty="0"/>
              <a:t> </a:t>
            </a:r>
            <a:r>
              <a:rPr lang="tr-TR" sz="2600" b="1" dirty="0" smtClean="0"/>
              <a:t>Kamu </a:t>
            </a:r>
            <a:r>
              <a:rPr lang="tr-TR" sz="2600" b="1" dirty="0"/>
              <a:t>tüzel kişileri </a:t>
            </a:r>
            <a:r>
              <a:rPr lang="tr-TR" sz="2600" dirty="0"/>
              <a:t>bireysel başvuru yapamaz. </a:t>
            </a:r>
            <a:endParaRPr lang="tr-TR" sz="2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tr-TR" sz="2600" dirty="0"/>
              <a:t> </a:t>
            </a:r>
            <a:r>
              <a:rPr lang="tr-TR" sz="2600" b="1" dirty="0" smtClean="0"/>
              <a:t>Özel </a:t>
            </a:r>
            <a:r>
              <a:rPr lang="tr-TR" sz="2600" b="1" dirty="0"/>
              <a:t>hukuk tüzel kişileri </a:t>
            </a:r>
            <a:r>
              <a:rPr lang="tr-TR" sz="2600" dirty="0"/>
              <a:t>sadece tüzel kişiliğe ait haklarının ihlal edildiği gerekçesiyle bireysel başvuruda </a:t>
            </a:r>
            <a:r>
              <a:rPr lang="tr-TR" sz="2600" dirty="0" smtClean="0"/>
              <a:t>bulunabilir.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600" dirty="0"/>
              <a:t> </a:t>
            </a:r>
            <a:r>
              <a:rPr lang="tr-TR" sz="2600" u="sng" dirty="0" smtClean="0"/>
              <a:t>Yalnızca </a:t>
            </a:r>
            <a:r>
              <a:rPr lang="tr-TR" sz="2600" u="sng" dirty="0"/>
              <a:t>Türk vatandaşlarına tanınan haklarla ilgili olarak</a:t>
            </a:r>
            <a:r>
              <a:rPr lang="tr-TR" sz="2600" dirty="0"/>
              <a:t> </a:t>
            </a:r>
            <a:r>
              <a:rPr lang="tr-TR" sz="2600" b="1" dirty="0"/>
              <a:t>yabancılar </a:t>
            </a:r>
            <a:r>
              <a:rPr lang="tr-TR" sz="2600" dirty="0"/>
              <a:t>bireysel başvuru yapamaz.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tr-TR" sz="2600" dirty="0"/>
          </a:p>
          <a:p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83634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9051" y="351920"/>
            <a:ext cx="10058400" cy="84333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Bireysel Başvuruların Başlıca Kabul Edilebilirlik Koşulları</a:t>
            </a:r>
            <a:endParaRPr lang="tr-TR" sz="1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 İhlale </a:t>
            </a:r>
            <a:r>
              <a:rPr lang="tr-TR" dirty="0"/>
              <a:t>neden olduğu ileri sürülen işlem, eylem ya da ihmal için kanunda öngörülmüş idari ve yargısal başvuru yollarının tamamının bireysel başvuru yapılmadan önce tüketilmiş olması </a:t>
            </a:r>
            <a:r>
              <a:rPr lang="tr-TR" dirty="0" smtClean="0"/>
              <a:t>gerekir.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 smtClean="0"/>
              <a:t>Yasama </a:t>
            </a:r>
            <a:r>
              <a:rPr lang="tr-TR" dirty="0"/>
              <a:t>işlemleri ile düzenleyici idari işlemler aleyhine doğrudan bireysel başvuru yapılamayacağı gibi Anayasa Mahkemesi kararları ile Anayasanın yargı denetimi dışında bıraktığı işlemler de bireysel başvurunun konusu olamaz.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 Bireysel </a:t>
            </a:r>
            <a:r>
              <a:rPr lang="tr-TR" dirty="0"/>
              <a:t>başvurunun, başvuru yollarının tüketildiği tarihten; başvuru yolu öngörülmemişse ihlalin öğrenildiği tarihten itibaren otuz gün içinde yapılması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91716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9051" y="351920"/>
            <a:ext cx="10058400" cy="84333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Bireysel </a:t>
            </a:r>
            <a:r>
              <a:rPr lang="tr-TR" sz="3600" b="1" dirty="0" smtClean="0"/>
              <a:t>Başvurular Sonucunda Verilen Kararlar</a:t>
            </a:r>
            <a:endParaRPr lang="tr-TR" sz="1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Esas </a:t>
            </a:r>
            <a:r>
              <a:rPr lang="tr-TR" dirty="0"/>
              <a:t>inceleme sonunda, başvurucunun hakkının ihlal edildiğine ya da edilmediğine karar verilir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</a:t>
            </a:r>
            <a:r>
              <a:rPr lang="tr-TR" dirty="0"/>
              <a:t>İhlal kararı verilmesi hâlinde ihlalin ve sonuçlarının ortadan kaldırılması için yapılması gerekenlere hükmedilir. </a:t>
            </a:r>
            <a:r>
              <a:rPr lang="tr-TR" dirty="0" smtClean="0"/>
              <a:t>Ancak;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 </a:t>
            </a:r>
            <a:r>
              <a:rPr lang="tr-TR" i="1" dirty="0" smtClean="0"/>
              <a:t>Yerindelik </a:t>
            </a:r>
            <a:r>
              <a:rPr lang="tr-TR" i="1" dirty="0"/>
              <a:t>denetimi yapılamaz, </a:t>
            </a:r>
            <a:endParaRPr lang="tr-TR" i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 </a:t>
            </a:r>
            <a:r>
              <a:rPr lang="tr-TR" i="1" dirty="0"/>
              <a:t>İ</a:t>
            </a:r>
            <a:r>
              <a:rPr lang="tr-TR" i="1" dirty="0" smtClean="0"/>
              <a:t>dari </a:t>
            </a:r>
            <a:r>
              <a:rPr lang="tr-TR" i="1" dirty="0"/>
              <a:t>eylem ve işlem niteliğinde karar verilemez.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Tespit </a:t>
            </a:r>
            <a:r>
              <a:rPr lang="tr-TR" dirty="0"/>
              <a:t>edilen ihlal bir mahkeme kararından kaynaklanmışsa, ihlali ve sonuçlarını ortadan kaldırmak için  yeniden yargılama yapmak üzere dosya ilgili mahkemeye gönderilir.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 </a:t>
            </a:r>
            <a:r>
              <a:rPr lang="tr-TR" dirty="0" smtClean="0"/>
              <a:t>Yeniden </a:t>
            </a:r>
            <a:r>
              <a:rPr lang="tr-TR" dirty="0"/>
              <a:t>yargılama yapılmasında hukuki yarar bulunmayan </a:t>
            </a:r>
            <a:r>
              <a:rPr lang="tr-TR" dirty="0" smtClean="0"/>
              <a:t>hâllerde;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 </a:t>
            </a:r>
            <a:r>
              <a:rPr lang="tr-TR" dirty="0"/>
              <a:t>B</a:t>
            </a:r>
            <a:r>
              <a:rPr lang="tr-TR" dirty="0" smtClean="0"/>
              <a:t>aşvurucu </a:t>
            </a:r>
            <a:r>
              <a:rPr lang="tr-TR" dirty="0"/>
              <a:t>lehine tazminata hükmedilebilir veya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dirty="0" smtClean="0"/>
              <a:t> Genel </a:t>
            </a:r>
            <a:r>
              <a:rPr lang="tr-TR" dirty="0"/>
              <a:t>mahkemelerde dava açılması yolu gösterilebilir. </a:t>
            </a:r>
          </a:p>
        </p:txBody>
      </p:sp>
    </p:spTree>
    <p:extLst>
      <p:ext uri="{BB962C8B-B14F-4D97-AF65-F5344CB8AC3E}">
        <p14:creationId xmlns:p14="http://schemas.microsoft.com/office/powerpoint/2010/main" val="222659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9051" y="351920"/>
            <a:ext cx="10058400" cy="84333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Bireysel Başvuruya İlişkin İstatistikler </a:t>
            </a:r>
            <a:br>
              <a:rPr lang="tr-TR" sz="3600" b="1" dirty="0" smtClean="0"/>
            </a:br>
            <a:r>
              <a:rPr lang="tr-TR" sz="2400" b="1" dirty="0" smtClean="0"/>
              <a:t>(Kaynak: Anayasa Mahkemesi)</a:t>
            </a:r>
            <a:endParaRPr lang="tr-TR" sz="1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6" y="1208949"/>
            <a:ext cx="6801393" cy="5113548"/>
          </a:xfrm>
        </p:spPr>
      </p:pic>
    </p:spTree>
    <p:extLst>
      <p:ext uri="{BB962C8B-B14F-4D97-AF65-F5344CB8AC3E}">
        <p14:creationId xmlns:p14="http://schemas.microsoft.com/office/powerpoint/2010/main" val="387870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9051" y="351920"/>
            <a:ext cx="10058400" cy="84333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Ülkemizde Bireysel Başvuru İstatistikleri </a:t>
            </a:r>
            <a:br>
              <a:rPr lang="tr-TR" sz="3600" b="1" dirty="0" smtClean="0"/>
            </a:br>
            <a:r>
              <a:rPr lang="tr-TR" sz="2400" b="1" dirty="0" smtClean="0"/>
              <a:t>(Kaynak: Anayasa Mahkemesi)</a:t>
            </a:r>
            <a:endParaRPr lang="tr-TR" sz="1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51" y="1195259"/>
            <a:ext cx="6796263" cy="5081610"/>
          </a:xfrm>
        </p:spPr>
      </p:pic>
    </p:spTree>
    <p:extLst>
      <p:ext uri="{BB962C8B-B14F-4D97-AF65-F5344CB8AC3E}">
        <p14:creationId xmlns:p14="http://schemas.microsoft.com/office/powerpoint/2010/main" val="343333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9051" y="351920"/>
            <a:ext cx="10058400" cy="84333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Ülkemizde Bireysel Başvuru İstatistikleri </a:t>
            </a:r>
            <a:br>
              <a:rPr lang="tr-TR" sz="3600" b="1" dirty="0" smtClean="0"/>
            </a:br>
            <a:r>
              <a:rPr lang="tr-TR" sz="2400" b="1" dirty="0" smtClean="0"/>
              <a:t>(Kaynak: Anayasa Mahkemesi)</a:t>
            </a:r>
            <a:endParaRPr lang="tr-TR" sz="1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11" y="1188231"/>
            <a:ext cx="6792686" cy="5072624"/>
          </a:xfrm>
        </p:spPr>
      </p:pic>
    </p:spTree>
    <p:extLst>
      <p:ext uri="{BB962C8B-B14F-4D97-AF65-F5344CB8AC3E}">
        <p14:creationId xmlns:p14="http://schemas.microsoft.com/office/powerpoint/2010/main" val="1400313953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</TotalTime>
  <Words>326</Words>
  <Application>Microsoft Office PowerPoint</Application>
  <PresentationFormat>Geniş ekran</PresentationFormat>
  <Paragraphs>29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Geçmişe bakış</vt:lpstr>
      <vt:lpstr>XII. Anayasa Yargısı - III</vt:lpstr>
      <vt:lpstr>Bireysel Başvurunun Kapsamı</vt:lpstr>
      <vt:lpstr>Bireysel Başvuru Hakkına Sahip Olanlar</vt:lpstr>
      <vt:lpstr>Bireysel Başvuruların Başlıca Kabul Edilebilirlik Koşulları</vt:lpstr>
      <vt:lpstr>Bireysel Başvurular Sonucunda Verilen Kararlar</vt:lpstr>
      <vt:lpstr>Bireysel Başvuruya İlişkin İstatistikler  (Kaynak: Anayasa Mahkemesi)</vt:lpstr>
      <vt:lpstr>Ülkemizde Bireysel Başvuru İstatistikleri  (Kaynak: Anayasa Mahkemesi)</vt:lpstr>
      <vt:lpstr>Ülkemizde Bireysel Başvuru İstatistikleri  (Kaynak: Anayasa Mahkemesi)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Anayasa Hukuku Açısından «Devlet» ve Devletin Farklı Örgütleniş Biçimleri</dc:title>
  <dc:creator>Windows Kullanıcısı</dc:creator>
  <cp:lastModifiedBy>Windows Kullanıcısı</cp:lastModifiedBy>
  <cp:revision>27</cp:revision>
  <dcterms:created xsi:type="dcterms:W3CDTF">2018-02-26T12:01:36Z</dcterms:created>
  <dcterms:modified xsi:type="dcterms:W3CDTF">2018-03-08T20:58:46Z</dcterms:modified>
</cp:coreProperties>
</file>