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5" r:id="rId3"/>
    <p:sldId id="276" r:id="rId4"/>
    <p:sldId id="277" r:id="rId5"/>
    <p:sldId id="278" r:id="rId6"/>
    <p:sldId id="279" r:id="rId7"/>
    <p:sldId id="280" r:id="rId8"/>
    <p:sldId id="281" r:id="rId9"/>
    <p:sldId id="282" r:id="rId10"/>
    <p:sldId id="283" r:id="rId11"/>
    <p:sldId id="284"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6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DED335C-FD22-4C94-AAAA-3EDF92137359}"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526815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ED335C-FD22-4C94-AAAA-3EDF92137359}"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3518467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ED335C-FD22-4C94-AAAA-3EDF92137359}"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3150520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400081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669823002"/>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29.02.2020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9189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29.02.2020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3640204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29.02.2020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0771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DED335C-FD22-4C94-AAAA-3EDF92137359}"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3582920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DED335C-FD22-4C94-AAAA-3EDF92137359}"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28818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DED335C-FD22-4C94-AAAA-3EDF92137359}"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4031401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DED335C-FD22-4C94-AAAA-3EDF92137359}" type="datetimeFigureOut">
              <a:rPr lang="tr-TR" smtClean="0"/>
              <a:t>29.02.2020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1896384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DED335C-FD22-4C94-AAAA-3EDF92137359}" type="datetimeFigureOut">
              <a:rPr lang="tr-TR" smtClean="0"/>
              <a:t>29.02.2020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3854073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DED335C-FD22-4C94-AAAA-3EDF92137359}" type="datetimeFigureOut">
              <a:rPr lang="tr-TR" smtClean="0"/>
              <a:t>29.02.2020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3327546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DED335C-FD22-4C94-AAAA-3EDF92137359}"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3270857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DED335C-FD22-4C94-AAAA-3EDF92137359}"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07AA3D-F8EC-4C31-99B2-73177870AF26}" type="slidenum">
              <a:rPr lang="tr-TR" smtClean="0"/>
              <a:t>‹#›</a:t>
            </a:fld>
            <a:endParaRPr lang="tr-TR"/>
          </a:p>
        </p:txBody>
      </p:sp>
    </p:spTree>
    <p:extLst>
      <p:ext uri="{BB962C8B-B14F-4D97-AF65-F5344CB8AC3E}">
        <p14:creationId xmlns:p14="http://schemas.microsoft.com/office/powerpoint/2010/main" val="1255221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ED335C-FD22-4C94-AAAA-3EDF92137359}" type="datetimeFigureOut">
              <a:rPr lang="tr-TR" smtClean="0"/>
              <a:t>29.02.2020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07AA3D-F8EC-4C31-99B2-73177870AF26}" type="slidenum">
              <a:rPr lang="tr-TR" smtClean="0"/>
              <a:t>‹#›</a:t>
            </a:fld>
            <a:endParaRPr lang="tr-TR"/>
          </a:p>
        </p:txBody>
      </p:sp>
    </p:spTree>
    <p:extLst>
      <p:ext uri="{BB962C8B-B14F-4D97-AF65-F5344CB8AC3E}">
        <p14:creationId xmlns:p14="http://schemas.microsoft.com/office/powerpoint/2010/main" val="4044510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00410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640720" y="535237"/>
            <a:ext cx="43075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a- Fatura  (VUK Md:229)</a:t>
            </a:r>
          </a:p>
        </p:txBody>
      </p:sp>
      <p:sp>
        <p:nvSpPr>
          <p:cNvPr id="3" name="İçerik Yer Tutucusu 2"/>
          <p:cNvSpPr>
            <a:spLocks noGrp="1"/>
          </p:cNvSpPr>
          <p:nvPr>
            <p:ph idx="1"/>
          </p:nvPr>
        </p:nvSpPr>
        <p:spPr>
          <a:xfrm>
            <a:off x="1674564" y="1239035"/>
            <a:ext cx="9680607" cy="4608513"/>
          </a:xfrm>
        </p:spPr>
        <p:txBody>
          <a:bodyPr>
            <a:noAutofit/>
          </a:bodyPr>
          <a:lstStyle/>
          <a:p>
            <a:pPr marL="0" indent="0" algn="just">
              <a:lnSpc>
                <a:spcPct val="100000"/>
              </a:lnSpc>
              <a:spcBef>
                <a:spcPts val="0"/>
              </a:spcBef>
              <a:buNone/>
            </a:pPr>
            <a:endParaRPr lang="tr-TR" sz="1600" dirty="0">
              <a:latin typeface="Arial" panose="020B0604020202020204" pitchFamily="34" charset="0"/>
              <a:cs typeface="Arial" panose="020B0604020202020204" pitchFamily="34" charset="0"/>
            </a:endParaRP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Fatura, </a:t>
            </a:r>
            <a:r>
              <a:rPr lang="tr-TR" sz="1600" dirty="0">
                <a:latin typeface="Times New Roman" panose="02020603050405020304" pitchFamily="18" charset="0"/>
                <a:cs typeface="Times New Roman" panose="02020603050405020304" pitchFamily="18" charset="0"/>
              </a:rPr>
              <a:t>satılan emtia veya yapılan iş karşılığında müşterinin borçlandığı meblağı göstermek üzere emtiayı satan veya işi yapan tüccar tarafından müşteriye verilen </a:t>
            </a:r>
            <a:r>
              <a:rPr lang="tr-TR" sz="1600" b="1" dirty="0">
                <a:latin typeface="Times New Roman" panose="02020603050405020304" pitchFamily="18" charset="0"/>
                <a:cs typeface="Times New Roman" panose="02020603050405020304" pitchFamily="18" charset="0"/>
              </a:rPr>
              <a:t>ticari vesikadır. </a:t>
            </a:r>
          </a:p>
          <a:p>
            <a:pPr algn="just">
              <a:lnSpc>
                <a:spcPct val="100000"/>
              </a:lnSpc>
              <a:spcBef>
                <a:spcPts val="0"/>
              </a:spcBef>
              <a:buFont typeface="Wingdings" panose="05000000000000000000" pitchFamily="2" charset="2"/>
              <a:buChar char="v"/>
            </a:pPr>
            <a:endParaRPr lang="tr-TR" sz="16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v"/>
            </a:pPr>
            <a:r>
              <a:rPr lang="tr-TR" sz="1600" dirty="0">
                <a:latin typeface="Times New Roman" panose="02020603050405020304" pitchFamily="18" charset="0"/>
                <a:cs typeface="Times New Roman" panose="02020603050405020304" pitchFamily="18" charset="0"/>
              </a:rPr>
              <a:t> Fatura Düzenleme Sınırı: </a:t>
            </a:r>
            <a:r>
              <a:rPr lang="tr-TR" sz="1600" b="1" dirty="0">
                <a:latin typeface="Times New Roman" panose="02020603050405020304" pitchFamily="18" charset="0"/>
                <a:cs typeface="Times New Roman" panose="02020603050405020304" pitchFamily="18" charset="0"/>
              </a:rPr>
              <a:t>2020</a:t>
            </a:r>
            <a:r>
              <a:rPr lang="tr-TR" sz="1600" dirty="0">
                <a:latin typeface="Times New Roman" panose="02020603050405020304" pitchFamily="18" charset="0"/>
                <a:cs typeface="Times New Roman" panose="02020603050405020304" pitchFamily="18" charset="0"/>
              </a:rPr>
              <a:t> Yılı için </a:t>
            </a:r>
            <a:r>
              <a:rPr lang="tr-TR" sz="1600" b="1" dirty="0">
                <a:latin typeface="Times New Roman" panose="02020603050405020304" pitchFamily="18" charset="0"/>
                <a:cs typeface="Times New Roman" panose="02020603050405020304" pitchFamily="18" charset="0"/>
              </a:rPr>
              <a:t>1.400.-TL </a:t>
            </a:r>
            <a:r>
              <a:rPr lang="tr-TR" sz="1600" i="1" dirty="0">
                <a:latin typeface="Times New Roman" panose="02020603050405020304" pitchFamily="18" charset="0"/>
                <a:cs typeface="Times New Roman" panose="02020603050405020304" pitchFamily="18" charset="0"/>
              </a:rPr>
              <a:t>(VUK Md.232), </a:t>
            </a:r>
          </a:p>
          <a:p>
            <a:pPr algn="just">
              <a:lnSpc>
                <a:spcPct val="100000"/>
              </a:lnSpc>
              <a:spcBef>
                <a:spcPts val="0"/>
              </a:spcBef>
              <a:buFont typeface="Wingdings" panose="05000000000000000000" pitchFamily="2" charset="2"/>
              <a:buChar char="v"/>
            </a:pPr>
            <a:r>
              <a:rPr lang="tr-TR" sz="1600" dirty="0">
                <a:latin typeface="Times New Roman" panose="02020603050405020304" pitchFamily="18" charset="0"/>
                <a:cs typeface="Times New Roman" panose="02020603050405020304" pitchFamily="18" charset="0"/>
              </a:rPr>
              <a:t> Doğrudan gider yazılacak demirbaş ve </a:t>
            </a:r>
            <a:r>
              <a:rPr lang="tr-TR" sz="1600" dirty="0" err="1">
                <a:latin typeface="Times New Roman" panose="02020603050405020304" pitchFamily="18" charset="0"/>
                <a:cs typeface="Times New Roman" panose="02020603050405020304" pitchFamily="18" charset="0"/>
              </a:rPr>
              <a:t>peştemallıklar</a:t>
            </a:r>
            <a:r>
              <a:rPr lang="tr-TR" sz="1600" dirty="0">
                <a:latin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cs typeface="Times New Roman" panose="02020603050405020304" pitchFamily="18" charset="0"/>
              </a:rPr>
              <a:t>1.400.-TL </a:t>
            </a:r>
          </a:p>
          <a:p>
            <a:pPr marL="0" indent="0" algn="just">
              <a:lnSpc>
                <a:spcPct val="100000"/>
              </a:lnSpc>
              <a:spcBef>
                <a:spcPts val="0"/>
              </a:spcBef>
              <a:buNone/>
            </a:pPr>
            <a:r>
              <a:rPr lang="tr-TR" sz="1600" b="1" i="1" dirty="0">
                <a:latin typeface="Times New Roman" panose="02020603050405020304" pitchFamily="18" charset="0"/>
                <a:cs typeface="Times New Roman" panose="02020603050405020304" pitchFamily="18" charset="0"/>
              </a:rPr>
              <a:t>     </a:t>
            </a:r>
            <a:r>
              <a:rPr lang="tr-TR" sz="1600" i="1" dirty="0">
                <a:latin typeface="Times New Roman" panose="02020603050405020304" pitchFamily="18" charset="0"/>
                <a:cs typeface="Times New Roman" panose="02020603050405020304" pitchFamily="18" charset="0"/>
              </a:rPr>
              <a:t>(VUK Md.313), </a:t>
            </a:r>
          </a:p>
          <a:p>
            <a:pPr algn="just">
              <a:lnSpc>
                <a:spcPct val="100000"/>
              </a:lnSpc>
              <a:spcBef>
                <a:spcPts val="0"/>
              </a:spcBef>
              <a:buFont typeface="Wingdings" panose="05000000000000000000" pitchFamily="2" charset="2"/>
              <a:buChar char="v"/>
            </a:pPr>
            <a:r>
              <a:rPr lang="tr-TR" sz="1600" dirty="0">
                <a:latin typeface="Times New Roman" panose="02020603050405020304" pitchFamily="18" charset="0"/>
                <a:cs typeface="Times New Roman" panose="02020603050405020304" pitchFamily="18" charset="0"/>
              </a:rPr>
              <a:t> Fatura, gider pusulası, müstahsil makbuzu,  serbest meslek makbuzu verilmemesi, alınmaması cezası </a:t>
            </a:r>
            <a:r>
              <a:rPr lang="tr-TR" sz="1600" b="1" dirty="0">
                <a:latin typeface="Times New Roman" panose="02020603050405020304" pitchFamily="18" charset="0"/>
                <a:cs typeface="Times New Roman" panose="02020603050405020304" pitchFamily="18" charset="0"/>
              </a:rPr>
              <a:t>350.-TL </a:t>
            </a:r>
            <a:r>
              <a:rPr lang="tr-TR" sz="1600" i="1" dirty="0">
                <a:latin typeface="Times New Roman" panose="02020603050405020304" pitchFamily="18" charset="0"/>
                <a:cs typeface="Times New Roman" panose="02020603050405020304" pitchFamily="18" charset="0"/>
              </a:rPr>
              <a:t>(VUK Md.353)</a:t>
            </a:r>
          </a:p>
          <a:p>
            <a:pPr algn="just">
              <a:lnSpc>
                <a:spcPct val="100000"/>
              </a:lnSpc>
              <a:spcBef>
                <a:spcPts val="0"/>
              </a:spcBef>
              <a:buFont typeface="Wingdings" panose="05000000000000000000" pitchFamily="2" charset="2"/>
              <a:buChar char="v"/>
            </a:pPr>
            <a:r>
              <a:rPr lang="tr-TR" sz="1600" dirty="0">
                <a:latin typeface="Times New Roman" panose="02020603050405020304" pitchFamily="18" charset="0"/>
                <a:cs typeface="Times New Roman" panose="02020603050405020304" pitchFamily="18" charset="0"/>
              </a:rPr>
              <a:t> Bir takvim yılı içinde her bir belge </a:t>
            </a:r>
            <a:r>
              <a:rPr lang="tr-TR" sz="1600" dirty="0" err="1">
                <a:latin typeface="Times New Roman" panose="02020603050405020304" pitchFamily="18" charset="0"/>
                <a:cs typeface="Times New Roman" panose="02020603050405020304" pitchFamily="18" charset="0"/>
              </a:rPr>
              <a:t>nevine</a:t>
            </a:r>
            <a:r>
              <a:rPr lang="tr-TR" sz="1600" dirty="0">
                <a:latin typeface="Times New Roman" panose="02020603050405020304" pitchFamily="18" charset="0"/>
                <a:cs typeface="Times New Roman" panose="02020603050405020304" pitchFamily="18" charset="0"/>
              </a:rPr>
              <a:t> ilişkin olarak kesilecek toplam ceza </a:t>
            </a:r>
            <a:r>
              <a:rPr lang="tr-TR" sz="1600" b="1" dirty="0">
                <a:latin typeface="Times New Roman" panose="02020603050405020304" pitchFamily="18" charset="0"/>
                <a:cs typeface="Times New Roman" panose="02020603050405020304" pitchFamily="18" charset="0"/>
              </a:rPr>
              <a:t>180.000.-TL </a:t>
            </a:r>
            <a:r>
              <a:rPr lang="tr-TR" sz="1600" i="1" dirty="0">
                <a:latin typeface="Times New Roman" panose="02020603050405020304" pitchFamily="18" charset="0"/>
                <a:cs typeface="Times New Roman" panose="02020603050405020304" pitchFamily="18" charset="0"/>
              </a:rPr>
              <a:t>(VUK Md.353).</a:t>
            </a:r>
          </a:p>
          <a:p>
            <a:pPr marL="0" indent="0" algn="just">
              <a:lnSpc>
                <a:spcPct val="100000"/>
              </a:lnSpc>
              <a:spcBef>
                <a:spcPts val="0"/>
              </a:spcBef>
              <a:buNone/>
            </a:pPr>
            <a:endParaRPr lang="tr-TR" sz="1600" i="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1600" i="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i="1" dirty="0">
                <a:latin typeface="Times New Roman" panose="02020603050405020304" pitchFamily="18" charset="0"/>
                <a:cs typeface="Times New Roman" panose="02020603050405020304" pitchFamily="18" charset="0"/>
              </a:rPr>
              <a:t>Not:</a:t>
            </a:r>
            <a:r>
              <a:rPr lang="tr-TR" sz="1600" i="1" dirty="0">
                <a:latin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cs typeface="Times New Roman" panose="02020603050405020304" pitchFamily="18" charset="0"/>
              </a:rPr>
              <a:t>Kuyumcular </a:t>
            </a:r>
            <a:r>
              <a:rPr lang="tr-TR" sz="1600" b="1" dirty="0">
                <a:latin typeface="Times New Roman" panose="02020603050405020304" pitchFamily="18" charset="0"/>
                <a:cs typeface="Times New Roman" panose="02020603050405020304" pitchFamily="18" charset="0"/>
              </a:rPr>
              <a:t>4.200.-TL</a:t>
            </a:r>
            <a:r>
              <a:rPr lang="tr-TR" sz="1600" dirty="0">
                <a:latin typeface="Times New Roman" panose="02020603050405020304" pitchFamily="18" charset="0"/>
                <a:cs typeface="Times New Roman" panose="02020603050405020304" pitchFamily="18" charset="0"/>
              </a:rPr>
              <a:t>’sına kadar </a:t>
            </a:r>
            <a:r>
              <a:rPr lang="tr-TR" sz="1600" b="1" dirty="0">
                <a:latin typeface="Times New Roman" panose="02020603050405020304" pitchFamily="18" charset="0"/>
                <a:cs typeface="Times New Roman" panose="02020603050405020304" pitchFamily="18" charset="0"/>
              </a:rPr>
              <a:t>(1.400.-TL x 3 Katı) </a:t>
            </a:r>
            <a:r>
              <a:rPr lang="tr-TR" sz="1600" dirty="0">
                <a:latin typeface="Times New Roman" panose="02020603050405020304" pitchFamily="18" charset="0"/>
                <a:cs typeface="Times New Roman" panose="02020603050405020304" pitchFamily="18" charset="0"/>
              </a:rPr>
              <a:t>olan satışları için yazar kasa fişi düzenleyebilecek </a:t>
            </a:r>
            <a:r>
              <a:rPr lang="tr-TR" sz="1600" i="1" dirty="0">
                <a:latin typeface="Times New Roman" panose="02020603050405020304" pitchFamily="18" charset="0"/>
                <a:cs typeface="Times New Roman" panose="02020603050405020304" pitchFamily="18" charset="0"/>
              </a:rPr>
              <a:t>(04.01.2020 Resmi Gazete VUK 514 </a:t>
            </a:r>
            <a:r>
              <a:rPr lang="tr-TR" sz="1600" i="1" dirty="0" err="1">
                <a:latin typeface="Times New Roman" panose="02020603050405020304" pitchFamily="18" charset="0"/>
                <a:cs typeface="Times New Roman" panose="02020603050405020304" pitchFamily="18" charset="0"/>
              </a:rPr>
              <a:t>Nolu</a:t>
            </a:r>
            <a:r>
              <a:rPr lang="tr-TR" sz="1600" i="1" dirty="0">
                <a:latin typeface="Times New Roman" panose="02020603050405020304" pitchFamily="18" charset="0"/>
                <a:cs typeface="Times New Roman" panose="02020603050405020304" pitchFamily="18" charset="0"/>
              </a:rPr>
              <a:t> Tebliğ)</a:t>
            </a:r>
          </a:p>
          <a:p>
            <a:pPr marL="0" indent="0" algn="just">
              <a:buNone/>
            </a:pPr>
            <a:endParaRPr lang="tr-TR" sz="2000" dirty="0">
              <a:latin typeface="Arial" panose="020B0604020202020204" pitchFamily="34" charset="0"/>
              <a:cs typeface="Arial" panose="020B0604020202020204" pitchFamily="34" charset="0"/>
            </a:endParaRPr>
          </a:p>
        </p:txBody>
      </p:sp>
      <p:sp>
        <p:nvSpPr>
          <p:cNvPr id="5" name="Rectangle 1"/>
          <p:cNvSpPr>
            <a:spLocks noChangeArrowheads="1"/>
          </p:cNvSpPr>
          <p:nvPr/>
        </p:nvSpPr>
        <p:spPr bwMode="auto">
          <a:xfrm>
            <a:off x="3455989" y="3656699"/>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tr-TR" altLang="tr-TR">
                <a:solidFill>
                  <a:prstClr val="black"/>
                </a:solidFill>
                <a:latin typeface="Arial" panose="020B0604020202020204" pitchFamily="34" charset="0"/>
              </a:rPr>
              <a:t/>
            </a:r>
            <a:br>
              <a:rPr lang="tr-TR" altLang="tr-TR">
                <a:solidFill>
                  <a:prstClr val="black"/>
                </a:solidFill>
                <a:latin typeface="Arial" panose="020B0604020202020204" pitchFamily="34" charset="0"/>
              </a:rPr>
            </a:br>
            <a:endParaRPr lang="tr-TR" altLang="tr-TR">
              <a:solidFill>
                <a:prstClr val="black"/>
              </a:solidFill>
              <a:latin typeface="Arial" panose="020B0604020202020204" pitchFamily="34" charset="0"/>
            </a:endParaRPr>
          </a:p>
        </p:txBody>
      </p:sp>
      <p:sp>
        <p:nvSpPr>
          <p:cNvPr id="6" name="Slayt Numarası Yer Tutucusu 5"/>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1892556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Basit Usulde Vergilendirilecek Mükellefler</a:t>
            </a:r>
          </a:p>
        </p:txBody>
      </p:sp>
      <p:sp>
        <p:nvSpPr>
          <p:cNvPr id="3" name="İçerik Yer Tutucusu 2"/>
          <p:cNvSpPr>
            <a:spLocks noGrp="1"/>
          </p:cNvSpPr>
          <p:nvPr>
            <p:ph idx="1"/>
          </p:nvPr>
        </p:nvSpPr>
        <p:spPr>
          <a:xfrm>
            <a:off x="1663547" y="1981204"/>
            <a:ext cx="9691624" cy="3417061"/>
          </a:xfrm>
        </p:spPr>
        <p:txBody>
          <a:bodyPr/>
          <a:lstStyle/>
          <a:p>
            <a:pPr marL="0" indent="0">
              <a:buNone/>
            </a:pPr>
            <a:endParaRPr lang="tr-TR" sz="2000" dirty="0">
              <a:latin typeface="Arial" panose="020B0604020202020204" pitchFamily="34" charset="0"/>
              <a:cs typeface="Arial" panose="020B0604020202020204" pitchFamily="34"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Gelir vergisine tabi olan ticaret ve sanat erbabı, kazancın tespit usulü bakımından ikiye ayrılmaktadır.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 Basit usulde gelir vergisine tabi olanlar </a:t>
            </a:r>
            <a:r>
              <a:rPr lang="tr-TR" sz="2000" i="1" dirty="0">
                <a:latin typeface="Times New Roman" panose="02020603050405020304" pitchFamily="18" charset="0"/>
                <a:cs typeface="Times New Roman" panose="02020603050405020304" pitchFamily="18" charset="0"/>
              </a:rPr>
              <a:t>(Taksi-Dolmuş-Manav-Büfe-Gazete Bayileri-Ekmek Satış Büfeleri </a:t>
            </a:r>
            <a:r>
              <a:rPr lang="tr-TR" sz="2000" i="1" dirty="0" err="1">
                <a:latin typeface="Times New Roman" panose="02020603050405020304" pitchFamily="18" charset="0"/>
                <a:cs typeface="Times New Roman" panose="02020603050405020304" pitchFamily="18" charset="0"/>
              </a:rPr>
              <a:t>vb</a:t>
            </a:r>
            <a:r>
              <a:rPr lang="tr-TR" sz="2000" i="1"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 Gerçek usulde gelir vergisine tabi olanlar.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10</a:t>
            </a:fld>
            <a:endParaRPr lang="tr-TR" dirty="0">
              <a:solidFill>
                <a:prstClr val="black"/>
              </a:solidFill>
            </a:endParaRPr>
          </a:p>
        </p:txBody>
      </p:sp>
    </p:spTree>
    <p:extLst>
      <p:ext uri="{BB962C8B-B14F-4D97-AF65-F5344CB8AC3E}">
        <p14:creationId xmlns:p14="http://schemas.microsoft.com/office/powerpoint/2010/main" val="1162111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63978" y="524220"/>
            <a:ext cx="4980870" cy="599728"/>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Fatura Kullanma Zorunluluğu</a:t>
            </a:r>
          </a:p>
        </p:txBody>
      </p:sp>
      <p:sp>
        <p:nvSpPr>
          <p:cNvPr id="3" name="İçerik Yer Tutucusu 2"/>
          <p:cNvSpPr>
            <a:spLocks noGrp="1"/>
          </p:cNvSpPr>
          <p:nvPr>
            <p:ph idx="1"/>
          </p:nvPr>
        </p:nvSpPr>
        <p:spPr>
          <a:xfrm>
            <a:off x="1652530" y="1842616"/>
            <a:ext cx="9702641" cy="2956052"/>
          </a:xfrm>
        </p:spPr>
        <p:txBody>
          <a:bodyPr>
            <a:normAutofit/>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I. ve II. sınıf tüccarlar, kazancı basit usulde tespit edilenlerle defter tutmak zorunda olan çiftçiler;</a:t>
            </a:r>
          </a:p>
          <a:p>
            <a:pPr algn="just">
              <a:lnSpc>
                <a:spcPct val="10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I. ve II. sınıf tüccarlara,</a:t>
            </a:r>
          </a:p>
          <a:p>
            <a:pPr algn="just">
              <a:lnSpc>
                <a:spcPct val="10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Serbest meslek erbabına,</a:t>
            </a:r>
          </a:p>
          <a:p>
            <a:pPr algn="just">
              <a:lnSpc>
                <a:spcPct val="10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Kazançları basit usulde tespit olunan tüccarlara,</a:t>
            </a:r>
          </a:p>
          <a:p>
            <a:pPr algn="just">
              <a:lnSpc>
                <a:spcPct val="10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Defter tutmak mecburiyetinde olan çiftçilere,</a:t>
            </a:r>
          </a:p>
          <a:p>
            <a:pPr algn="just">
              <a:lnSpc>
                <a:spcPct val="10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Vergiden muaf esnafa,</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Sattıkları emtia veya yaptıkları işler için fatura vermek ve bunlar da fatura istemek ve almak zorundadır.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1762999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11336" y="381833"/>
            <a:ext cx="6536664" cy="1296144"/>
          </a:xfrm>
        </p:spPr>
        <p:txBody>
          <a:bodyPr>
            <a:normAutofit/>
          </a:bodyPr>
          <a:lstStyle/>
          <a:p>
            <a:r>
              <a:rPr lang="tr-TR" sz="2400" dirty="0">
                <a:solidFill>
                  <a:schemeClr val="tx1"/>
                </a:solidFill>
                <a:latin typeface="Times New Roman" panose="02020603050405020304" pitchFamily="18" charset="0"/>
                <a:cs typeface="Times New Roman" panose="02020603050405020304" pitchFamily="18" charset="0"/>
              </a:rPr>
              <a:t>Fatura ve Teyit Mektubu</a:t>
            </a:r>
            <a:br>
              <a:rPr lang="tr-TR" sz="2400" dirty="0">
                <a:solidFill>
                  <a:schemeClr val="tx1"/>
                </a:solidFill>
                <a:latin typeface="Times New Roman" panose="02020603050405020304" pitchFamily="18" charset="0"/>
                <a:cs typeface="Times New Roman" panose="02020603050405020304" pitchFamily="18" charset="0"/>
              </a:rPr>
            </a:br>
            <a:r>
              <a:rPr lang="tr-TR" sz="1800" dirty="0" smtClean="0">
                <a:solidFill>
                  <a:schemeClr val="tx1"/>
                </a:solidFill>
              </a:rPr>
              <a:t> </a:t>
            </a:r>
            <a:r>
              <a:rPr lang="tr-TR" sz="1800" dirty="0">
                <a:solidFill>
                  <a:schemeClr val="tx1"/>
                </a:solidFill>
                <a:latin typeface="Times New Roman" panose="02020603050405020304" pitchFamily="18" charset="0"/>
                <a:cs typeface="Times New Roman" panose="02020603050405020304" pitchFamily="18" charset="0"/>
              </a:rPr>
              <a:t>(T.T.K. Madde: 21)</a:t>
            </a:r>
            <a:br>
              <a:rPr lang="tr-TR" sz="1800" dirty="0">
                <a:solidFill>
                  <a:schemeClr val="tx1"/>
                </a:solidFill>
                <a:latin typeface="Times New Roman" panose="02020603050405020304" pitchFamily="18" charset="0"/>
                <a:cs typeface="Times New Roman" panose="02020603050405020304" pitchFamily="18" charset="0"/>
              </a:rPr>
            </a:br>
            <a:endParaRPr lang="tr-TR" sz="1800"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663547" y="1818556"/>
            <a:ext cx="9691624" cy="2775478"/>
          </a:xfrm>
        </p:spPr>
        <p:txBody>
          <a:bodyPr>
            <a:noAutofit/>
          </a:bodyPr>
          <a:lstStyle/>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 </a:t>
            </a:r>
            <a:r>
              <a:rPr lang="tr-TR" sz="1600" dirty="0">
                <a:latin typeface="Times New Roman" panose="02020603050405020304" pitchFamily="18" charset="0"/>
                <a:cs typeface="Times New Roman" panose="02020603050405020304" pitchFamily="18" charset="0"/>
              </a:rPr>
              <a:t>Ticari işletmesi bağlamında bir mal satmış, üretmiş, bir iş görmüş veya bir menfaat sağlamış olan tacirden, diğer taraf, kendisine bir fatura verilmesini ve bedeli ödenmiş ise bunun da faturada gösterilmesini isteyebilir.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2) </a:t>
            </a:r>
            <a:r>
              <a:rPr lang="tr-TR" sz="1600" dirty="0">
                <a:latin typeface="Times New Roman" panose="02020603050405020304" pitchFamily="18" charset="0"/>
                <a:cs typeface="Times New Roman" panose="02020603050405020304" pitchFamily="18" charset="0"/>
              </a:rPr>
              <a:t>Bir fatura alan kişi aldığı tarihten itibaren </a:t>
            </a:r>
            <a:r>
              <a:rPr lang="tr-TR" sz="1600" b="1" dirty="0">
                <a:latin typeface="Times New Roman" panose="02020603050405020304" pitchFamily="18" charset="0"/>
                <a:cs typeface="Times New Roman" panose="02020603050405020304" pitchFamily="18" charset="0"/>
              </a:rPr>
              <a:t>8 gün içinde, </a:t>
            </a:r>
            <a:r>
              <a:rPr lang="tr-TR" sz="1600" dirty="0">
                <a:latin typeface="Times New Roman" panose="02020603050405020304" pitchFamily="18" charset="0"/>
                <a:cs typeface="Times New Roman" panose="02020603050405020304" pitchFamily="18" charset="0"/>
              </a:rPr>
              <a:t>faturanın içeriği hakkında bir itirazda bulunmamışsa bu içeriği kabul etmiş sayılır.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3) Telefonla, telgrafla, </a:t>
            </a:r>
            <a:r>
              <a:rPr lang="tr-TR" sz="1600" dirty="0">
                <a:latin typeface="Times New Roman" panose="02020603050405020304" pitchFamily="18" charset="0"/>
                <a:cs typeface="Times New Roman" panose="02020603050405020304" pitchFamily="18" charset="0"/>
              </a:rPr>
              <a:t>herhangi bir iletişim veya bilişim aracıyla veya diğer bir teknik araçla ya da </a:t>
            </a:r>
            <a:r>
              <a:rPr lang="tr-TR" sz="1600" b="1" dirty="0">
                <a:latin typeface="Times New Roman" panose="02020603050405020304" pitchFamily="18" charset="0"/>
                <a:cs typeface="Times New Roman" panose="02020603050405020304" pitchFamily="18" charset="0"/>
              </a:rPr>
              <a:t>sözlü </a:t>
            </a:r>
            <a:r>
              <a:rPr lang="tr-TR" sz="1600" dirty="0">
                <a:latin typeface="Times New Roman" panose="02020603050405020304" pitchFamily="18" charset="0"/>
                <a:cs typeface="Times New Roman" panose="02020603050405020304" pitchFamily="18" charset="0"/>
              </a:rPr>
              <a:t>olarak kurulan sözleşmelerle yapılan açıklamaların </a:t>
            </a:r>
            <a:r>
              <a:rPr lang="tr-TR" sz="1600" b="1" dirty="0">
                <a:latin typeface="Times New Roman" panose="02020603050405020304" pitchFamily="18" charset="0"/>
                <a:cs typeface="Times New Roman" panose="02020603050405020304" pitchFamily="18" charset="0"/>
              </a:rPr>
              <a:t>içeriğini doğrulayan bir yazıyı </a:t>
            </a:r>
            <a:r>
              <a:rPr lang="tr-TR" sz="1600" dirty="0">
                <a:latin typeface="Times New Roman" panose="02020603050405020304" pitchFamily="18" charset="0"/>
                <a:cs typeface="Times New Roman" panose="02020603050405020304" pitchFamily="18" charset="0"/>
              </a:rPr>
              <a:t>alan kişi, bunu aldığı tarihten itibaren 8 gün içinde itirazda bulunmamışsa, söz konusu  teyit mektubunun yapılan sözleşmeye veya açıklamalara uygun olduğunu kabul etmiş sayılır. </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2754238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e-Fatura (VUK Mükerrer 242/2)</a:t>
            </a:r>
          </a:p>
        </p:txBody>
      </p:sp>
      <p:sp>
        <p:nvSpPr>
          <p:cNvPr id="3" name="İçerik Yer Tutucusu 2"/>
          <p:cNvSpPr>
            <a:spLocks noGrp="1"/>
          </p:cNvSpPr>
          <p:nvPr>
            <p:ph idx="1"/>
          </p:nvPr>
        </p:nvSpPr>
        <p:spPr>
          <a:xfrm>
            <a:off x="1652531" y="1772817"/>
            <a:ext cx="9702640" cy="4896544"/>
          </a:xfrm>
        </p:spPr>
        <p:txBody>
          <a:bodyPr>
            <a:normAutofit/>
          </a:bodyPr>
          <a:lstStyle/>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Vergi Usul Kanununun Mükerrer 242. maddesinin 2 numaralı fıkrasında yer alan hükmün Maliye Bakanlığı’na verdiği yetkiye istinaden; </a:t>
            </a: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-Düzenlenmesi, </a:t>
            </a: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-Müşteriye verilmesi, </a:t>
            </a: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-Müşteri tarafından da istenmesi,</a:t>
            </a: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-Ve alınması zorunlu olan faturanın,</a:t>
            </a: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-Elektronik belge olarak düzenlenmesi, </a:t>
            </a: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-Müşteriye elektronik ortamda iletilmesi, </a:t>
            </a: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-Ve elektronik ortamda muhafaza ve ibraz edilmesine ilişkin düzenlemeler </a:t>
            </a:r>
          </a:p>
          <a:p>
            <a:pPr marL="0" indent="0" algn="just">
              <a:lnSpc>
                <a:spcPct val="120000"/>
              </a:lnSpc>
              <a:spcBef>
                <a:spcPts val="0"/>
              </a:spcBef>
              <a:buNone/>
            </a:pPr>
            <a:r>
              <a:rPr lang="tr-TR" sz="1200" dirty="0">
                <a:latin typeface="Times New Roman" panose="02020603050405020304" pitchFamily="18" charset="0"/>
                <a:cs typeface="Times New Roman" panose="02020603050405020304" pitchFamily="18" charset="0"/>
              </a:rPr>
              <a:t>bu Kanunun konusunu oluşturmaktadır.</a:t>
            </a:r>
          </a:p>
          <a:p>
            <a:pPr marL="0" indent="0" algn="just">
              <a:lnSpc>
                <a:spcPct val="120000"/>
              </a:lnSpc>
              <a:spcBef>
                <a:spcPts val="0"/>
              </a:spcBef>
              <a:buNone/>
            </a:pPr>
            <a:endParaRPr lang="tr-TR" sz="105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050" dirty="0">
                <a:latin typeface="Times New Roman" panose="02020603050405020304" pitchFamily="18" charset="0"/>
                <a:cs typeface="Times New Roman" panose="02020603050405020304" pitchFamily="18" charset="0"/>
              </a:rPr>
              <a:t>*e-Fatura, yeni bir belge türü olmayıp, </a:t>
            </a:r>
            <a:r>
              <a:rPr lang="tr-TR" sz="1050" u="sng" dirty="0">
                <a:latin typeface="Times New Roman" panose="02020603050405020304" pitchFamily="18" charset="0"/>
                <a:cs typeface="Times New Roman" panose="02020603050405020304" pitchFamily="18" charset="0"/>
              </a:rPr>
              <a:t>kağıt fatura ile aynı hukuki niteliklere sahiptir</a:t>
            </a:r>
            <a:r>
              <a:rPr lang="tr-TR" sz="1050" dirty="0">
                <a:latin typeface="Times New Roman" panose="02020603050405020304" pitchFamily="18" charset="0"/>
                <a:cs typeface="Times New Roman" panose="02020603050405020304" pitchFamily="18" charset="0"/>
              </a:rPr>
              <a:t>.</a:t>
            </a:r>
          </a:p>
          <a:p>
            <a:pPr marL="0" indent="0" algn="just">
              <a:lnSpc>
                <a:spcPct val="120000"/>
              </a:lnSpc>
              <a:spcBef>
                <a:spcPts val="0"/>
              </a:spcBef>
              <a:buNone/>
            </a:pPr>
            <a:endParaRPr lang="tr-TR" sz="105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050" b="1" dirty="0">
                <a:latin typeface="Times New Roman" panose="02020603050405020304" pitchFamily="18" charset="0"/>
                <a:cs typeface="Times New Roman" panose="02020603050405020304" pitchFamily="18" charset="0"/>
              </a:rPr>
              <a:t>**</a:t>
            </a:r>
            <a:r>
              <a:rPr lang="tr-TR" sz="1050" dirty="0">
                <a:latin typeface="Times New Roman" panose="02020603050405020304" pitchFamily="18" charset="0"/>
                <a:cs typeface="Times New Roman" panose="02020603050405020304" pitchFamily="18" charset="0"/>
              </a:rPr>
              <a:t>Elektronik Fatura uygulamasına kayıtlı olan mükelleflerin birbirlerinden aldıkları mallar ve sağladıkları hizmetler için </a:t>
            </a:r>
            <a:r>
              <a:rPr lang="tr-TR" sz="1050" b="1" u="sng" dirty="0">
                <a:latin typeface="Times New Roman" panose="02020603050405020304" pitchFamily="18" charset="0"/>
                <a:cs typeface="Times New Roman" panose="02020603050405020304" pitchFamily="18" charset="0"/>
              </a:rPr>
              <a:t>01.09.2013</a:t>
            </a:r>
            <a:r>
              <a:rPr lang="tr-TR" sz="1050" u="sng" dirty="0">
                <a:latin typeface="Times New Roman" panose="02020603050405020304" pitchFamily="18" charset="0"/>
                <a:cs typeface="Times New Roman" panose="02020603050405020304" pitchFamily="18" charset="0"/>
              </a:rPr>
              <a:t> tarihinden itibaren elektronik fatura göndermeleri ve almaları zorunludur.</a:t>
            </a:r>
          </a:p>
          <a:p>
            <a:pPr marL="0" indent="0" algn="just">
              <a:lnSpc>
                <a:spcPct val="120000"/>
              </a:lnSpc>
              <a:spcBef>
                <a:spcPts val="0"/>
              </a:spcBef>
              <a:buNone/>
            </a:pPr>
            <a:endParaRPr lang="tr-TR" sz="105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050" dirty="0">
                <a:latin typeface="Times New Roman" panose="02020603050405020304" pitchFamily="18" charset="0"/>
                <a:cs typeface="Times New Roman" panose="02020603050405020304" pitchFamily="18" charset="0"/>
              </a:rPr>
              <a:t>***Elektronik fatura uygulamasına kayıtlı olan mükellefler elektronik fatura uygulamasına kayıtlı olmayan mükelleflere yaptıkları mal teslimi ve hizmet ifası için genel hükümler çerçevesinde </a:t>
            </a:r>
            <a:r>
              <a:rPr lang="tr-TR" sz="1050" u="sng" dirty="0">
                <a:latin typeface="Times New Roman" panose="02020603050405020304" pitchFamily="18" charset="0"/>
                <a:cs typeface="Times New Roman" panose="02020603050405020304" pitchFamily="18" charset="0"/>
              </a:rPr>
              <a:t>kağıt fatura düzenlemeye devam edeceklerdir.</a:t>
            </a:r>
          </a:p>
          <a:p>
            <a:endParaRPr lang="tr-TR" sz="16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3567498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80901" y="568287"/>
            <a:ext cx="7374270" cy="527720"/>
          </a:xfrm>
        </p:spPr>
        <p:txBody>
          <a:bodyPr>
            <a:normAutofit/>
          </a:bodyPr>
          <a:lstStyle/>
          <a:p>
            <a:r>
              <a:rPr lang="tr-TR" sz="2800" dirty="0" err="1">
                <a:solidFill>
                  <a:schemeClr val="tx1"/>
                </a:solidFill>
                <a:latin typeface="Times New Roman" panose="02020603050405020304" pitchFamily="18" charset="0"/>
                <a:cs typeface="Times New Roman" panose="02020603050405020304" pitchFamily="18" charset="0"/>
              </a:rPr>
              <a:t>İrsaliyeli</a:t>
            </a:r>
            <a:r>
              <a:rPr lang="tr-TR" sz="2800" dirty="0">
                <a:solidFill>
                  <a:schemeClr val="tx1"/>
                </a:solidFill>
                <a:latin typeface="Times New Roman" panose="02020603050405020304" pitchFamily="18" charset="0"/>
                <a:cs typeface="Times New Roman" panose="02020603050405020304" pitchFamily="18" charset="0"/>
              </a:rPr>
              <a:t> Fatura</a:t>
            </a:r>
          </a:p>
        </p:txBody>
      </p:sp>
      <p:sp>
        <p:nvSpPr>
          <p:cNvPr id="3" name="İçerik Yer Tutucusu 2"/>
          <p:cNvSpPr>
            <a:spLocks noGrp="1"/>
          </p:cNvSpPr>
          <p:nvPr>
            <p:ph idx="1"/>
          </p:nvPr>
        </p:nvSpPr>
        <p:spPr>
          <a:xfrm>
            <a:off x="1619480" y="1960710"/>
            <a:ext cx="9735691" cy="1928244"/>
          </a:xfrm>
        </p:spPr>
        <p:txBody>
          <a:bodyPr>
            <a:normAutofit/>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VUK Mükerrer 257’nci maddesinin Maliye Bakanlığı’na verdiği yetkiye dayanılarak yayımlanan 211 ve 232 Sıra </a:t>
            </a:r>
            <a:r>
              <a:rPr lang="tr-TR" sz="2000" dirty="0" err="1">
                <a:latin typeface="Times New Roman" panose="02020603050405020304" pitchFamily="18" charset="0"/>
                <a:cs typeface="Times New Roman" panose="02020603050405020304" pitchFamily="18" charset="0"/>
              </a:rPr>
              <a:t>No’lu</a:t>
            </a:r>
            <a:r>
              <a:rPr lang="tr-TR" sz="2000" dirty="0">
                <a:latin typeface="Times New Roman" panose="02020603050405020304" pitchFamily="18" charset="0"/>
                <a:cs typeface="Times New Roman" panose="02020603050405020304" pitchFamily="18" charset="0"/>
              </a:rPr>
              <a:t> VUK Genel Tebliğlerinde;</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Fatura ve sevk irsaliyesinin ayrı belgeler olarak değil, isteyen mükellefler açısından </a:t>
            </a:r>
            <a:r>
              <a:rPr lang="tr-TR" sz="2000" b="1" dirty="0" err="1">
                <a:latin typeface="Times New Roman" panose="02020603050405020304" pitchFamily="18" charset="0"/>
                <a:cs typeface="Times New Roman" panose="02020603050405020304" pitchFamily="18" charset="0"/>
              </a:rPr>
              <a:t>irsaliyeli</a:t>
            </a:r>
            <a:r>
              <a:rPr lang="tr-TR" sz="2000" b="1" dirty="0">
                <a:latin typeface="Times New Roman" panose="02020603050405020304" pitchFamily="18" charset="0"/>
                <a:cs typeface="Times New Roman" panose="02020603050405020304" pitchFamily="18" charset="0"/>
              </a:rPr>
              <a:t> fatura </a:t>
            </a:r>
            <a:r>
              <a:rPr lang="tr-TR" sz="2000" dirty="0">
                <a:latin typeface="Times New Roman" panose="02020603050405020304" pitchFamily="18" charset="0"/>
                <a:cs typeface="Times New Roman" panose="02020603050405020304" pitchFamily="18" charset="0"/>
              </a:rPr>
              <a:t>adı altında tek belge olarak düzenlenmesi ve kullanılması esası getirilmiştir.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3491431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13348" y="602968"/>
            <a:ext cx="7374270" cy="599728"/>
          </a:xfrm>
        </p:spPr>
        <p:txBody>
          <a:bodyPr/>
          <a:lstStyle/>
          <a:p>
            <a:pPr algn="ctr"/>
            <a:r>
              <a:rPr lang="tr-TR" sz="2400" dirty="0" smtClean="0">
                <a:solidFill>
                  <a:schemeClr val="tx1"/>
                </a:solidFill>
                <a:latin typeface="Times New Roman" panose="02020603050405020304" pitchFamily="18" charset="0"/>
                <a:cs typeface="Times New Roman" panose="02020603050405020304" pitchFamily="18" charset="0"/>
              </a:rPr>
              <a:t>KAYNAKLAR</a:t>
            </a:r>
            <a:endParaRPr lang="tr-TR" sz="1800" dirty="0">
              <a:solidFill>
                <a:schemeClr val="tx1"/>
              </a:solidFill>
            </a:endParaRPr>
          </a:p>
        </p:txBody>
      </p:sp>
      <p:sp>
        <p:nvSpPr>
          <p:cNvPr id="3" name="İçerik Yer Tutucusu 2"/>
          <p:cNvSpPr>
            <a:spLocks noGrp="1"/>
          </p:cNvSpPr>
          <p:nvPr>
            <p:ph idx="1"/>
          </p:nvPr>
        </p:nvSpPr>
        <p:spPr>
          <a:xfrm>
            <a:off x="1696598" y="1764804"/>
            <a:ext cx="9658573" cy="3604124"/>
          </a:xfrm>
        </p:spPr>
        <p:txBody>
          <a:bodyPr>
            <a:normAutofit/>
          </a:bodyPr>
          <a:lstStyle/>
          <a:p>
            <a:pPr algn="just">
              <a:lnSpc>
                <a:spcPct val="15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Bauman, Z. </a:t>
            </a:r>
            <a:r>
              <a:rPr lang="en-US" sz="1800" dirty="0">
                <a:latin typeface="Times New Roman" panose="02020603050405020304" pitchFamily="18" charset="0"/>
                <a:cs typeface="Times New Roman" panose="02020603050405020304" pitchFamily="18" charset="0"/>
              </a:rPr>
              <a:t>1991. Modernity and the Holocaust, Cornell University Press, New York.</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Lippman</a:t>
            </a:r>
            <a:r>
              <a:rPr lang="en-US" sz="1800" b="1" dirty="0">
                <a:latin typeface="Times New Roman" panose="02020603050405020304" pitchFamily="18" charset="0"/>
                <a:cs typeface="Times New Roman" panose="02020603050405020304" pitchFamily="18" charset="0"/>
              </a:rPr>
              <a:t>, E. J.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P. A. Wilson. </a:t>
            </a:r>
            <a:r>
              <a:rPr lang="en-US" sz="1800" dirty="0">
                <a:latin typeface="Times New Roman" panose="02020603050405020304" pitchFamily="18" charset="0"/>
                <a:cs typeface="Times New Roman" panose="02020603050405020304" pitchFamily="18" charset="0"/>
              </a:rPr>
              <a:t>2007. “The Culpability of Accounting in Perpetuating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Holocaust”, Accounting History, 12(3), 283-303.</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Kogon</a:t>
            </a:r>
            <a:r>
              <a:rPr lang="en-US" sz="1800" b="1" dirty="0">
                <a:latin typeface="Times New Roman" panose="02020603050405020304" pitchFamily="18" charset="0"/>
                <a:cs typeface="Times New Roman" panose="02020603050405020304" pitchFamily="18" charset="0"/>
              </a:rPr>
              <a:t>, E. </a:t>
            </a:r>
            <a:r>
              <a:rPr lang="en-US" sz="1800" dirty="0">
                <a:latin typeface="Times New Roman" panose="02020603050405020304" pitchFamily="18" charset="0"/>
                <a:cs typeface="Times New Roman" panose="02020603050405020304" pitchFamily="18" charset="0"/>
              </a:rPr>
              <a:t>1998. The Theory and Practice of Hell: The German Concentration Camps and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System Behind Them, Berkley Books, New York.</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Arad, Y., Y. </a:t>
            </a:r>
            <a:r>
              <a:rPr lang="en-US" sz="1800" b="1" dirty="0" err="1">
                <a:latin typeface="Times New Roman" panose="02020603050405020304" pitchFamily="18" charset="0"/>
                <a:cs typeface="Times New Roman" panose="02020603050405020304" pitchFamily="18" charset="0"/>
              </a:rPr>
              <a:t>Gutman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A. </a:t>
            </a:r>
            <a:r>
              <a:rPr lang="en-US" sz="1800" b="1" dirty="0" err="1">
                <a:latin typeface="Times New Roman" panose="02020603050405020304" pitchFamily="18" charset="0"/>
                <a:cs typeface="Times New Roman" panose="02020603050405020304" pitchFamily="18" charset="0"/>
              </a:rPr>
              <a:t>Margaliot</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1996. Documents on the Holocaust: Selected Sources</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on the Destruction of the Jews of Germany and Austria, Poland, and the Soviet Union, </a:t>
            </a:r>
            <a:r>
              <a:rPr lang="en-US" sz="1800" dirty="0" err="1">
                <a:latin typeface="Times New Roman" panose="02020603050405020304" pitchFamily="18" charset="0"/>
                <a:cs typeface="Times New Roman" panose="02020603050405020304" pitchFamily="18" charset="0"/>
              </a:rPr>
              <a:t>Yad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Vashem</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Jerusalem</a:t>
            </a:r>
            <a:r>
              <a:rPr lang="tr-TR" sz="1800" dirty="0">
                <a:latin typeface="Times New Roman" panose="02020603050405020304" pitchFamily="18" charset="0"/>
                <a:cs typeface="Times New Roman" panose="02020603050405020304" pitchFamily="18" charset="0"/>
              </a:rPr>
              <a:t>.</a:t>
            </a:r>
          </a:p>
          <a:p>
            <a:pPr>
              <a:lnSpc>
                <a:spcPct val="150000"/>
              </a:lnSpc>
            </a:pPr>
            <a:endParaRPr lang="tr-TR" sz="1800" dirty="0"/>
          </a:p>
          <a:p>
            <a:pPr marL="0" indent="0" algn="just">
              <a:lnSpc>
                <a:spcPct val="150000"/>
              </a:lnSpc>
              <a:spcBef>
                <a:spcPts val="0"/>
              </a:spcBef>
              <a:buNone/>
            </a:pPr>
            <a:endParaRPr lang="tr-TR" sz="1800" dirty="0">
              <a:solidFill>
                <a:schemeClr val="tx2"/>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Tree>
    <p:extLst>
      <p:ext uri="{BB962C8B-B14F-4D97-AF65-F5344CB8AC3E}">
        <p14:creationId xmlns:p14="http://schemas.microsoft.com/office/powerpoint/2010/main" val="1739465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lstStyle/>
          <a:p>
            <a:r>
              <a:rPr lang="tr-TR" sz="2800" dirty="0">
                <a:solidFill>
                  <a:schemeClr val="tx1"/>
                </a:solidFill>
                <a:latin typeface="Times New Roman" panose="02020603050405020304" pitchFamily="18" charset="0"/>
                <a:cs typeface="Times New Roman" panose="02020603050405020304" pitchFamily="18" charset="0"/>
              </a:rPr>
              <a:t>Basit usulde vergilemeye ilişkin örnek</a:t>
            </a:r>
            <a:endParaRPr lang="tr-TR"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520328" y="1773717"/>
            <a:ext cx="9915179" cy="3459296"/>
          </a:xfrm>
        </p:spPr>
        <p:txBody>
          <a:bodyPr>
            <a:noAutofit/>
          </a:bodyPr>
          <a:lstStyle/>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Bay ABC, 2019 yılında 25.000.-TL kar elde etmiş olup, yıl içinde 3.500.- TL Sosyal Güvenlik Primi (</a:t>
            </a:r>
            <a:r>
              <a:rPr lang="tr-TR" sz="1400" dirty="0" err="1">
                <a:latin typeface="Times New Roman" panose="02020603050405020304" pitchFamily="18" charset="0"/>
                <a:cs typeface="Times New Roman" panose="02020603050405020304" pitchFamily="18" charset="0"/>
              </a:rPr>
              <a:t>Bağ-Kur</a:t>
            </a:r>
            <a:r>
              <a:rPr lang="tr-TR" sz="1400" dirty="0">
                <a:latin typeface="Times New Roman" panose="02020603050405020304" pitchFamily="18" charset="0"/>
                <a:cs typeface="Times New Roman" panose="02020603050405020304" pitchFamily="18" charset="0"/>
              </a:rPr>
              <a:t> Primi) ödemiştir. Buna göre Mükellef Bay </a:t>
            </a:r>
            <a:r>
              <a:rPr lang="tr-TR" sz="1400" dirty="0" err="1">
                <a:latin typeface="Times New Roman" panose="02020603050405020304" pitchFamily="18" charset="0"/>
                <a:cs typeface="Times New Roman" panose="02020603050405020304" pitchFamily="18" charset="0"/>
              </a:rPr>
              <a:t>ABC’nin</a:t>
            </a:r>
            <a:r>
              <a:rPr lang="tr-TR" sz="1400" dirty="0">
                <a:latin typeface="Times New Roman" panose="02020603050405020304" pitchFamily="18" charset="0"/>
                <a:cs typeface="Times New Roman" panose="02020603050405020304" pitchFamily="18" charset="0"/>
              </a:rPr>
              <a:t> beyanı aşağıdaki gibi olacaktır. </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Ticari Kazanç 					25.000.-TL</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Sosyal Güvenlik Primi 				  3.500.-TL </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Kalan (25.000.-TL - 3.500.-TL) 			21.500.-TL </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Vergiye Tabi Gelir (Matrah) 			21.500.-TL </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Hesaplanan Gelir Vergisi 			 	  3.560.-TL </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Ödenecek Gelir Vergisi 				  3.560.-TL</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14.800.-TL için % 15 = 2.220.-TL</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  </a:t>
            </a:r>
            <a:r>
              <a:rPr lang="tr-TR" sz="1400" u="sng" dirty="0">
                <a:latin typeface="Times New Roman" panose="02020603050405020304" pitchFamily="18" charset="0"/>
                <a:cs typeface="Times New Roman" panose="02020603050405020304" pitchFamily="18" charset="0"/>
              </a:rPr>
              <a:t>6.700.-TL için % 20 = 1.340.-TL</a:t>
            </a:r>
          </a:p>
          <a:p>
            <a:pPr marL="0" indent="0" algn="just">
              <a:lnSpc>
                <a:spcPct val="100000"/>
              </a:lnSpc>
              <a:spcBef>
                <a:spcPts val="0"/>
              </a:spcBef>
              <a:buNone/>
            </a:pPr>
            <a:r>
              <a:rPr lang="tr-TR" sz="1400" dirty="0">
                <a:latin typeface="Times New Roman" panose="02020603050405020304" pitchFamily="18" charset="0"/>
                <a:cs typeface="Times New Roman" panose="02020603050405020304" pitchFamily="18" charset="0"/>
              </a:rPr>
              <a:t>21.500.-TL                     3.560.-TL</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1177660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3547" y="1800946"/>
            <a:ext cx="9691623" cy="1152128"/>
          </a:xfrm>
        </p:spPr>
        <p:txBody>
          <a:bodyPr>
            <a:noAutofit/>
          </a:bodyPr>
          <a:lstStyle/>
          <a:p>
            <a:pPr algn="just"/>
            <a:r>
              <a:rPr lang="tr-TR" b="1" dirty="0" smtClean="0">
                <a:solidFill>
                  <a:schemeClr val="tx1"/>
                </a:solidFill>
                <a:latin typeface="Times New Roman" panose="02020603050405020304" pitchFamily="18" charset="0"/>
                <a:cs typeface="Times New Roman" panose="02020603050405020304" pitchFamily="18" charset="0"/>
              </a:rPr>
              <a:t>2020 </a:t>
            </a:r>
            <a:r>
              <a:rPr lang="tr-TR" b="1" dirty="0">
                <a:solidFill>
                  <a:schemeClr val="tx1"/>
                </a:solidFill>
                <a:latin typeface="Times New Roman" panose="02020603050405020304" pitchFamily="18" charset="0"/>
                <a:cs typeface="Times New Roman" panose="02020603050405020304" pitchFamily="18" charset="0"/>
              </a:rPr>
              <a:t>yılında elde edilen basit usule tabi ticari kazanca aşağıda yer alan vergi tarifesi uygulanarak gelir vergisi hesaplanır.</a:t>
            </a:r>
          </a:p>
        </p:txBody>
      </p:sp>
      <p:sp>
        <p:nvSpPr>
          <p:cNvPr id="3" name="İçerik Yer Tutucusu 2"/>
          <p:cNvSpPr>
            <a:spLocks noGrp="1"/>
          </p:cNvSpPr>
          <p:nvPr>
            <p:ph idx="1"/>
          </p:nvPr>
        </p:nvSpPr>
        <p:spPr>
          <a:xfrm>
            <a:off x="1663547" y="2953074"/>
            <a:ext cx="9691623" cy="2524004"/>
          </a:xfrm>
        </p:spPr>
        <p:txBody>
          <a:bodyPr>
            <a:normAutofit/>
          </a:bodyPr>
          <a:lstStyle/>
          <a:p>
            <a:pPr marL="0" indent="0">
              <a:buNone/>
            </a:pPr>
            <a:endParaRPr lang="tr-TR" sz="800" dirty="0">
              <a:latin typeface="Arial" panose="020B0604020202020204" pitchFamily="34" charset="0"/>
              <a:cs typeface="Arial" panose="020B0604020202020204" pitchFamily="34" charset="0"/>
            </a:endParaRPr>
          </a:p>
          <a:p>
            <a:pPr marL="0" indent="0">
              <a:lnSpc>
                <a:spcPct val="100000"/>
              </a:lnSpc>
              <a:spcBef>
                <a:spcPts val="0"/>
              </a:spcBef>
              <a:buNone/>
            </a:pPr>
            <a:r>
              <a:rPr lang="tr-TR" sz="2000" dirty="0">
                <a:latin typeface="Times New Roman" panose="02020603050405020304" pitchFamily="18" charset="0"/>
                <a:cs typeface="Times New Roman" panose="02020603050405020304" pitchFamily="18" charset="0"/>
              </a:rPr>
              <a:t>22.000.-TL’ye kadar 					</a:t>
            </a:r>
            <a:r>
              <a:rPr lang="tr-TR" sz="2000" dirty="0" smtClean="0">
                <a:latin typeface="Times New Roman" panose="02020603050405020304" pitchFamily="18" charset="0"/>
                <a:cs typeface="Times New Roman" panose="02020603050405020304" pitchFamily="18" charset="0"/>
              </a:rPr>
              <a:t>		</a:t>
            </a:r>
            <a:r>
              <a:rPr lang="tr-TR" sz="2000" b="1" dirty="0" smtClean="0">
                <a:latin typeface="Times New Roman" panose="02020603050405020304" pitchFamily="18" charset="0"/>
                <a:cs typeface="Times New Roman" panose="02020603050405020304" pitchFamily="18" charset="0"/>
              </a:rPr>
              <a:t>15</a:t>
            </a:r>
            <a:r>
              <a:rPr lang="tr-TR" sz="2000" dirty="0">
                <a:latin typeface="Times New Roman" panose="02020603050405020304" pitchFamily="18" charset="0"/>
                <a:cs typeface="Times New Roman" panose="02020603050405020304" pitchFamily="18" charset="0"/>
              </a:rPr>
              <a:t>% </a:t>
            </a:r>
          </a:p>
          <a:p>
            <a:pPr marL="0" indent="0">
              <a:lnSpc>
                <a:spcPct val="100000"/>
              </a:lnSpc>
              <a:spcBef>
                <a:spcPts val="0"/>
              </a:spcBef>
              <a:buNone/>
            </a:pPr>
            <a:r>
              <a:rPr lang="tr-TR" sz="2000" dirty="0">
                <a:latin typeface="Times New Roman" panose="02020603050405020304" pitchFamily="18" charset="0"/>
                <a:cs typeface="Times New Roman" panose="02020603050405020304" pitchFamily="18" charset="0"/>
              </a:rPr>
              <a:t>49.000.-TL’nin 22.000.-TL’si için 3.300.-TL, fazlası 			</a:t>
            </a:r>
            <a:r>
              <a:rPr lang="tr-TR" sz="2000" dirty="0" smtClean="0">
                <a:latin typeface="Times New Roman" panose="02020603050405020304" pitchFamily="18" charset="0"/>
                <a:cs typeface="Times New Roman" panose="02020603050405020304" pitchFamily="18" charset="0"/>
              </a:rPr>
              <a:t>	</a:t>
            </a:r>
            <a:r>
              <a:rPr lang="tr-TR" sz="2000" b="1" dirty="0" smtClean="0">
                <a:latin typeface="Times New Roman" panose="02020603050405020304" pitchFamily="18" charset="0"/>
                <a:cs typeface="Times New Roman" panose="02020603050405020304" pitchFamily="18" charset="0"/>
              </a:rPr>
              <a:t>20</a:t>
            </a:r>
            <a:r>
              <a:rPr lang="tr-TR" sz="2000" dirty="0">
                <a:latin typeface="Times New Roman" panose="02020603050405020304" pitchFamily="18" charset="0"/>
                <a:cs typeface="Times New Roman" panose="02020603050405020304" pitchFamily="18" charset="0"/>
              </a:rPr>
              <a:t>% </a:t>
            </a:r>
          </a:p>
          <a:p>
            <a:pPr marL="0" indent="0">
              <a:lnSpc>
                <a:spcPct val="100000"/>
              </a:lnSpc>
              <a:spcBef>
                <a:spcPts val="0"/>
              </a:spcBef>
              <a:buNone/>
            </a:pPr>
            <a:r>
              <a:rPr lang="tr-TR" sz="2000" dirty="0">
                <a:latin typeface="Times New Roman" panose="02020603050405020304" pitchFamily="18" charset="0"/>
                <a:cs typeface="Times New Roman" panose="02020603050405020304" pitchFamily="18" charset="0"/>
              </a:rPr>
              <a:t>120.000.-TL’nin 49.000.-TL’si için 8.700.-TL, fazlası			</a:t>
            </a:r>
            <a:r>
              <a:rPr lang="tr-TR" sz="2000" dirty="0" smtClean="0">
                <a:latin typeface="Times New Roman" panose="02020603050405020304" pitchFamily="18" charset="0"/>
                <a:cs typeface="Times New Roman" panose="02020603050405020304" pitchFamily="18" charset="0"/>
              </a:rPr>
              <a:t>	</a:t>
            </a:r>
            <a:r>
              <a:rPr lang="tr-TR" sz="2000" b="1" dirty="0" smtClean="0">
                <a:latin typeface="Times New Roman" panose="02020603050405020304" pitchFamily="18" charset="0"/>
                <a:cs typeface="Times New Roman" panose="02020603050405020304" pitchFamily="18" charset="0"/>
              </a:rPr>
              <a:t>27</a:t>
            </a:r>
            <a:r>
              <a:rPr lang="tr-TR" sz="2000"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r>
              <a:rPr lang="tr-TR" sz="2000" i="1" dirty="0">
                <a:latin typeface="Times New Roman" panose="02020603050405020304" pitchFamily="18" charset="0"/>
                <a:cs typeface="Times New Roman" panose="02020603050405020304" pitchFamily="18" charset="0"/>
              </a:rPr>
              <a:t>(ücret gelirlerinde 180.000 TL’nin 49.000 TL'si için 8.700 TL) </a:t>
            </a:r>
            <a:r>
              <a:rPr lang="tr-TR" sz="2000" dirty="0">
                <a:latin typeface="Times New Roman" panose="02020603050405020304" pitchFamily="18" charset="0"/>
                <a:cs typeface="Times New Roman" panose="02020603050405020304" pitchFamily="18" charset="0"/>
              </a:rPr>
              <a:t>	</a:t>
            </a:r>
          </a:p>
          <a:p>
            <a:pPr marL="0" indent="0">
              <a:lnSpc>
                <a:spcPct val="100000"/>
              </a:lnSpc>
              <a:spcBef>
                <a:spcPts val="0"/>
              </a:spcBef>
              <a:buNone/>
            </a:pPr>
            <a:r>
              <a:rPr lang="tr-TR" sz="2000" dirty="0">
                <a:latin typeface="Times New Roman" panose="02020603050405020304" pitchFamily="18" charset="0"/>
                <a:cs typeface="Times New Roman" panose="02020603050405020304" pitchFamily="18" charset="0"/>
              </a:rPr>
              <a:t>600.000.-TL’nin 120.000.-TL’si için 27.870.-TL, fazlası 			</a:t>
            </a:r>
            <a:r>
              <a:rPr lang="tr-TR" sz="2000" b="1" dirty="0">
                <a:latin typeface="Times New Roman" panose="02020603050405020304" pitchFamily="18" charset="0"/>
                <a:cs typeface="Times New Roman" panose="02020603050405020304" pitchFamily="18" charset="0"/>
              </a:rPr>
              <a:t>35</a:t>
            </a:r>
            <a:r>
              <a:rPr lang="tr-TR" sz="2000"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r>
              <a:rPr lang="tr-TR" sz="2000" i="1" dirty="0">
                <a:latin typeface="Times New Roman" panose="02020603050405020304" pitchFamily="18" charset="0"/>
                <a:cs typeface="Times New Roman" panose="02020603050405020304" pitchFamily="18" charset="0"/>
              </a:rPr>
              <a:t>(ücret gelirlerinde 600.000 TL‘nin 180.000 TL'si için 44.070 TL)</a:t>
            </a:r>
          </a:p>
          <a:p>
            <a:pPr marL="0" indent="0">
              <a:lnSpc>
                <a:spcPct val="100000"/>
              </a:lnSpc>
              <a:spcBef>
                <a:spcPts val="0"/>
              </a:spcBef>
              <a:buNone/>
            </a:pPr>
            <a:r>
              <a:rPr lang="tr-TR" sz="2000" dirty="0">
                <a:latin typeface="Times New Roman" panose="02020603050405020304" pitchFamily="18" charset="0"/>
                <a:cs typeface="Times New Roman" panose="02020603050405020304" pitchFamily="18" charset="0"/>
              </a:rPr>
              <a:t>600.000.-TL’den fazlasının 600.000 TL’si için 195.870.-TL fazlası		</a:t>
            </a:r>
            <a:r>
              <a:rPr lang="tr-TR" sz="2000" b="1" dirty="0">
                <a:latin typeface="Times New Roman" panose="02020603050405020304" pitchFamily="18" charset="0"/>
                <a:cs typeface="Times New Roman" panose="02020603050405020304" pitchFamily="18" charset="0"/>
              </a:rPr>
              <a:t>40%</a:t>
            </a:r>
          </a:p>
          <a:p>
            <a:pPr marL="0" indent="0">
              <a:lnSpc>
                <a:spcPct val="100000"/>
              </a:lnSpc>
              <a:spcBef>
                <a:spcPts val="0"/>
              </a:spcBef>
              <a:buNone/>
            </a:pPr>
            <a:endParaRPr lang="tr-TR" sz="1100" dirty="0">
              <a:latin typeface="Times New Roman" panose="02020603050405020304" pitchFamily="18" charset="0"/>
              <a:cs typeface="Times New Roman" panose="02020603050405020304" pitchFamily="18" charset="0"/>
            </a:endParaRP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1411570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c.2- Gider Pusulası (VUK Md.234)</a:t>
            </a:r>
          </a:p>
        </p:txBody>
      </p:sp>
      <p:sp>
        <p:nvSpPr>
          <p:cNvPr id="3" name="İçerik Yer Tutucusu 2"/>
          <p:cNvSpPr>
            <a:spLocks noGrp="1"/>
          </p:cNvSpPr>
          <p:nvPr>
            <p:ph idx="1"/>
          </p:nvPr>
        </p:nvSpPr>
        <p:spPr>
          <a:xfrm>
            <a:off x="1553378" y="1243979"/>
            <a:ext cx="9801793" cy="4749554"/>
          </a:xfrm>
        </p:spPr>
        <p:txBody>
          <a:bodyPr>
            <a:noAutofit/>
          </a:bodyPr>
          <a:lstStyle/>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Birinci ve ikinci sınıf tüccarlar, kazancı basit usulde tespit edilenlerle defter tutmak mecburiyetinde olan serbest meslek erbabının ve çiftçilerin: </a:t>
            </a:r>
            <a:br>
              <a:rPr lang="tr-TR" sz="1600" dirty="0">
                <a:latin typeface="Times New Roman" panose="02020603050405020304" pitchFamily="18" charset="0"/>
                <a:cs typeface="Times New Roman" panose="02020603050405020304" pitchFamily="18" charset="0"/>
              </a:rPr>
            </a:br>
            <a:endParaRPr lang="tr-TR" sz="16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tr-TR" sz="1600" b="1" dirty="0">
                <a:latin typeface="Times New Roman" panose="02020603050405020304" pitchFamily="18" charset="0"/>
                <a:cs typeface="Times New Roman" panose="02020603050405020304" pitchFamily="18" charset="0"/>
              </a:rPr>
              <a:t>Vergiden muaf esnafa,</a:t>
            </a:r>
            <a:br>
              <a:rPr lang="tr-TR" sz="1600" b="1" dirty="0">
                <a:latin typeface="Times New Roman" panose="02020603050405020304" pitchFamily="18" charset="0"/>
                <a:cs typeface="Times New Roman" panose="02020603050405020304" pitchFamily="18" charset="0"/>
              </a:rPr>
            </a:br>
            <a:endParaRPr lang="tr-TR" sz="1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Yaptırdıkları işler veya onlardan satın aldıkları emtia için tanzim edip işi yapana veya emtiayı satana imza ettirecekleri gider pusulası vergiden muaf esnaf tarafından verilmiş </a:t>
            </a:r>
            <a:r>
              <a:rPr lang="tr-TR" sz="1600" b="1" u="sng" dirty="0">
                <a:latin typeface="Times New Roman" panose="02020603050405020304" pitchFamily="18" charset="0"/>
                <a:cs typeface="Times New Roman" panose="02020603050405020304" pitchFamily="18" charset="0"/>
              </a:rPr>
              <a:t>fatura hükmündedir. </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Gider pusulası, işin mahiyeti, emtianın cins ve nev’i ile miktar ve bedelini ve iş ücretini ve işi yaptıran ile yapanın veya emtiayı satın alan ile satanın adlarıyla soyadlarını </a:t>
            </a:r>
            <a:r>
              <a:rPr lang="tr-TR" sz="1600" i="1" dirty="0">
                <a:latin typeface="Times New Roman" panose="02020603050405020304" pitchFamily="18" charset="0"/>
                <a:cs typeface="Times New Roman" panose="02020603050405020304" pitchFamily="18" charset="0"/>
              </a:rPr>
              <a:t>(Tüzel kişilerde unvanlarını) </a:t>
            </a:r>
            <a:r>
              <a:rPr lang="tr-TR" sz="1600" dirty="0">
                <a:latin typeface="Times New Roman" panose="02020603050405020304" pitchFamily="18" charset="0"/>
                <a:cs typeface="Times New Roman" panose="02020603050405020304" pitchFamily="18" charset="0"/>
              </a:rPr>
              <a:t>ve adreslerini ve tarihi ihtiva eder ve </a:t>
            </a:r>
            <a:r>
              <a:rPr lang="tr-TR" sz="1600" b="1" dirty="0">
                <a:latin typeface="Times New Roman" panose="02020603050405020304" pitchFamily="18" charset="0"/>
                <a:cs typeface="Times New Roman" panose="02020603050405020304" pitchFamily="18" charset="0"/>
              </a:rPr>
              <a:t>iki nüsha olarak tanzim </a:t>
            </a:r>
            <a:r>
              <a:rPr lang="tr-TR" sz="1600" dirty="0">
                <a:latin typeface="Times New Roman" panose="02020603050405020304" pitchFamily="18" charset="0"/>
                <a:cs typeface="Times New Roman" panose="02020603050405020304" pitchFamily="18" charset="0"/>
              </a:rPr>
              <a:t>ve bir nüshası işi yapana veya malı satana tevdi olunur.</a:t>
            </a:r>
          </a:p>
          <a:p>
            <a:pPr marL="0" indent="0" algn="just">
              <a:lnSpc>
                <a:spcPct val="120000"/>
              </a:lnSpc>
              <a:spcBef>
                <a:spcPts val="0"/>
              </a:spcBef>
              <a:buNone/>
            </a:pPr>
            <a:r>
              <a:rPr lang="tr-TR" sz="1600" dirty="0">
                <a:latin typeface="Arial" panose="020B0604020202020204" pitchFamily="34" charset="0"/>
                <a:cs typeface="Arial" panose="020B0604020202020204" pitchFamily="34" charset="0"/>
              </a:rPr>
              <a:t/>
            </a:r>
            <a:br>
              <a:rPr lang="tr-TR" sz="1600" dirty="0">
                <a:latin typeface="Arial" panose="020B0604020202020204" pitchFamily="34" charset="0"/>
                <a:cs typeface="Arial" panose="020B0604020202020204" pitchFamily="34" charset="0"/>
              </a:rPr>
            </a:br>
            <a:endParaRPr lang="tr-TR" sz="16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9</a:t>
            </a:fld>
            <a:endParaRPr lang="tr-TR" dirty="0">
              <a:solidFill>
                <a:prstClr val="black"/>
              </a:solidFill>
            </a:endParaRPr>
          </a:p>
        </p:txBody>
      </p:sp>
    </p:spTree>
    <p:extLst>
      <p:ext uri="{BB962C8B-B14F-4D97-AF65-F5344CB8AC3E}">
        <p14:creationId xmlns:p14="http://schemas.microsoft.com/office/powerpoint/2010/main" val="288612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4</TotalTime>
  <Words>1091</Words>
  <Application>Microsoft Office PowerPoint</Application>
  <PresentationFormat>Geniş ekran</PresentationFormat>
  <Paragraphs>101</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10</vt:i4>
      </vt:variant>
    </vt:vector>
  </HeadingPairs>
  <TitlesOfParts>
    <vt:vector size="18" baseType="lpstr">
      <vt:lpstr>ＭＳ Ｐゴシック</vt:lpstr>
      <vt:lpstr>Arial</vt:lpstr>
      <vt:lpstr>Calibri</vt:lpstr>
      <vt:lpstr>Calibri Light</vt:lpstr>
      <vt:lpstr>Times New Roman</vt:lpstr>
      <vt:lpstr>Wingdings</vt:lpstr>
      <vt:lpstr>Office Teması</vt:lpstr>
      <vt:lpstr>h.t.</vt:lpstr>
      <vt:lpstr>a- Fatura  (VUK Md:229)</vt:lpstr>
      <vt:lpstr>Fatura Kullanma Zorunluluğu</vt:lpstr>
      <vt:lpstr>Fatura ve Teyit Mektubu  (T.T.K. Madde: 21) </vt:lpstr>
      <vt:lpstr>e-Fatura (VUK Mükerrer 242/2)</vt:lpstr>
      <vt:lpstr>İrsaliyeli Fatura</vt:lpstr>
      <vt:lpstr>KAYNAKLAR</vt:lpstr>
      <vt:lpstr>Basit usulde vergilemeye ilişkin örnek</vt:lpstr>
      <vt:lpstr>2020 yılında elde edilen basit usule tabi ticari kazanca aşağıda yer alan vergi tarifesi uygulanarak gelir vergisi hesaplanır.</vt:lpstr>
      <vt:lpstr>c.2- Gider Pusulası (VUK Md.234)</vt:lpstr>
      <vt:lpstr>Basit Usulde Vergilendirilecek Mükellefler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Nedir?</dc:title>
  <dc:creator>Taşınmaz</dc:creator>
  <cp:lastModifiedBy>Windows Kullanıcısı</cp:lastModifiedBy>
  <cp:revision>4</cp:revision>
  <dcterms:created xsi:type="dcterms:W3CDTF">2020-02-26T08:50:38Z</dcterms:created>
  <dcterms:modified xsi:type="dcterms:W3CDTF">2020-02-29T13:19:38Z</dcterms:modified>
</cp:coreProperties>
</file>