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1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Relationship Id="rId4" Type="http://schemas.openxmlformats.org/officeDocument/2006/relationships/image" Target="../media/image38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image" Target="../media/image39.e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image" Target="../media/image45.emf"/><Relationship Id="rId7" Type="http://schemas.openxmlformats.org/officeDocument/2006/relationships/image" Target="../media/image49.emf"/><Relationship Id="rId2" Type="http://schemas.openxmlformats.org/officeDocument/2006/relationships/image" Target="../media/image44.emf"/><Relationship Id="rId1" Type="http://schemas.openxmlformats.org/officeDocument/2006/relationships/image" Target="../media/image43.emf"/><Relationship Id="rId6" Type="http://schemas.openxmlformats.org/officeDocument/2006/relationships/image" Target="../media/image48.emf"/><Relationship Id="rId5" Type="http://schemas.openxmlformats.org/officeDocument/2006/relationships/image" Target="../media/image47.emf"/><Relationship Id="rId4" Type="http://schemas.openxmlformats.org/officeDocument/2006/relationships/image" Target="../media/image46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image" Target="../media/image51.emf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emf"/><Relationship Id="rId1" Type="http://schemas.openxmlformats.org/officeDocument/2006/relationships/image" Target="../media/image56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image" Target="../media/image5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4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4" Type="http://schemas.openxmlformats.org/officeDocument/2006/relationships/image" Target="../media/image2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C566-0E21-47CF-8152-096EBE112331}" type="datetimeFigureOut">
              <a:rPr lang="tr-TR" smtClean="0"/>
              <a:t>26.3.2017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535-A206-46D4-86FF-FBD182570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20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C566-0E21-47CF-8152-096EBE112331}" type="datetimeFigureOut">
              <a:rPr lang="tr-TR" smtClean="0"/>
              <a:t>26.3.2017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535-A206-46D4-86FF-FBD182570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47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C566-0E21-47CF-8152-096EBE112331}" type="datetimeFigureOut">
              <a:rPr lang="tr-TR" smtClean="0"/>
              <a:t>26.3.2017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535-A206-46D4-86FF-FBD182570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20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C566-0E21-47CF-8152-096EBE112331}" type="datetimeFigureOut">
              <a:rPr lang="tr-TR" smtClean="0"/>
              <a:t>26.3.2017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535-A206-46D4-86FF-FBD182570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905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C566-0E21-47CF-8152-096EBE112331}" type="datetimeFigureOut">
              <a:rPr lang="tr-TR" smtClean="0"/>
              <a:t>26.3.2017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535-A206-46D4-86FF-FBD182570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65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C566-0E21-47CF-8152-096EBE112331}" type="datetimeFigureOut">
              <a:rPr lang="tr-TR" smtClean="0"/>
              <a:t>26.3.2017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535-A206-46D4-86FF-FBD182570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94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C566-0E21-47CF-8152-096EBE112331}" type="datetimeFigureOut">
              <a:rPr lang="tr-TR" smtClean="0"/>
              <a:t>26.3.2017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535-A206-46D4-86FF-FBD182570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03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C566-0E21-47CF-8152-096EBE112331}" type="datetimeFigureOut">
              <a:rPr lang="tr-TR" smtClean="0"/>
              <a:t>26.3.2017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535-A206-46D4-86FF-FBD182570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76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C566-0E21-47CF-8152-096EBE112331}" type="datetimeFigureOut">
              <a:rPr lang="tr-TR" smtClean="0"/>
              <a:t>26.3.2017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535-A206-46D4-86FF-FBD182570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23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C566-0E21-47CF-8152-096EBE112331}" type="datetimeFigureOut">
              <a:rPr lang="tr-TR" smtClean="0"/>
              <a:t>26.3.2017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535-A206-46D4-86FF-FBD182570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22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C566-0E21-47CF-8152-096EBE112331}" type="datetimeFigureOut">
              <a:rPr lang="tr-TR" smtClean="0"/>
              <a:t>26.3.2017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535-A206-46D4-86FF-FBD182570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19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5C566-0E21-47CF-8152-096EBE112331}" type="datetimeFigureOut">
              <a:rPr lang="tr-TR" smtClean="0"/>
              <a:t>26.3.2017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7535-A206-46D4-86FF-FBD182570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0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e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emf"/><Relationship Id="rId4" Type="http://schemas.openxmlformats.org/officeDocument/2006/relationships/image" Target="../media/image25.emf"/><Relationship Id="rId9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1.jpeg"/><Relationship Id="rId4" Type="http://schemas.openxmlformats.org/officeDocument/2006/relationships/image" Target="../media/image2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3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8.emf"/><Relationship Id="rId4" Type="http://schemas.openxmlformats.org/officeDocument/2006/relationships/image" Target="../media/image35.emf"/><Relationship Id="rId9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e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emf"/><Relationship Id="rId9" Type="http://schemas.openxmlformats.org/officeDocument/2006/relationships/image" Target="../media/image42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50.e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7.e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9.e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e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6.emf"/><Relationship Id="rId4" Type="http://schemas.openxmlformats.org/officeDocument/2006/relationships/image" Target="../media/image43.e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8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e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4.emf"/><Relationship Id="rId4" Type="http://schemas.openxmlformats.org/officeDocument/2006/relationships/image" Target="../media/image51.emf"/><Relationship Id="rId9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7.e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6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0.e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 Dikdörtgen"/>
          <p:cNvSpPr/>
          <p:nvPr/>
        </p:nvSpPr>
        <p:spPr>
          <a:xfrm>
            <a:off x="2858314" y="1655583"/>
            <a:ext cx="6091839" cy="19389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6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Metal Fiziği</a:t>
            </a:r>
            <a:endParaRPr lang="tr-TR" sz="60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6000" spc="-15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Ders Notları</a:t>
            </a:r>
            <a:endParaRPr lang="tr-TR" sz="6000" spc="-15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8 Dikdörtgen"/>
          <p:cNvSpPr/>
          <p:nvPr/>
        </p:nvSpPr>
        <p:spPr>
          <a:xfrm>
            <a:off x="7252912" y="5685617"/>
            <a:ext cx="4777462" cy="553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Prof. Dr. Yalçın ELERMAN</a:t>
            </a:r>
          </a:p>
        </p:txBody>
      </p:sp>
    </p:spTree>
    <p:extLst>
      <p:ext uri="{BB962C8B-B14F-4D97-AF65-F5344CB8AC3E}">
        <p14:creationId xmlns:p14="http://schemas.microsoft.com/office/powerpoint/2010/main" val="28001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 Yuvarlatılmış Dikdörtgen"/>
          <p:cNvSpPr/>
          <p:nvPr/>
        </p:nvSpPr>
        <p:spPr>
          <a:xfrm>
            <a:off x="642937" y="5867340"/>
            <a:ext cx="3214688" cy="7143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" name="15 Yuvarlatılmış Dikdörtgen"/>
          <p:cNvSpPr/>
          <p:nvPr/>
        </p:nvSpPr>
        <p:spPr>
          <a:xfrm>
            <a:off x="3571874" y="4495841"/>
            <a:ext cx="2156493" cy="64765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14 Yuvarlatılmış Dikdörtgen"/>
          <p:cNvSpPr/>
          <p:nvPr/>
        </p:nvSpPr>
        <p:spPr>
          <a:xfrm>
            <a:off x="3867516" y="3320278"/>
            <a:ext cx="1854502" cy="5191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" name="13 Yuvarlatılmış Dikdörtgen"/>
          <p:cNvSpPr/>
          <p:nvPr/>
        </p:nvSpPr>
        <p:spPr>
          <a:xfrm>
            <a:off x="3952595" y="2176838"/>
            <a:ext cx="1428750" cy="60783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" name="2 Metin kutusu"/>
          <p:cNvSpPr txBox="1">
            <a:spLocks noChangeArrowheads="1"/>
          </p:cNvSpPr>
          <p:nvPr/>
        </p:nvSpPr>
        <p:spPr bwMode="auto">
          <a:xfrm>
            <a:off x="642937" y="357188"/>
            <a:ext cx="108476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Langevin’in</a:t>
            </a:r>
            <a:r>
              <a:rPr lang="tr-TR" alt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Paramanyetizma</a:t>
            </a:r>
            <a:r>
              <a:rPr lang="tr-TR" alt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Denklemleri Ve </a:t>
            </a:r>
            <a:r>
              <a:rPr lang="tr-TR" altLang="tr-TR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Curie</a:t>
            </a:r>
            <a:r>
              <a:rPr lang="tr-TR" alt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Yasası :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42937" y="1135658"/>
            <a:ext cx="11258933" cy="2227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Birim hacimde μ manyetik momentine sahip N atomu bulunan bir sistem düşünelim. Dışarıdan bir B alanı uygulandığında, µ manyetik momenti ile B alanının etkileşmesi sonucunda aşağıdaki etkileşme enerjisi oluşur:</a:t>
            </a:r>
          </a:p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Böyle bir sistem için mıknatıslanma </a:t>
            </a:r>
            <a:r>
              <a:rPr lang="tr-TR" altLang="tr-TR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Langevin</a:t>
            </a:r>
            <a:r>
              <a:rPr lang="tr-TR" alt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denklemiyle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verilmektedir.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755650" y="4019550"/>
            <a:ext cx="6911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  L(x)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Langevin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 olup x =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μB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altLang="tr-TR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574674" y="5372346"/>
            <a:ext cx="72739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&lt;&lt;1 için yani zayıf alan veya yüksek sıcaklık için </a:t>
            </a:r>
          </a:p>
        </p:txBody>
      </p:sp>
      <p:sp>
        <p:nvSpPr>
          <p:cNvPr id="10" name="Text Box 51"/>
          <p:cNvSpPr txBox="1">
            <a:spLocks noChangeArrowheads="1"/>
          </p:cNvSpPr>
          <p:nvPr/>
        </p:nvSpPr>
        <p:spPr bwMode="auto">
          <a:xfrm>
            <a:off x="3952595" y="6127157"/>
            <a:ext cx="3887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ilk 2 terimi alır, işlem yaparsak;</a:t>
            </a:r>
          </a:p>
        </p:txBody>
      </p:sp>
      <p:graphicFrame>
        <p:nvGraphicFramePr>
          <p:cNvPr id="11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766080"/>
              </p:ext>
            </p:extLst>
          </p:nvPr>
        </p:nvGraphicFramePr>
        <p:xfrm>
          <a:off x="1477962" y="5884803"/>
          <a:ext cx="23034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2" name="Denklem" r:id="rId3" imgW="1270000" imgH="508000" progId="Equation.3">
                  <p:embed/>
                </p:oleObj>
              </mc:Choice>
              <mc:Fallback>
                <p:oleObj name="Denklem" r:id="rId3" imgW="12700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2" y="5884803"/>
                        <a:ext cx="2303463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9"/>
          <p:cNvSpPr>
            <a:spLocks noChangeArrowheads="1"/>
          </p:cNvSpPr>
          <p:nvPr/>
        </p:nvSpPr>
        <p:spPr bwMode="auto">
          <a:xfrm>
            <a:off x="630237" y="6081653"/>
            <a:ext cx="1512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coth(x) = </a:t>
            </a:r>
          </a:p>
        </p:txBody>
      </p:sp>
      <p:sp>
        <p:nvSpPr>
          <p:cNvPr id="13" name="Rectangle 29"/>
          <p:cNvSpPr>
            <a:spLocks noChangeArrowheads="1"/>
          </p:cNvSpPr>
          <p:nvPr/>
        </p:nvSpPr>
        <p:spPr bwMode="auto">
          <a:xfrm>
            <a:off x="3635374" y="4603904"/>
            <a:ext cx="1831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>
                <a:solidFill>
                  <a:schemeClr val="bg1"/>
                </a:solidFill>
                <a:latin typeface="Times New Roman" panose="02020603050405020304" pitchFamily="18" charset="0"/>
              </a:rPr>
              <a:t>L(x) = </a:t>
            </a:r>
            <a:r>
              <a:rPr lang="tr-TR" altLang="tr-TR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coth</a:t>
            </a:r>
            <a:r>
              <a:rPr lang="tr-TR" altLang="tr-TR" dirty="0">
                <a:solidFill>
                  <a:schemeClr val="bg1"/>
                </a:solidFill>
                <a:latin typeface="Times New Roman" panose="02020603050405020304" pitchFamily="18" charset="0"/>
              </a:rPr>
              <a:t>(x) - </a:t>
            </a:r>
          </a:p>
        </p:txBody>
      </p:sp>
      <p:graphicFrame>
        <p:nvGraphicFramePr>
          <p:cNvPr id="14" name="Object 32"/>
          <p:cNvGraphicFramePr>
            <a:graphicFrameLocks noChangeAspect="1"/>
          </p:cNvGraphicFramePr>
          <p:nvPr/>
        </p:nvGraphicFramePr>
        <p:xfrm>
          <a:off x="5219700" y="4500563"/>
          <a:ext cx="2476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" name="Denklem" r:id="rId5" imgW="164880" imgH="431640" progId="Equation.3">
                  <p:embed/>
                </p:oleObj>
              </mc:Choice>
              <mc:Fallback>
                <p:oleObj name="Denklem" r:id="rId5" imgW="164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500563"/>
                        <a:ext cx="2476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28864"/>
              </p:ext>
            </p:extLst>
          </p:nvPr>
        </p:nvGraphicFramePr>
        <p:xfrm>
          <a:off x="3867516" y="3405982"/>
          <a:ext cx="186085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4" name="Denklem" r:id="rId7" imgW="952087" imgH="203112" progId="Equation.3">
                  <p:embed/>
                </p:oleObj>
              </mc:Choice>
              <mc:Fallback>
                <p:oleObj name="Denklem" r:id="rId7" imgW="95208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516" y="3405982"/>
                        <a:ext cx="1860852" cy="390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482655"/>
              </p:ext>
            </p:extLst>
          </p:nvPr>
        </p:nvGraphicFramePr>
        <p:xfrm>
          <a:off x="3990416" y="2181865"/>
          <a:ext cx="1353109" cy="495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5" name="Denklem" r:id="rId9" imgW="698400" imgH="253800" progId="Equation.3">
                  <p:embed/>
                </p:oleObj>
              </mc:Choice>
              <mc:Fallback>
                <p:oleObj name="Denklem" r:id="rId9" imgW="698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416" y="2181865"/>
                        <a:ext cx="1353109" cy="4954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0560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 Yuvarlatılmış Dikdörtgen"/>
          <p:cNvSpPr/>
          <p:nvPr/>
        </p:nvSpPr>
        <p:spPr>
          <a:xfrm>
            <a:off x="1000125" y="2857500"/>
            <a:ext cx="1285875" cy="78581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" name="11 Yuvarlatılmış Dikdörtgen"/>
          <p:cNvSpPr/>
          <p:nvPr/>
        </p:nvSpPr>
        <p:spPr>
          <a:xfrm>
            <a:off x="3571874" y="1841439"/>
            <a:ext cx="2222997" cy="87318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10 Yuvarlatılmış Dikdörtgen"/>
          <p:cNvSpPr/>
          <p:nvPr/>
        </p:nvSpPr>
        <p:spPr>
          <a:xfrm>
            <a:off x="821531" y="598488"/>
            <a:ext cx="2928937" cy="78581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21531" y="795338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dirty="0">
                <a:solidFill>
                  <a:schemeClr val="bg1"/>
                </a:solidFill>
                <a:cs typeface="Times New Roman" panose="02020603050405020304" pitchFamily="18" charset="0"/>
              </a:rPr>
              <a:t>L(x) </a:t>
            </a:r>
            <a:endParaRPr lang="tr-TR" altLang="tr-TR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609370"/>
              </p:ext>
            </p:extLst>
          </p:nvPr>
        </p:nvGraphicFramePr>
        <p:xfrm>
          <a:off x="1464468" y="812801"/>
          <a:ext cx="287338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6" name="Denklem" r:id="rId3" imgW="152268" imgH="152268" progId="Equation.3">
                  <p:embed/>
                </p:oleObj>
              </mc:Choice>
              <mc:Fallback>
                <p:oleObj name="Denklem" r:id="rId3" imgW="152268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4468" y="812801"/>
                        <a:ext cx="287338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063961"/>
              </p:ext>
            </p:extLst>
          </p:nvPr>
        </p:nvGraphicFramePr>
        <p:xfrm>
          <a:off x="1802606" y="723901"/>
          <a:ext cx="1858962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" name="Denklem" r:id="rId5" imgW="1257120" imgH="393480" progId="Equation.3">
                  <p:embed/>
                </p:oleObj>
              </mc:Choice>
              <mc:Fallback>
                <p:oleObj name="Denklem" r:id="rId5" imgW="1257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2606" y="723901"/>
                        <a:ext cx="1858962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13674" y="2102554"/>
            <a:ext cx="6624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Böylece mıknatıslanma</a:t>
            </a:r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726244"/>
              </p:ext>
            </p:extLst>
          </p:nvPr>
        </p:nvGraphicFramePr>
        <p:xfrm>
          <a:off x="3708400" y="1831563"/>
          <a:ext cx="2000392" cy="84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8" name="Denklem" r:id="rId7" imgW="1282700" imgH="546100" progId="Equation.3">
                  <p:embed/>
                </p:oleObj>
              </mc:Choice>
              <mc:Fallback>
                <p:oleObj name="Denklem" r:id="rId7" imgW="1282700" imgH="54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1831563"/>
                        <a:ext cx="2000392" cy="844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2"/>
          <p:cNvGraphicFramePr>
            <a:graphicFrameLocks noChangeAspect="1"/>
          </p:cNvGraphicFramePr>
          <p:nvPr/>
        </p:nvGraphicFramePr>
        <p:xfrm>
          <a:off x="1116013" y="2852738"/>
          <a:ext cx="93662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9" name="Denklem" r:id="rId9" imgW="685800" imgH="533160" progId="Equation.3">
                  <p:embed/>
                </p:oleObj>
              </mc:Choice>
              <mc:Fallback>
                <p:oleObj name="Denklem" r:id="rId9" imgW="6858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2738"/>
                        <a:ext cx="936625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48"/>
          <p:cNvSpPr txBox="1">
            <a:spLocks noChangeArrowheads="1"/>
          </p:cNvSpPr>
          <p:nvPr/>
        </p:nvSpPr>
        <p:spPr bwMode="auto">
          <a:xfrm>
            <a:off x="2621918" y="2860675"/>
            <a:ext cx="65532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Curie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sabiti olup bu bağıntıya </a:t>
            </a:r>
            <a:r>
              <a:rPr lang="tr-TR" altLang="tr-TR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Curie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yasası denir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Curie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yasası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yaklaşımında geçerlidir. </a:t>
            </a:r>
          </a:p>
        </p:txBody>
      </p:sp>
      <p:sp>
        <p:nvSpPr>
          <p:cNvPr id="12" name="Text Box 53"/>
          <p:cNvSpPr txBox="1">
            <a:spLocks noChangeArrowheads="1"/>
          </p:cNvSpPr>
          <p:nvPr/>
        </p:nvSpPr>
        <p:spPr bwMode="auto">
          <a:xfrm>
            <a:off x="491244" y="4196987"/>
            <a:ext cx="10679859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Bir elektron için μ = 0,927x10</a:t>
            </a:r>
            <a:r>
              <a:rPr lang="tr-TR" altLang="tr-TR" sz="20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erg / gauss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 =  0,927x10</a:t>
            </a:r>
            <a:r>
              <a:rPr lang="tr-TR" altLang="tr-TR" sz="20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-23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joule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tesla</a:t>
            </a:r>
            <a:endParaRPr lang="tr-TR" altLang="tr-TR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40000"/>
              </a:lnSpc>
              <a:buClr>
                <a:schemeClr val="hlink"/>
              </a:buClr>
              <a:buSzPct val="60000"/>
            </a:pP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 sıcaklığında (293˚K) 10</a:t>
            </a:r>
            <a:r>
              <a:rPr lang="tr-TR" altLang="tr-TR" sz="20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Gauss‘luk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 manyetik alan için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μB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altLang="tr-TR" sz="2000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ar-SA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2x10</a:t>
            </a:r>
            <a:r>
              <a:rPr lang="tr-TR" altLang="tr-TR" sz="20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olmaktadır. Bu koşullar altında da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Langevin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fonksiyonu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μB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3kT olmaktadır. μ = 0,927x10</a:t>
            </a:r>
            <a:r>
              <a:rPr lang="tr-TR" altLang="tr-TR" sz="20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Erg / Gauss   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613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 Yuvarlatılmış Dikdörtgen"/>
          <p:cNvSpPr/>
          <p:nvPr/>
        </p:nvSpPr>
        <p:spPr>
          <a:xfrm>
            <a:off x="553380" y="5281728"/>
            <a:ext cx="1512450" cy="994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542791" y="346534"/>
            <a:ext cx="2952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Mmax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=2SµB  olmakta </a:t>
            </a:r>
          </a:p>
        </p:txBody>
      </p:sp>
      <p:pic>
        <p:nvPicPr>
          <p:cNvPr id="4" name="Picture 2" descr="C:\Users\erdem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746644"/>
            <a:ext cx="4902505" cy="311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542791" y="4149281"/>
            <a:ext cx="9451649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Düşük sıcaklıkta manyetik momentlerin doyuma ulaşmaları 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yukarıdaki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gösterilmiştir.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224803"/>
              </p:ext>
            </p:extLst>
          </p:nvPr>
        </p:nvGraphicFramePr>
        <p:xfrm>
          <a:off x="542791" y="5294427"/>
          <a:ext cx="1502402" cy="908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Denklem" r:id="rId4" imgW="647700" imgH="431800" progId="Equation.3">
                  <p:embed/>
                </p:oleObj>
              </mc:Choice>
              <mc:Fallback>
                <p:oleObj name="Denklem" r:id="rId4" imgW="647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91" y="5294427"/>
                        <a:ext cx="1502402" cy="908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532943" y="5294427"/>
            <a:ext cx="6551612" cy="1237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gerçekleşmekte olup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T’nin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küçük değerleri için her eğride doyum gözlenmektedir.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q"/>
              <a:defRPr/>
            </a:pPr>
            <a:endParaRPr lang="tr-TR" sz="2000" u="sng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4C4CE5"/>
                  </a:outerShdw>
                </a:cont>
                <a:cont type="tree" name="">
                  <a:effect ref="fillLine"/>
                  <a:outerShdw dist="38100" dir="2700000" algn="tl">
                    <a:srgbClr val="00005B"/>
                  </a:outerShdw>
                </a:cont>
                <a:effect ref="fillLine"/>
              </a:effectDag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72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 Yuvarlatılmış Dikdörtgen"/>
          <p:cNvSpPr/>
          <p:nvPr/>
        </p:nvSpPr>
        <p:spPr>
          <a:xfrm>
            <a:off x="1703388" y="5875606"/>
            <a:ext cx="1428750" cy="7143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" name="11 Yuvarlatılmış Dikdörtgen"/>
          <p:cNvSpPr/>
          <p:nvPr/>
        </p:nvSpPr>
        <p:spPr>
          <a:xfrm>
            <a:off x="3059113" y="4581525"/>
            <a:ext cx="3714750" cy="7143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10 Yuvarlatılmış Dikdörtgen"/>
          <p:cNvSpPr/>
          <p:nvPr/>
        </p:nvSpPr>
        <p:spPr>
          <a:xfrm>
            <a:off x="3370836" y="3398392"/>
            <a:ext cx="1571625" cy="35718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" name="9 Yuvarlatılmış Dikdörtgen"/>
          <p:cNvSpPr/>
          <p:nvPr/>
        </p:nvSpPr>
        <p:spPr>
          <a:xfrm>
            <a:off x="3429000" y="1597446"/>
            <a:ext cx="2046383" cy="59489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" name="2 Metin kutusu"/>
          <p:cNvSpPr txBox="1">
            <a:spLocks noChangeArrowheads="1"/>
          </p:cNvSpPr>
          <p:nvPr/>
        </p:nvSpPr>
        <p:spPr bwMode="auto">
          <a:xfrm>
            <a:off x="2071687" y="51938"/>
            <a:ext cx="6429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Paramanyetizmanın</a:t>
            </a:r>
            <a:r>
              <a:rPr lang="tr-TR" alt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Kuantum Teorisi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832545"/>
            <a:ext cx="11769726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Serbest uzayda bir atom veya bir iyonun manyetik momenti: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Toplam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açısal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momentum    , yörüngesel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açısal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momentum   ile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açısal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momentumunun toplamından oluşmuştur.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γ: sabiti manyetik momentin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açısal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momentuma oranı olarak tanımlanır ve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jiromanyetik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 adını alır.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Elektronik sistemler için   :</a:t>
            </a: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g: g-faktörü veya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spektroskopik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yarılma faktörü denir. g-faktörü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Lande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denklemiyle gösterilir.</a:t>
            </a:r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020847"/>
              </p:ext>
            </p:extLst>
          </p:nvPr>
        </p:nvGraphicFramePr>
        <p:xfrm>
          <a:off x="3431728" y="1597446"/>
          <a:ext cx="2043655" cy="567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" name="Denklem" r:id="rId3" imgW="1282680" imgH="279360" progId="Equation.3">
                  <p:embed/>
                </p:oleObj>
              </mc:Choice>
              <mc:Fallback>
                <p:oleObj name="Denklem" r:id="rId3" imgW="1282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1728" y="1597446"/>
                        <a:ext cx="2043655" cy="5679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701025"/>
              </p:ext>
            </p:extLst>
          </p:nvPr>
        </p:nvGraphicFramePr>
        <p:xfrm>
          <a:off x="3525397" y="3433674"/>
          <a:ext cx="1262502" cy="340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5" name="Denklem" r:id="rId5" imgW="850900" imgH="228600" progId="Equation.3">
                  <p:embed/>
                </p:oleObj>
              </mc:Choice>
              <mc:Fallback>
                <p:oleObj name="Denklem" r:id="rId5" imgW="850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397" y="3433674"/>
                        <a:ext cx="1262502" cy="3405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8"/>
          <p:cNvGraphicFramePr>
            <a:graphicFrameLocks noChangeAspect="1"/>
          </p:cNvGraphicFramePr>
          <p:nvPr/>
        </p:nvGraphicFramePr>
        <p:xfrm>
          <a:off x="3132138" y="4592638"/>
          <a:ext cx="3455987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6" name="Denklem" r:id="rId7" imgW="2298700" imgH="469900" progId="Equation.3">
                  <p:embed/>
                </p:oleObj>
              </mc:Choice>
              <mc:Fallback>
                <p:oleObj name="Denklem" r:id="rId7" imgW="22987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592638"/>
                        <a:ext cx="3455987" cy="703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956654"/>
              </p:ext>
            </p:extLst>
          </p:nvPr>
        </p:nvGraphicFramePr>
        <p:xfrm>
          <a:off x="1817688" y="5891481"/>
          <a:ext cx="11525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" name="Denklem" r:id="rId9" imgW="748975" imgH="431613" progId="Equation.3">
                  <p:embed/>
                </p:oleObj>
              </mc:Choice>
              <mc:Fallback>
                <p:oleObj name="Denklem" r:id="rId9" imgW="74897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8" y="5891481"/>
                        <a:ext cx="115252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3345226" y="5983289"/>
            <a:ext cx="4752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olup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magnetonudur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0269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1 Yuvarlatılmış Dikdörtgen"/>
          <p:cNvSpPr/>
          <p:nvPr/>
        </p:nvSpPr>
        <p:spPr>
          <a:xfrm>
            <a:off x="5133860" y="4143375"/>
            <a:ext cx="1795578" cy="71506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" name="10 Yuvarlatılmış Dikdörtgen"/>
          <p:cNvSpPr/>
          <p:nvPr/>
        </p:nvSpPr>
        <p:spPr>
          <a:xfrm>
            <a:off x="889096" y="2357438"/>
            <a:ext cx="1539779" cy="51796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611188" y="418446"/>
            <a:ext cx="115808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3525" indent="-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tr-TR" altLang="tr-TR" sz="2000">
                <a:latin typeface="Times New Roman" panose="02020603050405020304" pitchFamily="18" charset="0"/>
                <a:cs typeface="Times New Roman" panose="02020603050405020304" pitchFamily="18" charset="0"/>
              </a:rPr>
              <a:t>Böyle bir sistemin manyetik alan içindeki enerji düzeyleri:</a:t>
            </a:r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tr-TR" altLang="tr-TR" sz="2000">
                <a:latin typeface="Times New Roman" panose="02020603050405020304" pitchFamily="18" charset="0"/>
                <a:cs typeface="Times New Roman" panose="02020603050405020304" pitchFamily="18" charset="0"/>
              </a:rPr>
              <a:t>mJ:manyetik kuantum katsayısı olup, -j, --------- + j’ ye kadar         değişmektedir.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>
                <a:latin typeface="Times New Roman" panose="02020603050405020304" pitchFamily="18" charset="0"/>
                <a:cs typeface="Times New Roman" panose="02020603050405020304" pitchFamily="18" charset="0"/>
              </a:rPr>
              <a:t>Yörüngesel momentin sıfır olduğu tek bir spin durumunu incelersek;</a:t>
            </a:r>
          </a:p>
          <a:p>
            <a:pPr algn="just" eaLnBrk="1" hangingPunct="1"/>
            <a:r>
              <a:rPr lang="tr-TR" altLang="tr-TR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J = L+S = 1/2 , mJ = ±1/2 olur.</a:t>
            </a:r>
          </a:p>
          <a:p>
            <a:pPr algn="just" eaLnBrk="1" hangingPunct="1">
              <a:spcBef>
                <a:spcPct val="50000"/>
              </a:spcBef>
            </a:pPr>
            <a:endParaRPr lang="tr-TR" altLang="tr-T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50"/>
          <p:cNvSpPr txBox="1">
            <a:spLocks noChangeArrowheads="1"/>
          </p:cNvSpPr>
          <p:nvPr/>
        </p:nvSpPr>
        <p:spPr bwMode="auto">
          <a:xfrm>
            <a:off x="2555875" y="2420938"/>
            <a:ext cx="85160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olmaktadır. Bu durumda enerji düzeyleri manyetik alanda yarılmaktadır.</a:t>
            </a: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4473562" y="3001119"/>
            <a:ext cx="65269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alanı z doğrultusundadır. Bir elektronun μ manyetik moment  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spini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zıt yönlü olduğundan </a:t>
            </a:r>
          </a:p>
        </p:txBody>
      </p:sp>
      <p:graphicFrame>
        <p:nvGraphicFramePr>
          <p:cNvPr id="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929735"/>
              </p:ext>
            </p:extLst>
          </p:nvPr>
        </p:nvGraphicFramePr>
        <p:xfrm>
          <a:off x="5228837" y="4259100"/>
          <a:ext cx="1585076" cy="48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Denklem" r:id="rId3" imgW="875920" imgH="266584" progId="Equation.3">
                  <p:embed/>
                </p:oleObj>
              </mc:Choice>
              <mc:Fallback>
                <p:oleObj name="Denklem" r:id="rId3" imgW="875920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8837" y="4259100"/>
                        <a:ext cx="1585076" cy="483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701809" y="5836287"/>
            <a:ext cx="101828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 düşük enerji düzeyinde manyetik moment, uygulanan manyetik alana paraleldir.   </a:t>
            </a:r>
          </a:p>
          <a:p>
            <a:pPr eaLnBrk="1" hangingPunct="1"/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Böylece 2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 elde edilir. </a:t>
            </a:r>
          </a:p>
        </p:txBody>
      </p:sp>
      <p:sp>
        <p:nvSpPr>
          <p:cNvPr id="9" name="Text Box 58"/>
          <p:cNvSpPr txBox="1">
            <a:spLocks noChangeArrowheads="1"/>
          </p:cNvSpPr>
          <p:nvPr/>
        </p:nvSpPr>
        <p:spPr bwMode="auto">
          <a:xfrm>
            <a:off x="4473562" y="4926162"/>
            <a:ext cx="3095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olmaktadır.</a:t>
            </a:r>
          </a:p>
        </p:txBody>
      </p:sp>
      <p:pic>
        <p:nvPicPr>
          <p:cNvPr id="10" name="Picture 3" descr="C:\Users\erdem\Desktop\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" y="2956508"/>
            <a:ext cx="4397911" cy="237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079590"/>
              </p:ext>
            </p:extLst>
          </p:nvPr>
        </p:nvGraphicFramePr>
        <p:xfrm>
          <a:off x="889873" y="2357438"/>
          <a:ext cx="1467565" cy="517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Equation" r:id="rId6" imgW="647640" imgH="228600" progId="Equation.DSMT4">
                  <p:embed/>
                </p:oleObj>
              </mc:Choice>
              <mc:Fallback>
                <p:oleObj name="Equation" r:id="rId6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873" y="2357438"/>
                        <a:ext cx="1467565" cy="5179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6629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Yuvarlatılmış Dikdörtgen"/>
          <p:cNvSpPr/>
          <p:nvPr/>
        </p:nvSpPr>
        <p:spPr>
          <a:xfrm>
            <a:off x="4929188" y="1035586"/>
            <a:ext cx="3083346" cy="139328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" name="8 Yuvarlatılmış Dikdörtgen"/>
          <p:cNvSpPr/>
          <p:nvPr/>
        </p:nvSpPr>
        <p:spPr>
          <a:xfrm>
            <a:off x="1163313" y="1083065"/>
            <a:ext cx="3083346" cy="131133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305202" y="195045"/>
            <a:ext cx="101718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Eğer bir sistem, yalnız iki düzeye sahipse, dengedeki nüfuslanmalar şu şekilde verilmektedir:</a:t>
            </a:r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631249"/>
              </p:ext>
            </p:extLst>
          </p:nvPr>
        </p:nvGraphicFramePr>
        <p:xfrm>
          <a:off x="1365372" y="1138341"/>
          <a:ext cx="2881287" cy="1182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2" name="Denklem" r:id="rId3" imgW="1866600" imgH="761760" progId="Equation.3">
                  <p:embed/>
                </p:oleObj>
              </mc:Choice>
              <mc:Fallback>
                <p:oleObj name="Denklem" r:id="rId3" imgW="186660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372" y="1138341"/>
                        <a:ext cx="2881287" cy="11820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580388"/>
              </p:ext>
            </p:extLst>
          </p:nvPr>
        </p:nvGraphicFramePr>
        <p:xfrm>
          <a:off x="5076825" y="1109201"/>
          <a:ext cx="2810256" cy="12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3" name="Denklem" r:id="rId5" imgW="1879600" imgH="825500" progId="Equation.3">
                  <p:embed/>
                </p:oleObj>
              </mc:Choice>
              <mc:Fallback>
                <p:oleObj name="Denklem" r:id="rId5" imgW="1879600" imgH="825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109201"/>
                        <a:ext cx="2810256" cy="124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431724" y="2490093"/>
            <a:ext cx="1043090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alt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N</a:t>
            </a:r>
            <a:r>
              <a:rPr lang="tr-TR" alt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sırasıyla alt ve üst düzeylerin nüfuslanmalarını tanımlamaktadır.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 N1+N2 olup, toplam atom sayısını vermektedir. Parçalı nüfuslanmalar aşağıdaki şekilde verilmekte;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4572000" y="3862289"/>
            <a:ext cx="642159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Yandaki eğriler herhangi bir denge sıcaklığında elde edilmiştir. Sistemin manyetik momenti, bu iki eğri arasındaki farkla orantılıdır.</a:t>
            </a:r>
          </a:p>
        </p:txBody>
      </p:sp>
      <p:pic>
        <p:nvPicPr>
          <p:cNvPr id="9" name="Picture 4" descr="C:\Users\erdem\Desktop\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8" y="3792299"/>
            <a:ext cx="4541262" cy="284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430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2 Yuvarlatılmış Dikdörtgen"/>
          <p:cNvSpPr/>
          <p:nvPr/>
        </p:nvSpPr>
        <p:spPr>
          <a:xfrm>
            <a:off x="2928938" y="4500563"/>
            <a:ext cx="300037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2" name="11 Yuvarlatılmış Dikdörtgen"/>
          <p:cNvSpPr/>
          <p:nvPr/>
        </p:nvSpPr>
        <p:spPr>
          <a:xfrm>
            <a:off x="1714500" y="3857625"/>
            <a:ext cx="857250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3" name="10 Yuvarlatılmış Dikdörtgen"/>
          <p:cNvSpPr/>
          <p:nvPr/>
        </p:nvSpPr>
        <p:spPr>
          <a:xfrm>
            <a:off x="2928938" y="2000250"/>
            <a:ext cx="3571875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4" name="9 Yuvarlatılmış Dikdörtgen"/>
          <p:cNvSpPr/>
          <p:nvPr/>
        </p:nvSpPr>
        <p:spPr>
          <a:xfrm>
            <a:off x="2428875" y="1571625"/>
            <a:ext cx="2857500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2987675" y="2006600"/>
          <a:ext cx="22669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6" name="Denklem" r:id="rId3" imgW="1434477" imgH="495085" progId="Equation.3">
                  <p:embed/>
                </p:oleObj>
              </mc:Choice>
              <mc:Fallback>
                <p:oleObj name="Denklem" r:id="rId3" imgW="1434477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006600"/>
                        <a:ext cx="22669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6"/>
          <p:cNvGraphicFramePr>
            <a:graphicFrameLocks noChangeAspect="1"/>
          </p:cNvGraphicFramePr>
          <p:nvPr/>
        </p:nvGraphicFramePr>
        <p:xfrm>
          <a:off x="5292725" y="2247900"/>
          <a:ext cx="11509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7" name="Denklem" r:id="rId5" imgW="685502" imgH="215806" progId="Equation.3">
                  <p:embed/>
                </p:oleObj>
              </mc:Choice>
              <mc:Fallback>
                <p:oleObj name="Denklem" r:id="rId5" imgW="68550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247900"/>
                        <a:ext cx="1150938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5"/>
          <p:cNvGraphicFramePr>
            <a:graphicFrameLocks noChangeAspect="1"/>
          </p:cNvGraphicFramePr>
          <p:nvPr/>
        </p:nvGraphicFramePr>
        <p:xfrm>
          <a:off x="1779588" y="3857625"/>
          <a:ext cx="7207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8" name="Denklem" r:id="rId7" imgW="533169" imgH="431613" progId="Equation.3">
                  <p:embed/>
                </p:oleObj>
              </mc:Choice>
              <mc:Fallback>
                <p:oleObj name="Denklem" r:id="rId7" imgW="533169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3857625"/>
                        <a:ext cx="720725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7"/>
          <p:cNvGraphicFramePr>
            <a:graphicFrameLocks noChangeAspect="1"/>
          </p:cNvGraphicFramePr>
          <p:nvPr/>
        </p:nvGraphicFramePr>
        <p:xfrm>
          <a:off x="3049588" y="4567238"/>
          <a:ext cx="266541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9" name="Denklem" r:id="rId9" imgW="1841500" imgH="495300" progId="Equation.3">
                  <p:embed/>
                </p:oleObj>
              </mc:Choice>
              <mc:Fallback>
                <p:oleObj name="Denklem" r:id="rId9" imgW="18415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4567238"/>
                        <a:ext cx="2665412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55650" y="5372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600">
                <a:latin typeface="Times New Roman" panose="02020603050405020304" pitchFamily="18" charset="0"/>
                <a:cs typeface="Times New Roman" panose="02020603050405020304" pitchFamily="18" charset="0"/>
              </a:rPr>
              <a:t>Bu bağıntı (1/3) katsayısı kadar klasik teoriden farklı olmakla birlikte, CURIE yasası formundadır.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577850" y="7858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Üst düzeye ait manyetik momentin, manyetik alan doğrultusundaki izdüşümü -µ, alt düzeyinki ise +µ dür. Buna göre birim hacminde N elektron bulunduran sistemin mıknatıslanması:</a:t>
            </a:r>
          </a:p>
          <a:p>
            <a:pPr algn="just" eaLnBrk="1" hangingPunct="1">
              <a:spcBef>
                <a:spcPct val="20000"/>
              </a:spcBef>
            </a:pP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tr-TR" altLang="tr-T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N</a:t>
            </a:r>
            <a:r>
              <a:rPr lang="tr-TR" altLang="tr-TR" sz="16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tr-TR" altLang="tr-T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 + N</a:t>
            </a:r>
            <a:r>
              <a:rPr lang="tr-TR" altLang="tr-TR" sz="16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tr-TR" altLang="tr-T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(-µ) = (N</a:t>
            </a:r>
            <a:r>
              <a:rPr lang="tr-TR" altLang="tr-TR" sz="16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tr-TR" altLang="tr-T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</a:t>
            </a:r>
            <a:r>
              <a:rPr lang="tr-TR" altLang="tr-TR" sz="16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µ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tr-TR" alt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tr-TR" alt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tr-TR" alt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tr-TR" alt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Buradan da görüldüğü gibi klasik teoriden elde edilen L(x) fonksiyonu ile buradaki </a:t>
            </a:r>
            <a:r>
              <a:rPr lang="tr-TR" alt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tanhx</a:t>
            </a: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 birbirinden oldukça farklıdır. Öte yandan, bu fonksiyonların zayıf alan açınımları da birbirinden farklıdır.</a:t>
            </a:r>
          </a:p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tr-TR" alt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Burada;                    </a:t>
            </a:r>
            <a:r>
              <a:rPr lang="tr-TR" alt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x &lt;&lt;1 için </a:t>
            </a:r>
            <a:r>
              <a:rPr lang="tr-TR" alt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tanhx</a:t>
            </a: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≈ x alınabilir. Bu durumda mıknatıslanma: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tr-TR" alt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tr-TR" alt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tr-TR" alt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tr-TR" alt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tr-TR" alt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00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 Yuvarlatılmış Dikdörtgen"/>
          <p:cNvSpPr/>
          <p:nvPr/>
        </p:nvSpPr>
        <p:spPr>
          <a:xfrm>
            <a:off x="2214563" y="4572000"/>
            <a:ext cx="2143125" cy="5000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" name="11 Yuvarlatılmış Dikdörtgen"/>
          <p:cNvSpPr/>
          <p:nvPr/>
        </p:nvSpPr>
        <p:spPr>
          <a:xfrm>
            <a:off x="4929188" y="4500563"/>
            <a:ext cx="1357312" cy="6429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12 Yuvarlatılmış Dikdörtgen"/>
          <p:cNvSpPr/>
          <p:nvPr/>
        </p:nvSpPr>
        <p:spPr>
          <a:xfrm>
            <a:off x="2648868" y="5814496"/>
            <a:ext cx="4143375" cy="9286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1019" y="428626"/>
            <a:ext cx="69945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Bir 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gadolinyum tuzuyla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 edilen sonuçlar şu şekildedir: 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932363" y="1916113"/>
            <a:ext cx="347350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 edilen sonuçlar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Curie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yasasını doğrulamaktadır.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58807" y="3540974"/>
            <a:ext cx="108504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Açısal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momentum kuantum katsayısı J olan bir atom manyetik alan içine getirildiğinde 2J+1 enerji düzeyine yarılır.</a:t>
            </a:r>
          </a:p>
          <a:p>
            <a:pPr eaLnBrk="1" hangingPunct="1"/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mıknatıslanma en genel olarak:</a:t>
            </a: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2268538" y="4665663"/>
          <a:ext cx="20796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" name="Denklem" r:id="rId3" imgW="1282680" imgH="253800" progId="Equation.3">
                  <p:embed/>
                </p:oleObj>
              </mc:Choice>
              <mc:Fallback>
                <p:oleObj name="Denklem" r:id="rId3" imgW="1282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665663"/>
                        <a:ext cx="2079625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4932363" y="4471988"/>
          <a:ext cx="1303337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Denklem" r:id="rId5" imgW="787320" imgH="406080" progId="Equation.3">
                  <p:embed/>
                </p:oleObj>
              </mc:Choice>
              <mc:Fallback>
                <p:oleObj name="Denklem" r:id="rId5" imgW="7873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471988"/>
                        <a:ext cx="1303337" cy="671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01019" y="5414386"/>
            <a:ext cx="5400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altLang="tr-TR" sz="20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Brillouin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fonksiyonudur.</a:t>
            </a:r>
          </a:p>
        </p:txBody>
      </p:sp>
      <p:graphicFrame>
        <p:nvGraphicFramePr>
          <p:cNvPr id="1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284968"/>
              </p:ext>
            </p:extLst>
          </p:nvPr>
        </p:nvGraphicFramePr>
        <p:xfrm>
          <a:off x="2704431" y="5903396"/>
          <a:ext cx="41052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" name="Denklem" r:id="rId7" imgW="2971800" imgH="469900" progId="Equation.3">
                  <p:embed/>
                </p:oleObj>
              </mc:Choice>
              <mc:Fallback>
                <p:oleObj name="Denklem" r:id="rId7" imgW="29718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4431" y="5903396"/>
                        <a:ext cx="41052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5" descr="C:\Users\erdem\Desktop\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7" y="877951"/>
            <a:ext cx="4201156" cy="277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321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9 Yuvarlatılmış Dikdörtgen"/>
          <p:cNvSpPr/>
          <p:nvPr/>
        </p:nvSpPr>
        <p:spPr>
          <a:xfrm>
            <a:off x="4929188" y="4997450"/>
            <a:ext cx="2143125" cy="6445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" name="28 Yuvarlatılmış Dikdörtgen"/>
          <p:cNvSpPr/>
          <p:nvPr/>
        </p:nvSpPr>
        <p:spPr>
          <a:xfrm>
            <a:off x="1857375" y="4997450"/>
            <a:ext cx="2286000" cy="64293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27 Yuvarlatılmış Dikdörtgen"/>
          <p:cNvSpPr/>
          <p:nvPr/>
        </p:nvSpPr>
        <p:spPr>
          <a:xfrm>
            <a:off x="4381500" y="3787775"/>
            <a:ext cx="1285875" cy="5000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" name="26 Yuvarlatılmış Dikdörtgen"/>
          <p:cNvSpPr/>
          <p:nvPr/>
        </p:nvSpPr>
        <p:spPr>
          <a:xfrm>
            <a:off x="5500688" y="2794000"/>
            <a:ext cx="2643187" cy="635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" name="25 Yuvarlatılmış Dikdörtgen"/>
          <p:cNvSpPr/>
          <p:nvPr/>
        </p:nvSpPr>
        <p:spPr>
          <a:xfrm>
            <a:off x="1857375" y="2786063"/>
            <a:ext cx="3000375" cy="6429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7" name="24 Yuvarlatılmış Dikdörtgen"/>
          <p:cNvSpPr/>
          <p:nvPr/>
        </p:nvSpPr>
        <p:spPr>
          <a:xfrm>
            <a:off x="6643688" y="2094489"/>
            <a:ext cx="3052763" cy="4286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8" name="23 Yuvarlatılmış Dikdörtgen"/>
          <p:cNvSpPr/>
          <p:nvPr/>
        </p:nvSpPr>
        <p:spPr>
          <a:xfrm>
            <a:off x="2286000" y="1235075"/>
            <a:ext cx="2571750" cy="6223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" name="22 Yuvarlatılmış Dikdörtgen"/>
          <p:cNvSpPr/>
          <p:nvPr/>
        </p:nvSpPr>
        <p:spPr>
          <a:xfrm>
            <a:off x="5143499" y="498477"/>
            <a:ext cx="857249" cy="71596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7228" y="683330"/>
            <a:ext cx="51619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>
                <a:latin typeface="Times New Roman" panose="02020603050405020304" pitchFamily="18" charset="0"/>
                <a:cs typeface="Times New Roman" panose="02020603050405020304" pitchFamily="18" charset="0"/>
              </a:rPr>
              <a:t>Bu fonksiyonu bazı özel durumlar için yazarsak;</a:t>
            </a:r>
          </a:p>
        </p:txBody>
      </p:sp>
      <p:graphicFrame>
        <p:nvGraphicFramePr>
          <p:cNvPr id="1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66277"/>
              </p:ext>
            </p:extLst>
          </p:nvPr>
        </p:nvGraphicFramePr>
        <p:xfrm>
          <a:off x="5143500" y="442652"/>
          <a:ext cx="706457" cy="77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4" name="Denklem" r:id="rId3" imgW="393529" imgH="431613" progId="Equation.3">
                  <p:embed/>
                </p:oleObj>
              </mc:Choice>
              <mc:Fallback>
                <p:oleObj name="Denklem" r:id="rId3" imgW="393529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442652"/>
                        <a:ext cx="706457" cy="774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091708" y="442652"/>
            <a:ext cx="16754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x &lt;&lt;1 için</a:t>
            </a:r>
            <a:r>
              <a:rPr lang="tr-TR" altLang="tr-T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2347913" y="1214438"/>
          <a:ext cx="24479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5" name="Denklem" r:id="rId5" imgW="1765300" imgH="457200" progId="Equation.3">
                  <p:embed/>
                </p:oleObj>
              </mc:Choice>
              <mc:Fallback>
                <p:oleObj name="Denklem" r:id="rId5" imgW="1765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1214438"/>
                        <a:ext cx="2447925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327799" y="2123004"/>
            <a:ext cx="60805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yaklaşımda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Brillouin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fonksiyonunu yeniden yazarsak;</a:t>
            </a:r>
          </a:p>
        </p:txBody>
      </p:sp>
      <p:graphicFrame>
        <p:nvGraphicFramePr>
          <p:cNvPr id="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576247"/>
              </p:ext>
            </p:extLst>
          </p:nvPr>
        </p:nvGraphicFramePr>
        <p:xfrm>
          <a:off x="6774278" y="2150603"/>
          <a:ext cx="2922173" cy="33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6" name="Denklem" r:id="rId7" imgW="1968500" imgH="228600" progId="Equation.3">
                  <p:embed/>
                </p:oleObj>
              </mc:Choice>
              <mc:Fallback>
                <p:oleObj name="Denklem" r:id="rId7" imgW="1968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4278" y="2150603"/>
                        <a:ext cx="2922173" cy="337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23856" y="2864614"/>
            <a:ext cx="13051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>
                <a:latin typeface="Times New Roman" panose="02020603050405020304" pitchFamily="18" charset="0"/>
                <a:cs typeface="Times New Roman" panose="02020603050405020304" pitchFamily="18" charset="0"/>
              </a:rPr>
              <a:t>x &lt;&lt;1 için</a:t>
            </a:r>
            <a:r>
              <a:rPr lang="tr-TR" altLang="tr-TR" sz="2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7" name="Object 22"/>
          <p:cNvGraphicFramePr>
            <a:graphicFrameLocks noChangeAspect="1"/>
          </p:cNvGraphicFramePr>
          <p:nvPr/>
        </p:nvGraphicFramePr>
        <p:xfrm>
          <a:off x="1984375" y="2778125"/>
          <a:ext cx="26638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7" name="Denklem" r:id="rId9" imgW="2171700" imgH="469900" progId="Equation.3">
                  <p:embed/>
                </p:oleObj>
              </mc:Choice>
              <mc:Fallback>
                <p:oleObj name="Denklem" r:id="rId9" imgW="21717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2778125"/>
                        <a:ext cx="2663825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4"/>
          <p:cNvGraphicFramePr>
            <a:graphicFrameLocks noChangeAspect="1"/>
          </p:cNvGraphicFramePr>
          <p:nvPr/>
        </p:nvGraphicFramePr>
        <p:xfrm>
          <a:off x="5510213" y="2786063"/>
          <a:ext cx="259238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8" name="Denklem" r:id="rId11" imgW="1714500" imgH="431800" progId="Equation.3">
                  <p:embed/>
                </p:oleObj>
              </mc:Choice>
              <mc:Fallback>
                <p:oleObj name="Denklem" r:id="rId11" imgW="1714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2786063"/>
                        <a:ext cx="2592387" cy="614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6"/>
          <p:cNvGraphicFramePr>
            <a:graphicFrameLocks noChangeAspect="1"/>
          </p:cNvGraphicFramePr>
          <p:nvPr/>
        </p:nvGraphicFramePr>
        <p:xfrm>
          <a:off x="4429125" y="3857625"/>
          <a:ext cx="122396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9" name="Denklem" r:id="rId13" imgW="800100" imgH="228600" progId="Equation.3">
                  <p:embed/>
                </p:oleObj>
              </mc:Choice>
              <mc:Fallback>
                <p:oleObj name="Denklem" r:id="rId13" imgW="800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3857625"/>
                        <a:ext cx="1223963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8"/>
          <p:cNvGraphicFramePr>
            <a:graphicFrameLocks noChangeAspect="1"/>
          </p:cNvGraphicFramePr>
          <p:nvPr/>
        </p:nvGraphicFramePr>
        <p:xfrm>
          <a:off x="1917700" y="4995863"/>
          <a:ext cx="214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0" name="Denklem" r:id="rId15" imgW="1473120" imgH="406080" progId="Equation.3">
                  <p:embed/>
                </p:oleObj>
              </mc:Choice>
              <mc:Fallback>
                <p:oleObj name="Denklem" r:id="rId15" imgW="14731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4995863"/>
                        <a:ext cx="2146300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0"/>
          <p:cNvGraphicFramePr>
            <a:graphicFrameLocks noChangeAspect="1"/>
          </p:cNvGraphicFramePr>
          <p:nvPr/>
        </p:nvGraphicFramePr>
        <p:xfrm>
          <a:off x="5010150" y="4997450"/>
          <a:ext cx="202406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" name="Denklem" r:id="rId17" imgW="1346200" imgH="431800" progId="Equation.3">
                  <p:embed/>
                </p:oleObj>
              </mc:Choice>
              <mc:Fallback>
                <p:oleObj name="Denklem" r:id="rId17" imgW="1346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4997450"/>
                        <a:ext cx="2024063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35 Sağ Ok"/>
          <p:cNvSpPr/>
          <p:nvPr/>
        </p:nvSpPr>
        <p:spPr>
          <a:xfrm>
            <a:off x="5072063" y="3071813"/>
            <a:ext cx="214312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3" name="36 Sağ Ok"/>
          <p:cNvSpPr/>
          <p:nvPr/>
        </p:nvSpPr>
        <p:spPr>
          <a:xfrm>
            <a:off x="4500563" y="5283200"/>
            <a:ext cx="21431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4" name="40 Bükülü Ok"/>
          <p:cNvSpPr/>
          <p:nvPr/>
        </p:nvSpPr>
        <p:spPr>
          <a:xfrm rot="10800000">
            <a:off x="6000750" y="3786188"/>
            <a:ext cx="642938" cy="285750"/>
          </a:xfrm>
          <a:prstGeom prst="bentArrow">
            <a:avLst>
              <a:gd name="adj1" fmla="val 10000"/>
              <a:gd name="adj2" fmla="val 26667"/>
              <a:gd name="adj3" fmla="val 25000"/>
              <a:gd name="adj4" fmla="val 77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25" name="41 Metin kutusu"/>
          <p:cNvSpPr txBox="1">
            <a:spLocks noChangeArrowheads="1"/>
          </p:cNvSpPr>
          <p:nvPr/>
        </p:nvSpPr>
        <p:spPr bwMode="auto">
          <a:xfrm>
            <a:off x="285750" y="4395787"/>
            <a:ext cx="6357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Buradan mıknatıslanma yeniden yazılır ise;</a:t>
            </a:r>
          </a:p>
        </p:txBody>
      </p:sp>
    </p:spTree>
    <p:extLst>
      <p:ext uri="{BB962C8B-B14F-4D97-AF65-F5344CB8AC3E}">
        <p14:creationId xmlns:p14="http://schemas.microsoft.com/office/powerpoint/2010/main" val="3112404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Yuvarlatılmış Dikdörtgen"/>
          <p:cNvSpPr/>
          <p:nvPr/>
        </p:nvSpPr>
        <p:spPr>
          <a:xfrm>
            <a:off x="4010141" y="3838575"/>
            <a:ext cx="1635010" cy="64138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" name="3 Yuvarlatılmış Dikdörtgen"/>
          <p:cNvSpPr/>
          <p:nvPr/>
        </p:nvSpPr>
        <p:spPr>
          <a:xfrm>
            <a:off x="1377950" y="3867150"/>
            <a:ext cx="2026262" cy="6429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4 Yuvarlatılmış Dikdörtgen"/>
          <p:cNvSpPr/>
          <p:nvPr/>
        </p:nvSpPr>
        <p:spPr>
          <a:xfrm>
            <a:off x="8196549" y="2506663"/>
            <a:ext cx="1797126" cy="66556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" name="5 Yuvarlatılmış Dikdörtgen"/>
          <p:cNvSpPr/>
          <p:nvPr/>
        </p:nvSpPr>
        <p:spPr>
          <a:xfrm>
            <a:off x="5282761" y="681038"/>
            <a:ext cx="2500312" cy="7159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" name="6 Yuvarlatılmış Dikdörtgen"/>
          <p:cNvSpPr/>
          <p:nvPr/>
        </p:nvSpPr>
        <p:spPr>
          <a:xfrm>
            <a:off x="1377949" y="2465388"/>
            <a:ext cx="2479675" cy="6715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7" name="Text Box 39"/>
          <p:cNvSpPr txBox="1">
            <a:spLocks noChangeArrowheads="1"/>
          </p:cNvSpPr>
          <p:nvPr/>
        </p:nvSpPr>
        <p:spPr bwMode="auto">
          <a:xfrm>
            <a:off x="622300" y="638562"/>
            <a:ext cx="7343775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75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bağıntı başka şekilde de yazılabilir: </a:t>
            </a:r>
          </a:p>
          <a:p>
            <a:pPr eaLnBrk="1" hangingPunct="1">
              <a:spcBef>
                <a:spcPct val="50000"/>
              </a:spcBef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229577"/>
              </p:ext>
            </p:extLst>
          </p:nvPr>
        </p:nvGraphicFramePr>
        <p:xfrm>
          <a:off x="981409" y="2506663"/>
          <a:ext cx="2771441" cy="66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Equation" r:id="rId3" imgW="1726920" imgH="457200" progId="Equation.DSMT4">
                  <p:embed/>
                </p:oleObj>
              </mc:Choice>
              <mc:Fallback>
                <p:oleObj name="Equation" r:id="rId3" imgW="17269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409" y="2506663"/>
                        <a:ext cx="2771441" cy="665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4135093" y="2638396"/>
            <a:ext cx="36744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J=1/2 alırsak manyetik alınganlık:</a:t>
            </a:r>
          </a:p>
        </p:txBody>
      </p:sp>
      <p:graphicFrame>
        <p:nvGraphicFramePr>
          <p:cNvPr id="1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669074"/>
              </p:ext>
            </p:extLst>
          </p:nvPr>
        </p:nvGraphicFramePr>
        <p:xfrm>
          <a:off x="5270453" y="711200"/>
          <a:ext cx="2431657" cy="666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Equation" r:id="rId5" imgW="1511280" imgH="457200" progId="Equation.DSMT4">
                  <p:embed/>
                </p:oleObj>
              </mc:Choice>
              <mc:Fallback>
                <p:oleObj name="Equation" r:id="rId5" imgW="15112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453" y="711200"/>
                        <a:ext cx="2431657" cy="666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908859"/>
              </p:ext>
            </p:extLst>
          </p:nvPr>
        </p:nvGraphicFramePr>
        <p:xfrm>
          <a:off x="8301323" y="2484437"/>
          <a:ext cx="1601071" cy="695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Equation" r:id="rId7" imgW="1117440" imgH="457200" progId="Equation.DSMT4">
                  <p:embed/>
                </p:oleObj>
              </mc:Choice>
              <mc:Fallback>
                <p:oleObj name="Equation" r:id="rId7" imgW="1117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1323" y="2484437"/>
                        <a:ext cx="1601071" cy="6951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21869"/>
              </p:ext>
            </p:extLst>
          </p:nvPr>
        </p:nvGraphicFramePr>
        <p:xfrm>
          <a:off x="1338686" y="3947719"/>
          <a:ext cx="2065526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Equation" r:id="rId9" imgW="1104840" imgH="279360" progId="Equation.DSMT4">
                  <p:embed/>
                </p:oleObj>
              </mc:Choice>
              <mc:Fallback>
                <p:oleObj name="Equation" r:id="rId9" imgW="1104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686" y="3947719"/>
                        <a:ext cx="2065526" cy="474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495214"/>
              </p:ext>
            </p:extLst>
          </p:nvPr>
        </p:nvGraphicFramePr>
        <p:xfrm>
          <a:off x="3982771" y="3863975"/>
          <a:ext cx="1587709" cy="558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Equation" r:id="rId11" imgW="863280" imgH="304560" progId="Equation.DSMT4">
                  <p:embed/>
                </p:oleObj>
              </mc:Choice>
              <mc:Fallback>
                <p:oleObj name="Equation" r:id="rId11" imgW="8632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2771" y="3863975"/>
                        <a:ext cx="1587709" cy="558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77"/>
          <p:cNvSpPr txBox="1">
            <a:spLocks noChangeArrowheads="1"/>
          </p:cNvSpPr>
          <p:nvPr/>
        </p:nvSpPr>
        <p:spPr bwMode="auto">
          <a:xfrm>
            <a:off x="1219640" y="4774125"/>
            <a:ext cx="442551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tr-TR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Bohr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magnetonunun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etkin sayısıdır.</a:t>
            </a:r>
          </a:p>
          <a:p>
            <a:pPr eaLnBrk="1" hangingPunct="1">
              <a:spcBef>
                <a:spcPct val="50000"/>
              </a:spcBef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13020" y="811264"/>
            <a:ext cx="2111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Ders</a:t>
            </a:r>
            <a:r>
              <a:rPr lang="tr-TR" sz="25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İçeriği</a:t>
            </a:r>
            <a:endParaRPr lang="tr-TR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213191" y="2475692"/>
            <a:ext cx="76783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b="1" dirty="0" err="1" smtClean="0">
                <a:ln w="0"/>
              </a:rPr>
              <a:t>Diamanyetizma</a:t>
            </a:r>
            <a:endParaRPr lang="tr-TR" sz="2000" b="1" dirty="0">
              <a:ln w="0"/>
            </a:endParaRPr>
          </a:p>
          <a:p>
            <a:r>
              <a:rPr lang="tr-TR" sz="2000" b="1" dirty="0" smtClean="0">
                <a:ln w="0"/>
              </a:rPr>
              <a:t>     - </a:t>
            </a:r>
            <a:r>
              <a:rPr lang="tr-TR" sz="2000" b="1" dirty="0" err="1" smtClean="0">
                <a:ln w="0"/>
              </a:rPr>
              <a:t>Langevin’in</a:t>
            </a:r>
            <a:r>
              <a:rPr lang="tr-TR" sz="2000" b="1" dirty="0" smtClean="0">
                <a:ln w="0"/>
              </a:rPr>
              <a:t> </a:t>
            </a:r>
            <a:r>
              <a:rPr lang="tr-TR" sz="2000" b="1" dirty="0" err="1" smtClean="0">
                <a:ln w="0"/>
              </a:rPr>
              <a:t>Diamanyetizma</a:t>
            </a:r>
            <a:r>
              <a:rPr lang="tr-TR" sz="2000" b="1" dirty="0" smtClean="0">
                <a:ln w="0"/>
              </a:rPr>
              <a:t> Denklemleri</a:t>
            </a:r>
          </a:p>
          <a:p>
            <a:r>
              <a:rPr lang="tr-TR" sz="2000" b="1" dirty="0" smtClean="0">
                <a:ln w="0"/>
              </a:rPr>
              <a:t>      - Moleküllerin </a:t>
            </a:r>
            <a:r>
              <a:rPr lang="tr-TR" sz="2000" b="1" dirty="0" err="1" smtClean="0">
                <a:ln w="0"/>
              </a:rPr>
              <a:t>Diamanyetizması</a:t>
            </a:r>
            <a:endParaRPr lang="tr-TR" sz="2000" b="1" dirty="0" smtClean="0">
              <a:ln w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b="1" dirty="0" err="1" smtClean="0">
                <a:ln w="0"/>
              </a:rPr>
              <a:t>Paramanyetizma</a:t>
            </a:r>
            <a:endParaRPr lang="tr-TR" sz="2000" b="1" dirty="0" smtClean="0">
              <a:ln w="0"/>
            </a:endParaRPr>
          </a:p>
          <a:p>
            <a:r>
              <a:rPr lang="tr-TR" sz="2000" b="1" dirty="0" smtClean="0">
                <a:ln w="0"/>
              </a:rPr>
              <a:t>     - </a:t>
            </a:r>
            <a:r>
              <a:rPr lang="tr-TR" sz="2000" b="1" dirty="0" err="1" smtClean="0">
                <a:ln w="0"/>
              </a:rPr>
              <a:t>Langevin’in</a:t>
            </a:r>
            <a:r>
              <a:rPr lang="tr-TR" sz="2000" b="1" dirty="0" smtClean="0">
                <a:ln w="0"/>
              </a:rPr>
              <a:t> </a:t>
            </a:r>
            <a:r>
              <a:rPr lang="tr-TR" sz="2000" b="1" dirty="0" err="1" smtClean="0">
                <a:ln w="0"/>
              </a:rPr>
              <a:t>Paramanyetizma</a:t>
            </a:r>
            <a:r>
              <a:rPr lang="tr-TR" sz="2000" b="1" dirty="0" smtClean="0">
                <a:ln w="0"/>
              </a:rPr>
              <a:t> Denklemleri ve </a:t>
            </a:r>
            <a:r>
              <a:rPr lang="tr-TR" sz="2000" b="1" dirty="0" err="1" smtClean="0">
                <a:ln w="0"/>
              </a:rPr>
              <a:t>Curie</a:t>
            </a:r>
            <a:r>
              <a:rPr lang="tr-TR" sz="2000" b="1" dirty="0" smtClean="0">
                <a:ln w="0"/>
              </a:rPr>
              <a:t> Yasası</a:t>
            </a:r>
          </a:p>
          <a:p>
            <a:r>
              <a:rPr lang="tr-TR" sz="2000" b="1" dirty="0" smtClean="0">
                <a:ln w="0"/>
              </a:rPr>
              <a:t>     - </a:t>
            </a:r>
            <a:r>
              <a:rPr lang="tr-TR" sz="2000" b="1" dirty="0" err="1" smtClean="0">
                <a:ln w="0"/>
              </a:rPr>
              <a:t>Paramanyetizmanın</a:t>
            </a:r>
            <a:r>
              <a:rPr lang="tr-TR" sz="2000" b="1" dirty="0" smtClean="0">
                <a:ln w="0"/>
              </a:rPr>
              <a:t> Kuantum Teorisi</a:t>
            </a:r>
          </a:p>
          <a:p>
            <a:r>
              <a:rPr lang="tr-TR" sz="2000" b="1" dirty="0" smtClean="0">
                <a:ln w="0"/>
              </a:rPr>
              <a:t>     - </a:t>
            </a:r>
            <a:r>
              <a:rPr lang="tr-TR" sz="2000" b="1" dirty="0" err="1" smtClean="0">
                <a:ln w="0"/>
              </a:rPr>
              <a:t>Hund</a:t>
            </a:r>
            <a:r>
              <a:rPr lang="tr-TR" sz="2000" b="1" dirty="0" smtClean="0">
                <a:ln w="0"/>
              </a:rPr>
              <a:t> Kuralları ve </a:t>
            </a:r>
            <a:r>
              <a:rPr lang="tr-TR" sz="2000" b="1" dirty="0" err="1" smtClean="0">
                <a:ln w="0"/>
              </a:rPr>
              <a:t>Paramanyetik</a:t>
            </a:r>
            <a:r>
              <a:rPr lang="tr-TR" sz="2000" b="1" dirty="0" smtClean="0">
                <a:ln w="0"/>
              </a:rPr>
              <a:t> İyonlara Uygulanması</a:t>
            </a:r>
          </a:p>
          <a:p>
            <a:r>
              <a:rPr lang="tr-TR" sz="2000" b="1" dirty="0" smtClean="0">
                <a:ln w="0"/>
              </a:rPr>
              <a:t>     - İletim Elektronlarının </a:t>
            </a:r>
            <a:r>
              <a:rPr lang="tr-TR" sz="2000" b="1" dirty="0" err="1" smtClean="0">
                <a:ln w="0"/>
              </a:rPr>
              <a:t>Paramanyetik</a:t>
            </a:r>
            <a:r>
              <a:rPr lang="tr-TR" sz="2000" b="1" dirty="0" smtClean="0">
                <a:ln w="0"/>
              </a:rPr>
              <a:t> Alınganlığı</a:t>
            </a:r>
            <a:endParaRPr lang="tr-TR" sz="2000" b="1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109174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Yuvarlatılmış Dikdörtgen"/>
          <p:cNvSpPr/>
          <p:nvPr/>
        </p:nvSpPr>
        <p:spPr>
          <a:xfrm>
            <a:off x="7643813" y="4010140"/>
            <a:ext cx="1191715" cy="77617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" name="2 Metin kutusu"/>
          <p:cNvSpPr txBox="1">
            <a:spLocks noChangeArrowheads="1"/>
          </p:cNvSpPr>
          <p:nvPr/>
        </p:nvSpPr>
        <p:spPr bwMode="auto">
          <a:xfrm>
            <a:off x="3210384" y="154782"/>
            <a:ext cx="3571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 Elementleri İyonları</a:t>
            </a:r>
          </a:p>
        </p:txBody>
      </p:sp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370060" y="778639"/>
            <a:ext cx="1060274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Yer elementlerinin iyonları, benzer kimyasal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özellilere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olup, oldukça ilginç manyetik özelliklere sahiptirler.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Üç değerli iyonların, en dış yörüngeleri 5s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5p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dağılımına sahip olduklarından benzer özelliklere sahiptirler.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oup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173592"/>
              </p:ext>
            </p:extLst>
          </p:nvPr>
        </p:nvGraphicFramePr>
        <p:xfrm>
          <a:off x="993756" y="2571750"/>
          <a:ext cx="6192837" cy="3743325"/>
        </p:xfrm>
        <a:graphic>
          <a:graphicData uri="http://schemas.openxmlformats.org/drawingml/2006/table">
            <a:tbl>
              <a:tblPr/>
              <a:tblGrid>
                <a:gridCol w="6192837"/>
              </a:tblGrid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  İyon           Dağılım           Temel            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r>
                        <a:rPr kumimoji="0" lang="tr-TR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hesap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             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r>
                        <a:rPr kumimoji="0" lang="tr-TR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deney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                                         Düzey       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30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1350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Ce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+3                      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4f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5s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tr-TR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5/2                           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2.54                       2.4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1350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4f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5s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tr-TR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 3.58                       3.5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1350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Nd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4f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5s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tr-TR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9/2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 3.62                       3.5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1350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Pm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4f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5s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tr-TR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   2.68                         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1350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Sm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4f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5s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tr-TR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5/2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0.84                        1.5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1350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Eu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4f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5s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tr-TR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   0                           3.4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1350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Gd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4f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5s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tr-TR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7/2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7.94                       8.0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1350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Tb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4f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5s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tr-TR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 9.72                       9.5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1350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Dy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4f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5s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tr-TR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15/2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10.63                     10.6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1350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4f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5s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tr-TR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  10.6                       10.4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1350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Er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4f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5s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tr-TR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15/2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9.59                       9.5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1350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Tm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4f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5s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6                     3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tr-TR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 7.57                        7.3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1350" algn="l"/>
                        </a:tabLst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tr-T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Yb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4f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5s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tr-T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6                     2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tr-TR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7/2   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4.54                        4.5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6" name="Text Box 68"/>
          <p:cNvSpPr txBox="1">
            <a:spLocks noChangeArrowheads="1"/>
          </p:cNvSpPr>
          <p:nvPr/>
        </p:nvSpPr>
        <p:spPr bwMode="auto">
          <a:xfrm>
            <a:off x="7755760" y="4120309"/>
            <a:ext cx="1261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2S+1</a:t>
            </a:r>
            <a:r>
              <a:rPr lang="tr-TR" altLang="tr-T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altLang="tr-TR" sz="24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tr-TR" altLang="tr-T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50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Dikdörtgen"/>
          <p:cNvSpPr>
            <a:spLocks noChangeArrowheads="1"/>
          </p:cNvSpPr>
          <p:nvPr/>
        </p:nvSpPr>
        <p:spPr bwMode="auto">
          <a:xfrm>
            <a:off x="780476" y="1211855"/>
            <a:ext cx="10214358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Lantan’da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4f tabakası boştur. Grubun ilk elementi olan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Seryum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’da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4f elektronu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olup bu sayı giderek artar ve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Lutesyumda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(4f14)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tabaka dolar.</a:t>
            </a:r>
          </a:p>
          <a:p>
            <a:pPr algn="just" eaLnBrk="1" hangingPunct="1">
              <a:lnSpc>
                <a:spcPct val="11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Bu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trivalent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iyonların yarıçapları, 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1.11 A° (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Cerium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0,94 A° (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Yiterbiyum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değişmektedir.</a:t>
            </a:r>
          </a:p>
          <a:p>
            <a:pPr algn="just" eaLnBrk="1" hangingPunct="1">
              <a:lnSpc>
                <a:spcPct val="110000"/>
              </a:lnSpc>
              <a:buClr>
                <a:srgbClr val="FFCC00"/>
              </a:buClr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Daha önceki tartışmada, manyetik alan içinde 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(2J+1)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 enerji düzeylerinin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dejenereliği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 konusudur. Burada sadece taban durum incelenmiştir. Tüm üst düzeylerin etkisi ihmal edilmiştir.</a:t>
            </a:r>
          </a:p>
          <a:p>
            <a:pPr algn="just" eaLnBrk="1" hangingPunct="1">
              <a:lnSpc>
                <a:spcPct val="11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Tablo’da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özellikle 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tr-TR" altLang="tr-TR" sz="20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Sm</a:t>
            </a:r>
            <a:r>
              <a:rPr lang="tr-TR" altLang="tr-TR" sz="20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iyonları için uyumsuz değerler vardır. Bunun nedeni üst düzeylerdeki ‘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multiplet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etkisidir.</a:t>
            </a:r>
          </a:p>
          <a:p>
            <a:pPr algn="just" eaLnBrk="1" hangingPunct="1">
              <a:lnSpc>
                <a:spcPct val="11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Multiplet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L-S etkileşmesi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nedeniyle farklı J değerlerine sahip yeni enerji düzeylerinin elde edilmesidir.</a:t>
            </a:r>
          </a:p>
        </p:txBody>
      </p:sp>
    </p:spTree>
    <p:extLst>
      <p:ext uri="{BB962C8B-B14F-4D97-AF65-F5344CB8AC3E}">
        <p14:creationId xmlns:p14="http://schemas.microsoft.com/office/powerpoint/2010/main" val="1150663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etin kutusu"/>
          <p:cNvSpPr txBox="1">
            <a:spLocks noChangeArrowheads="1"/>
          </p:cNvSpPr>
          <p:nvPr/>
        </p:nvSpPr>
        <p:spPr bwMode="auto">
          <a:xfrm>
            <a:off x="1849112" y="290182"/>
            <a:ext cx="7572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</a:t>
            </a:r>
            <a:r>
              <a:rPr lang="tr-TR" alt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Kuralları ve </a:t>
            </a:r>
            <a:r>
              <a:rPr lang="tr-TR" altLang="tr-TR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Paramanyetik</a:t>
            </a:r>
            <a:r>
              <a:rPr lang="tr-TR" alt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İyonlara Uygulanması</a:t>
            </a:r>
          </a:p>
        </p:txBody>
      </p:sp>
      <p:sp>
        <p:nvSpPr>
          <p:cNvPr id="3" name="3 Dikdörtgen"/>
          <p:cNvSpPr>
            <a:spLocks noChangeArrowheads="1"/>
          </p:cNvSpPr>
          <p:nvPr/>
        </p:nvSpPr>
        <p:spPr bwMode="auto">
          <a:xfrm>
            <a:off x="813527" y="1808769"/>
            <a:ext cx="1169061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9375" indent="-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atomun verilen bir tabakasında bulunan bir elektron, aşağıdaki kurallara göre yörüngeleri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doldurur.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Toplam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(S)’ in en büyük değerini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dışarlama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prensibi belirler.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L, yörüngesel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açısal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momentumun en büyük değerini, S değeri belirler. 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Toplam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açısal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momentumun değeri ise 2 şekilde bulunur:</a:t>
            </a: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Calibri" panose="020F0502020204030204" pitchFamily="34" charset="0"/>
              <a:buAutoNum type="arabicParenR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kabuk yarıdan az dolu ise: J= L-S</a:t>
            </a: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AutoNum type="arabicParenR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kabuk fazla dolu ise: J= L+S</a:t>
            </a:r>
          </a:p>
          <a:p>
            <a:pPr algn="just" eaLnBrk="1" hangingPunct="1">
              <a:lnSpc>
                <a:spcPct val="90000"/>
              </a:lnSpc>
              <a:buClr>
                <a:srgbClr val="FFFFFF"/>
              </a:buClr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kabuk tam yarı yarıya dolu ise 1. kuralın uygulanmasıyla L=0 ve J=S olmaktadır.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Hund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kuralının temelinde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Pauli’nin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dışarlama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ilkesi ile elektronlar arası itici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coulomb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etkileşmesi bulunmaktadır. Yani her elektron farklı M</a:t>
            </a:r>
            <a:r>
              <a:rPr lang="tr-TR" alt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değerine sahip bir yörüngede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bulunabilir. 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Dışarlama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ilkesi, iki elektronun aynı anda ve konumda aynı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spinli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bulunmasının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engellemektedir. Aynı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spine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sahip elektronlar, zıt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spine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sahip elektronlara göre birbirinden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uzakta bulunmaktadır. Çünkü Coulomb etkileşme enerjisi aynı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spinli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elektronlarda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 olup, ortalama potansiyel enerji paralel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için, zıt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spine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göre daha az pozitiftir.</a:t>
            </a:r>
          </a:p>
        </p:txBody>
      </p:sp>
    </p:spTree>
    <p:extLst>
      <p:ext uri="{BB962C8B-B14F-4D97-AF65-F5344CB8AC3E}">
        <p14:creationId xmlns:p14="http://schemas.microsoft.com/office/powerpoint/2010/main" val="1047733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Yuvarlatılmış Dikdörtgen"/>
          <p:cNvSpPr/>
          <p:nvPr/>
        </p:nvSpPr>
        <p:spPr>
          <a:xfrm>
            <a:off x="6591702" y="1856687"/>
            <a:ext cx="1000125" cy="3571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793" y="356659"/>
            <a:ext cx="102854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altLang="tr-TR" sz="2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İyi bir örnek Mn</a:t>
            </a:r>
            <a:r>
              <a:rPr lang="tr-TR" altLang="tr-TR" sz="2000" u="sng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tr-TR" altLang="tr-TR" sz="2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iyonudur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Bu iyon 3d tabakasında 5 elektrona sahiptir, bu nedenle bu tabaka yarı doludur. Eğer her elektron farklı bir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orbitale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yerleşirse bu elektronların hepsinin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spini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aynı olabilir. Mn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da, gerçekten birbirinden farklı 5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orbital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şu kuantum sayılarıyla vardır: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altLang="tr-TR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=2,1,0,-1,-2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Bu durumda her yörüngeye bir elektron yerleşirse              L=0 ve S=5/2 durumu beklenmelidir. 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Hund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kuralı, model hesaplamalarında kullanılmaktadır.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Pauling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Wilson, p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şekilleniminden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oluşan spektrum terimlerini hesaplamaktadır.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Hund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kuralı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-yörünge etkileşmesinin işaretini bize vermektedir. Bir tek elektron için enerji,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yörüngesel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açısal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momentumla zıt yönlü olduğunda en düşüktür.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kurallarına iki örnek verirsek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017243"/>
            <a:ext cx="1111963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altLang="tr-TR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tr-TR" altLang="tr-TR" sz="2000" u="sng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 </a:t>
            </a:r>
            <a:r>
              <a:rPr lang="tr-TR" altLang="tr-TR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İYONU:     </a:t>
            </a:r>
            <a:endParaRPr lang="tr-TR" altLang="tr-T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tek f elektronuna sahiptir. Bir f elektronu için              , S=1/2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Aynı zamanda f tabakası da yarıdan az dolu olduğu için; ‘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Hund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kurallarına göre J’nin değeri: </a:t>
            </a: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588990"/>
              </p:ext>
            </p:extLst>
          </p:nvPr>
        </p:nvGraphicFramePr>
        <p:xfrm>
          <a:off x="6663139" y="1905900"/>
          <a:ext cx="8651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" name="Denklem" r:id="rId3" imgW="723586" imgH="253890" progId="Equation.3">
                  <p:embed/>
                </p:oleObj>
              </mc:Choice>
              <mc:Fallback>
                <p:oleObj name="Denklem" r:id="rId3" imgW="72358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3139" y="1905900"/>
                        <a:ext cx="86518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8 Yuvarlatılmış Dikdörtgen"/>
          <p:cNvSpPr/>
          <p:nvPr/>
        </p:nvSpPr>
        <p:spPr>
          <a:xfrm>
            <a:off x="3734718" y="5527682"/>
            <a:ext cx="2438343" cy="99430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260688"/>
              </p:ext>
            </p:extLst>
          </p:nvPr>
        </p:nvGraphicFramePr>
        <p:xfrm>
          <a:off x="3831390" y="5527682"/>
          <a:ext cx="2205146" cy="806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Denklem" r:id="rId5" imgW="1167893" imgH="431613" progId="Equation.3">
                  <p:embed/>
                </p:oleObj>
              </mc:Choice>
              <mc:Fallback>
                <p:oleObj name="Denklem" r:id="rId5" imgW="116789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390" y="5527682"/>
                        <a:ext cx="2205146" cy="8064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245354"/>
              </p:ext>
            </p:extLst>
          </p:nvPr>
        </p:nvGraphicFramePr>
        <p:xfrm>
          <a:off x="5691794" y="4388909"/>
          <a:ext cx="665197" cy="371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" name="Equation" r:id="rId7" imgW="317160" imgH="177480" progId="Equation.DSMT4">
                  <p:embed/>
                </p:oleObj>
              </mc:Choice>
              <mc:Fallback>
                <p:oleObj name="Equation" r:id="rId7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794" y="4388909"/>
                        <a:ext cx="665197" cy="371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861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51171" y="765175"/>
            <a:ext cx="10083704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tr-TR" altLang="tr-TR" sz="2000" u="sng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tr-TR" altLang="tr-TR" sz="2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İYONU:</a:t>
            </a:r>
          </a:p>
          <a:p>
            <a:pPr eaLnBrk="1" hangingPunct="1">
              <a:spcBef>
                <a:spcPct val="20000"/>
              </a:spcBef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Pr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iyonu 2f elektronuna sahiptir.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Dışarlama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ilkesine göre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(S)=1 olmalıdır. Her iki f elektronu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Pauli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ilkesini bozmadan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altLang="tr-TR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 değerine sahip olamaz. Bu nedenle L’nin değeri 6 olamaz 5 olur. </a:t>
            </a:r>
          </a:p>
          <a:p>
            <a:pPr algn="just" eaLnBrk="1" hangingPunct="1">
              <a:spcBef>
                <a:spcPct val="2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Böylece de J=│L-S│=5-1 =4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49923" y="3144857"/>
            <a:ext cx="1943100" cy="3384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Ti:     3d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V:     3d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4s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Cr:    3d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4s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Mn:   3d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4s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Fe:    3d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4s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CO:   3d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4s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3d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4s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Cu:    3d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4s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3d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4s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158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Yuvarlatılmış Dikdörtgen"/>
          <p:cNvSpPr/>
          <p:nvPr/>
        </p:nvSpPr>
        <p:spPr>
          <a:xfrm>
            <a:off x="3714750" y="4429125"/>
            <a:ext cx="1571625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" name="5 Yuvarlatılmış Dikdörtgen"/>
          <p:cNvSpPr/>
          <p:nvPr/>
        </p:nvSpPr>
        <p:spPr>
          <a:xfrm>
            <a:off x="3643313" y="3071813"/>
            <a:ext cx="17145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72677" y="1590475"/>
            <a:ext cx="10512836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Klasik serbest elektron teorisi, iletim elektronlarının manyetik alınganlığını açıklamakta yetersiz kalmaktadır.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µ</a:t>
            </a:r>
            <a:r>
              <a:rPr lang="tr-TR" alt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manyetik momentine sahip iletim elektronlarının metalin mıknatıslanmasına CURIE-yasasına uygun bir katkıda bulunacağı beklenebilir;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Buna karşın,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ferromanyetik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olmayan metallerde, mıknatıslanma sıcaklıktan bağımsız olup, M′ nün 0.01’i kadardır. (oda sıcaklığında)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Pauli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Fermi-Dirac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istatistiğini kullanarak, bu eksikliği giderdi.</a:t>
            </a:r>
          </a:p>
          <a:p>
            <a:pPr eaLnBrk="1" hangingPunct="1"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Bir B manyetik alanı uygulandığında, bir atomun manyetik momentinin alanla aynı yönde veya zıt yönde olması µB/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orantılıdır. Bunun sonucu olarak, M ≈ Nµ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şeklinde bir mıknatıslanma elde ederiz. 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3779838" y="3095625"/>
          <a:ext cx="136842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Denklem" r:id="rId3" imgW="1002865" imgH="507780" progId="Equation.3">
                  <p:embed/>
                </p:oleObj>
              </mc:Choice>
              <mc:Fallback>
                <p:oleObj name="Denklem" r:id="rId3" imgW="1002865" imgH="507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095625"/>
                        <a:ext cx="1368425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3779838" y="4437063"/>
          <a:ext cx="13684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Denklem" r:id="rId5" imgW="1143000" imgH="609600" progId="Equation.3">
                  <p:embed/>
                </p:oleObj>
              </mc:Choice>
              <mc:Fallback>
                <p:oleObj name="Denklem" r:id="rId5" imgW="11430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437063"/>
                        <a:ext cx="136842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Metin kutusu"/>
          <p:cNvSpPr txBox="1">
            <a:spLocks noChangeArrowheads="1"/>
          </p:cNvSpPr>
          <p:nvPr/>
        </p:nvSpPr>
        <p:spPr bwMode="auto">
          <a:xfrm>
            <a:off x="2246064" y="215106"/>
            <a:ext cx="77866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İletim Elektronlarının </a:t>
            </a:r>
            <a:r>
              <a:rPr lang="tr-TR" altLang="tr-TR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Paramanyetik</a:t>
            </a:r>
            <a:r>
              <a:rPr lang="tr-TR" alt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Alınganlığı</a:t>
            </a:r>
          </a:p>
        </p:txBody>
      </p:sp>
    </p:spTree>
    <p:extLst>
      <p:ext uri="{BB962C8B-B14F-4D97-AF65-F5344CB8AC3E}">
        <p14:creationId xmlns:p14="http://schemas.microsoft.com/office/powerpoint/2010/main" val="38804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958029" y="24158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Diamanyetizma</a:t>
            </a:r>
            <a:r>
              <a:rPr lang="tr-TR" altLang="tr-T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Paramanyetizma</a:t>
            </a:r>
            <a:endParaRPr lang="tr-TR" altLang="tr-TR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90594" y="788894"/>
            <a:ext cx="7993063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buClr>
                <a:schemeClr val="tx1"/>
              </a:buClr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Serbest bir atomun manyetik momentinin 3 temel kaynağı vardır:</a:t>
            </a:r>
          </a:p>
          <a:p>
            <a:pPr algn="just"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Elektronun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spini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Elektronun çekirdek etrafındaki yörüngesel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açısal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momentumu</a:t>
            </a:r>
          </a:p>
          <a:p>
            <a:pPr algn="just"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Uygulanan manyetik alanla oluşan yörüngesel moment</a:t>
            </a:r>
          </a:p>
          <a:p>
            <a:pPr lvl="1" algn="just"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Bunlardan ilk ikisi mıknatıslanma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paramanyetik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üçüncüsü ise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diamanyetik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katkıda bulunur.</a:t>
            </a:r>
          </a:p>
          <a:p>
            <a:pPr lvl="1" algn="just"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Hidrojen atomunun 1s temel düzeyinde yörüngesel moment sıfırdır. Toplam manyetik moment elektronun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spini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küçük bir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diamanyetik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oluşturur.</a:t>
            </a:r>
          </a:p>
          <a:p>
            <a:pPr algn="just" eaLnBrk="1" hangingPunct="1">
              <a:buClr>
                <a:schemeClr val="tx1"/>
              </a:buClr>
              <a:buSzPct val="130000"/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82657" y="4141133"/>
            <a:ext cx="80010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Helyum’un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1s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düzeyinde ise yörünge ve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manyetik momentleri sıfırdır. manyetik momenti, dış alanın oluşturduğu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diamanyetik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oluşturur.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Herhangi bir atomun dolu elektron tabakalarında, yörünge ve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momentleri sıfırdır.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Mıknatıslanma (M), birim hacim başına manyetik moment olarak tanımlanır.</a:t>
            </a:r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  <a:buSzPct val="130000"/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034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Yuvarlatılmış Dikdörtgen"/>
          <p:cNvSpPr/>
          <p:nvPr/>
        </p:nvSpPr>
        <p:spPr>
          <a:xfrm>
            <a:off x="1573500" y="347635"/>
            <a:ext cx="1466276" cy="95967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7 Yuvarlatılmış Dikdörtgen"/>
          <p:cNvSpPr/>
          <p:nvPr/>
        </p:nvSpPr>
        <p:spPr>
          <a:xfrm>
            <a:off x="4481502" y="347636"/>
            <a:ext cx="1478624" cy="9542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226729"/>
              </p:ext>
            </p:extLst>
          </p:nvPr>
        </p:nvGraphicFramePr>
        <p:xfrm>
          <a:off x="1923986" y="476259"/>
          <a:ext cx="1107853" cy="75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Denklem" r:id="rId3" imgW="622080" imgH="469800" progId="Equation.3">
                  <p:embed/>
                </p:oleObj>
              </mc:Choice>
              <mc:Fallback>
                <p:oleObj name="Denklem" r:id="rId3" imgW="6220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3986" y="476259"/>
                        <a:ext cx="1107853" cy="759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343275" y="720613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dirty="0">
                <a:latin typeface="Times New Roman" panose="02020603050405020304" pitchFamily="18" charset="0"/>
              </a:rPr>
              <a:t>(</a:t>
            </a:r>
            <a:r>
              <a:rPr lang="tr-TR" altLang="tr-TR" dirty="0"/>
              <a:t>C.G.S</a:t>
            </a:r>
            <a:r>
              <a:rPr lang="tr-TR" altLang="tr-TR" dirty="0">
                <a:latin typeface="Times New Roman" panose="02020603050405020304" pitchFamily="18" charset="0"/>
              </a:rPr>
              <a:t>) </a:t>
            </a: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207872"/>
              </p:ext>
            </p:extLst>
          </p:nvPr>
        </p:nvGraphicFramePr>
        <p:xfrm>
          <a:off x="4520061" y="464467"/>
          <a:ext cx="1401506" cy="783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Denklem" r:id="rId5" imgW="888840" imgH="545760" progId="Equation.3">
                  <p:embed/>
                </p:oleObj>
              </mc:Choice>
              <mc:Fallback>
                <p:oleObj name="Denklem" r:id="rId5" imgW="8888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061" y="464467"/>
                        <a:ext cx="1401506" cy="783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9581" y="1557982"/>
            <a:ext cx="7816850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Manyetik alınganlık (birim hacim) χ olarak gösterilir. Burada B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makroskopik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manyetik alan şiddetidir. 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Her iki birim sistemde χ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birimsiz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sayıdır.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χ manyetik alınganlığı, birim kütle veya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başına da tanımlanmaktadır.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Molar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manyetik alınganlık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tr-TR" altLang="tr-TR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tanımlanır.</a:t>
            </a:r>
          </a:p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Tüm maddeler manyetik alınganlıklarına göre sınıflandırılırlar.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30000"/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Users\erdem\Desktop\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347" y="3943636"/>
            <a:ext cx="4501786" cy="283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34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2000250" y="178594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Langevin’in Diamanyetizma Denklemleri</a:t>
            </a:r>
            <a:endParaRPr lang="tr-TR" altLang="tr-TR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88445" y="954680"/>
            <a:ext cx="7747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7938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Diamanyetizma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elektrik yüklerinin uygulanan manyetik alandaki yönelimleriyle ilgilidir. Bu olay, elektrikteki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Lenz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kanununun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benzeridir.</a:t>
            </a:r>
          </a:p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Bir elektrik devresinde akı değişince indüksiyonla oluşan akım, akı değişimine karşı koyacak yöndedir.</a:t>
            </a:r>
          </a:p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Dirençsiz bir devrede, bir süper iletkende veya atom içindeki bir elektron yörüngesinde ise oluşan akım, alan ne kadar uygulanırsa o kadar süre kalır. </a:t>
            </a:r>
          </a:p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İndüksiyon akımının meydana getirdiği manyetik alan, uygulanan alanla zıt yönlüdür.</a:t>
            </a:r>
          </a:p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2247440" y="4803356"/>
            <a:ext cx="1770790" cy="87756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rgbClr val="00B0F0"/>
              </a:solidFill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5715098" y="4803356"/>
            <a:ext cx="1517819" cy="87756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393423"/>
              </p:ext>
            </p:extLst>
          </p:nvPr>
        </p:nvGraphicFramePr>
        <p:xfrm>
          <a:off x="2322031" y="4924163"/>
          <a:ext cx="1404099" cy="710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3" imgW="1028520" imgH="571320" progId="Equation.DSMT4">
                  <p:embed/>
                </p:oleObj>
              </mc:Choice>
              <mc:Fallback>
                <p:oleObj name="Equation" r:id="rId3" imgW="10285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031" y="4924163"/>
                        <a:ext cx="1404099" cy="7107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092821" y="5057471"/>
            <a:ext cx="16995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Times New Roman" panose="02020603050405020304" pitchFamily="18" charset="0"/>
                <a:cs typeface="Times New Roman" panose="02020603050405020304" pitchFamily="18" charset="0"/>
              </a:rPr>
              <a:t>(C.G.S)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33975"/>
              </p:ext>
            </p:extLst>
          </p:nvPr>
        </p:nvGraphicFramePr>
        <p:xfrm>
          <a:off x="5771847" y="4919979"/>
          <a:ext cx="1213420" cy="708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5" imgW="888840" imgH="571320" progId="Equation.DSMT4">
                  <p:embed/>
                </p:oleObj>
              </mc:Choice>
              <mc:Fallback>
                <p:oleObj name="Equation" r:id="rId5" imgW="8888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1847" y="4919979"/>
                        <a:ext cx="1213420" cy="7085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9157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 Yuvarlatılmış Dikdörtgen"/>
          <p:cNvSpPr/>
          <p:nvPr/>
        </p:nvSpPr>
        <p:spPr>
          <a:xfrm>
            <a:off x="3779839" y="1317375"/>
            <a:ext cx="2233650" cy="78684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rgbClr val="00B0F0"/>
              </a:solidFill>
            </a:endParaRPr>
          </a:p>
        </p:txBody>
      </p:sp>
      <p:sp>
        <p:nvSpPr>
          <p:cNvPr id="3" name="8 Yuvarlatılmış Dikdörtgen"/>
          <p:cNvSpPr/>
          <p:nvPr/>
        </p:nvSpPr>
        <p:spPr>
          <a:xfrm>
            <a:off x="1476260" y="3913187"/>
            <a:ext cx="1902648" cy="91916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9 Yuvarlatılmış Dikdörtgen"/>
          <p:cNvSpPr/>
          <p:nvPr/>
        </p:nvSpPr>
        <p:spPr>
          <a:xfrm>
            <a:off x="4910244" y="3956595"/>
            <a:ext cx="2032268" cy="91916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47674" y="224166"/>
            <a:ext cx="1024970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Çekirdek etrafında dönen elektronun hareketini incelersek, başlangıçta çekirdek etrafında sıfır olan elektron akımı, B manyetik alanının uygulanmasıyla çekirdek etrafında net bir elektrik akımı oluşur. Bu akım manyetik momenti oluşturur. manyetik moment ise uygulanan alanla zıt yöndedir.</a:t>
            </a:r>
          </a:p>
          <a:p>
            <a:pPr algn="just" eaLnBrk="1" hangingPunct="1">
              <a:lnSpc>
                <a:spcPct val="110000"/>
              </a:lnSpc>
              <a:buFont typeface="Wingdings" panose="05000000000000000000" pitchFamily="2" charset="2"/>
              <a:buChar char="q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  <a:buFont typeface="Wingdings" panose="05000000000000000000" pitchFamily="2" charset="2"/>
              <a:buChar char="q"/>
            </a:pPr>
            <a:endParaRPr lang="tr-TR" alt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Meydana gelen akım:</a:t>
            </a:r>
          </a:p>
        </p:txBody>
      </p:sp>
      <p:graphicFrame>
        <p:nvGraphicFramePr>
          <p:cNvPr id="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388336"/>
              </p:ext>
            </p:extLst>
          </p:nvPr>
        </p:nvGraphicFramePr>
        <p:xfrm>
          <a:off x="3894108" y="1380875"/>
          <a:ext cx="1982855" cy="599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Denklem" r:id="rId3" imgW="1295280" imgH="431640" progId="Equation.3">
                  <p:embed/>
                </p:oleObj>
              </mc:Choice>
              <mc:Fallback>
                <p:oleObj name="Denklem" r:id="rId3" imgW="1295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08" y="1380875"/>
                        <a:ext cx="1982855" cy="599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447673" y="3000375"/>
            <a:ext cx="107895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İçinden I akımı geçen bir telin µ manyetik momenti;  “I x (Telin yüzeyi)” olarak verilmektedir. Yarıçap ρ ise yüzey πρ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yazılmaktadır. Buna göre manyetik moment:</a:t>
            </a:r>
          </a:p>
        </p:txBody>
      </p:sp>
      <p:graphicFrame>
        <p:nvGraphicFramePr>
          <p:cNvPr id="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014344"/>
              </p:ext>
            </p:extLst>
          </p:nvPr>
        </p:nvGraphicFramePr>
        <p:xfrm>
          <a:off x="1663202" y="4100810"/>
          <a:ext cx="15287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5" imgW="1066680" imgH="431640" progId="Equation.DSMT4">
                  <p:embed/>
                </p:oleObj>
              </mc:Choice>
              <mc:Fallback>
                <p:oleObj name="Equation" r:id="rId5" imgW="1066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202" y="4100810"/>
                        <a:ext cx="1528763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3779838" y="4292600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Times New Roman" panose="02020603050405020304" pitchFamily="18" charset="0"/>
                <a:cs typeface="Times New Roman" panose="02020603050405020304" pitchFamily="18" charset="0"/>
              </a:rPr>
              <a:t>(C.G.S) </a:t>
            </a:r>
          </a:p>
        </p:txBody>
      </p:sp>
      <p:graphicFrame>
        <p:nvGraphicFramePr>
          <p:cNvPr id="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2285"/>
              </p:ext>
            </p:extLst>
          </p:nvPr>
        </p:nvGraphicFramePr>
        <p:xfrm>
          <a:off x="5113578" y="4100810"/>
          <a:ext cx="16256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7" imgW="1066680" imgH="431640" progId="Equation.DSMT4">
                  <p:embed/>
                </p:oleObj>
              </mc:Choice>
              <mc:Fallback>
                <p:oleObj name="Equation" r:id="rId7" imgW="1066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3578" y="4100810"/>
                        <a:ext cx="162560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2942991" y="5135194"/>
            <a:ext cx="26420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ρ</a:t>
            </a:r>
            <a:r>
              <a:rPr lang="tr-TR" altLang="tr-TR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= &lt; x</a:t>
            </a:r>
            <a:r>
              <a:rPr lang="tr-TR" altLang="tr-TR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+ &lt; y</a:t>
            </a:r>
            <a:r>
              <a:rPr lang="tr-TR" altLang="tr-TR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517327" y="5481708"/>
            <a:ext cx="24256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en genel olarak  </a:t>
            </a:r>
          </a:p>
          <a:p>
            <a:pPr eaLnBrk="1" hangingPunct="1"/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2831335" y="5862042"/>
            <a:ext cx="3757613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&lt; r</a:t>
            </a:r>
            <a:r>
              <a:rPr lang="tr-TR" altLang="tr-TR" sz="2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&gt; = &lt; x</a:t>
            </a:r>
            <a:r>
              <a:rPr lang="tr-TR" altLang="tr-TR" sz="2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&gt; + &lt; y</a:t>
            </a:r>
            <a:r>
              <a:rPr lang="tr-TR" altLang="tr-TR" sz="2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&gt; + &lt; z</a:t>
            </a:r>
            <a:r>
              <a:rPr lang="tr-TR" altLang="tr-TR" sz="2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&gt;</a:t>
            </a:r>
          </a:p>
          <a:p>
            <a:pPr eaLnBrk="1" hangingPunct="1">
              <a:spcBef>
                <a:spcPct val="50000"/>
              </a:spcBef>
            </a:pPr>
            <a:endParaRPr lang="tr-TR" altLang="tr-TR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47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8 Yuvarlatılmış Dikdörtgen"/>
          <p:cNvSpPr/>
          <p:nvPr/>
        </p:nvSpPr>
        <p:spPr>
          <a:xfrm>
            <a:off x="4165601" y="4029493"/>
            <a:ext cx="3071812" cy="7143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5" name="17 Yuvarlatılmış Dikdörtgen"/>
          <p:cNvSpPr/>
          <p:nvPr/>
        </p:nvSpPr>
        <p:spPr>
          <a:xfrm>
            <a:off x="879476" y="4029493"/>
            <a:ext cx="1928812" cy="78581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6" name="16 Yuvarlatılmış Dikdörtgen"/>
          <p:cNvSpPr/>
          <p:nvPr/>
        </p:nvSpPr>
        <p:spPr>
          <a:xfrm>
            <a:off x="928688" y="3000375"/>
            <a:ext cx="1285875" cy="7143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15 Yuvarlatılmış Dikdörtgen"/>
          <p:cNvSpPr/>
          <p:nvPr/>
        </p:nvSpPr>
        <p:spPr>
          <a:xfrm>
            <a:off x="4622121" y="1681081"/>
            <a:ext cx="1857375" cy="7143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" name="14 Yuvarlatılmış Dikdörtgen"/>
          <p:cNvSpPr/>
          <p:nvPr/>
        </p:nvSpPr>
        <p:spPr>
          <a:xfrm>
            <a:off x="1979613" y="1701234"/>
            <a:ext cx="2143125" cy="7143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539749" y="282665"/>
            <a:ext cx="75596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Atom, küresel simetriye sahip olduğundan; 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x</a:t>
            </a:r>
            <a:r>
              <a:rPr lang="tr-TR" altLang="tr-TR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= &lt; y</a:t>
            </a:r>
            <a:r>
              <a:rPr lang="tr-TR" altLang="tr-TR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= &lt; z</a:t>
            </a:r>
            <a:r>
              <a:rPr lang="tr-TR" altLang="tr-TR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= (1/2)&lt; ρ</a:t>
            </a:r>
            <a:r>
              <a:rPr lang="tr-TR" altLang="tr-TR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</a:p>
        </p:txBody>
      </p:sp>
      <p:sp>
        <p:nvSpPr>
          <p:cNvPr id="20" name="Rectangle 51"/>
          <p:cNvSpPr>
            <a:spLocks noChangeArrowheads="1"/>
          </p:cNvSpPr>
          <p:nvPr/>
        </p:nvSpPr>
        <p:spPr bwMode="auto">
          <a:xfrm>
            <a:off x="583637" y="1173866"/>
            <a:ext cx="2217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6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r</a:t>
            </a:r>
            <a:r>
              <a:rPr lang="tr-TR" altLang="tr-TR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= (3/2)&lt; ρ</a:t>
            </a:r>
            <a:r>
              <a:rPr lang="tr-TR" altLang="tr-TR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</a:p>
        </p:txBody>
      </p:sp>
      <p:graphicFrame>
        <p:nvGraphicFramePr>
          <p:cNvPr id="21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07691"/>
              </p:ext>
            </p:extLst>
          </p:nvPr>
        </p:nvGraphicFramePr>
        <p:xfrm>
          <a:off x="2206062" y="1749395"/>
          <a:ext cx="172561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9" name="Equation" r:id="rId3" imgW="1206360" imgH="431640" progId="Equation.DSMT4">
                  <p:embed/>
                </p:oleObj>
              </mc:Choice>
              <mc:Fallback>
                <p:oleObj name="Equation" r:id="rId3" imgW="1206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062" y="1749395"/>
                        <a:ext cx="1725612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985965"/>
              </p:ext>
            </p:extLst>
          </p:nvPr>
        </p:nvGraphicFramePr>
        <p:xfrm>
          <a:off x="4789601" y="1711562"/>
          <a:ext cx="152241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0" name="Equation" r:id="rId5" imgW="1028520" imgH="431640" progId="Equation.DSMT4">
                  <p:embed/>
                </p:oleObj>
              </mc:Choice>
              <mc:Fallback>
                <p:oleObj name="Equation" r:id="rId5" imgW="10285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601" y="1711562"/>
                        <a:ext cx="1522413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84"/>
          <p:cNvSpPr txBox="1">
            <a:spLocks noChangeArrowheads="1"/>
          </p:cNvSpPr>
          <p:nvPr/>
        </p:nvSpPr>
        <p:spPr bwMode="auto">
          <a:xfrm>
            <a:off x="583637" y="2537589"/>
            <a:ext cx="66960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 birim hacim başına manyetik alınganlık;</a:t>
            </a:r>
          </a:p>
        </p:txBody>
      </p:sp>
      <p:graphicFrame>
        <p:nvGraphicFramePr>
          <p:cNvPr id="24" name="Object 85"/>
          <p:cNvGraphicFramePr>
            <a:graphicFrameLocks noChangeAspect="1"/>
          </p:cNvGraphicFramePr>
          <p:nvPr/>
        </p:nvGraphicFramePr>
        <p:xfrm>
          <a:off x="1042988" y="3068638"/>
          <a:ext cx="9366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1" name="Denklem" r:id="rId7" imgW="558558" imgH="431613" progId="Equation.3">
                  <p:embed/>
                </p:oleObj>
              </mc:Choice>
              <mc:Fallback>
                <p:oleObj name="Denklem" r:id="rId7" imgW="55855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068638"/>
                        <a:ext cx="936625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87"/>
          <p:cNvSpPr txBox="1">
            <a:spLocks noChangeArrowheads="1"/>
          </p:cNvSpPr>
          <p:nvPr/>
        </p:nvSpPr>
        <p:spPr bwMode="auto">
          <a:xfrm>
            <a:off x="2360219" y="3109866"/>
            <a:ext cx="46085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N: Birim hacim başına atom sayısıdır.</a:t>
            </a: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6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133264"/>
              </p:ext>
            </p:extLst>
          </p:nvPr>
        </p:nvGraphicFramePr>
        <p:xfrm>
          <a:off x="928688" y="4032668"/>
          <a:ext cx="18716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2" name="Denklem" r:id="rId9" imgW="1180588" imgH="495085" progId="Equation.3">
                  <p:embed/>
                </p:oleObj>
              </mc:Choice>
              <mc:Fallback>
                <p:oleObj name="Denklem" r:id="rId9" imgW="1180588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4032668"/>
                        <a:ext cx="1871663" cy="784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90"/>
          <p:cNvSpPr txBox="1">
            <a:spLocks noChangeArrowheads="1"/>
          </p:cNvSpPr>
          <p:nvPr/>
        </p:nvSpPr>
        <p:spPr bwMode="auto">
          <a:xfrm>
            <a:off x="2944813" y="4248568"/>
            <a:ext cx="1439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Times New Roman" panose="02020603050405020304" pitchFamily="18" charset="0"/>
              </a:rPr>
              <a:t>(C.G.S)</a:t>
            </a:r>
          </a:p>
        </p:txBody>
      </p:sp>
      <p:graphicFrame>
        <p:nvGraphicFramePr>
          <p:cNvPr id="28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899285"/>
              </p:ext>
            </p:extLst>
          </p:nvPr>
        </p:nvGraphicFramePr>
        <p:xfrm>
          <a:off x="4302126" y="4029493"/>
          <a:ext cx="287972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3" name="Denklem" r:id="rId11" imgW="1981200" imgH="482600" progId="Equation.3">
                  <p:embed/>
                </p:oleObj>
              </mc:Choice>
              <mc:Fallback>
                <p:oleObj name="Denklem" r:id="rId11" imgW="19812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6" y="4029493"/>
                        <a:ext cx="2879725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21"/>
          <p:cNvSpPr txBox="1">
            <a:spLocks noChangeArrowheads="1"/>
          </p:cNvSpPr>
          <p:nvPr/>
        </p:nvSpPr>
        <p:spPr bwMode="auto">
          <a:xfrm>
            <a:off x="539749" y="4967024"/>
            <a:ext cx="1067542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tr-TR" altLang="tr-T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 klasik olarak elde edilen 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LANGEVİN </a:t>
            </a:r>
            <a:r>
              <a:rPr lang="tr-TR" altLang="tr-TR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SONUÇLARI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’dır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Yalıtılmış bir atomun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diamanyetik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alınganlığının hesaplanmasında en önemli sorun, atom içindeki elektron dağılımından giderek 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&lt;r</a:t>
            </a:r>
            <a:r>
              <a:rPr lang="tr-TR" altLang="tr-TR" sz="2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hesaplanması problemidir.</a:t>
            </a:r>
          </a:p>
          <a:p>
            <a:pPr eaLnBrk="1" hangingPunct="1">
              <a:lnSpc>
                <a:spcPct val="11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50034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Yuvarlatılmış Dikdörtgen"/>
          <p:cNvSpPr/>
          <p:nvPr/>
        </p:nvSpPr>
        <p:spPr>
          <a:xfrm>
            <a:off x="3150824" y="4928656"/>
            <a:ext cx="4375591" cy="108655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rgbClr val="00B0F0"/>
              </a:solidFill>
            </a:endParaRPr>
          </a:p>
        </p:txBody>
      </p:sp>
      <p:sp>
        <p:nvSpPr>
          <p:cNvPr id="3" name="Text Box 53"/>
          <p:cNvSpPr txBox="1">
            <a:spLocks noChangeArrowheads="1"/>
          </p:cNvSpPr>
          <p:nvPr/>
        </p:nvSpPr>
        <p:spPr bwMode="auto">
          <a:xfrm>
            <a:off x="342689" y="265064"/>
            <a:ext cx="1068519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Bu dağılım kuantum mekaniğinde hesaplanabilir.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Nötral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atomlar içinde, deneysel olarak en kolay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soygaz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atomları için bulunmuştur.</a:t>
            </a:r>
          </a:p>
        </p:txBody>
      </p:sp>
      <p:graphicFrame>
        <p:nvGraphicFramePr>
          <p:cNvPr id="4" name="Group 1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505825"/>
              </p:ext>
            </p:extLst>
          </p:nvPr>
        </p:nvGraphicFramePr>
        <p:xfrm>
          <a:off x="1727200" y="1278731"/>
          <a:ext cx="5689600" cy="1296988"/>
        </p:xfrm>
        <a:graphic>
          <a:graphicData uri="http://schemas.openxmlformats.org/drawingml/2006/table">
            <a:tbl>
              <a:tblPr/>
              <a:tblGrid>
                <a:gridCol w="1684337"/>
                <a:gridCol w="4005263"/>
              </a:tblGrid>
              <a:tr h="520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11" marB="46811" horzOverflow="overflow">
                    <a:lnL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         Ne         Ar          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Xe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1" marB="46811" horzOverflow="overflow">
                    <a:lnL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7654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χ</a:t>
                      </a:r>
                      <a:r>
                        <a:rPr kumimoji="0" lang="tr-TR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 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(C.G.S)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-6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cm</a:t>
                      </a:r>
                      <a:r>
                        <a:rPr kumimoji="0" lang="tr-TR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mol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1" marB="46811" horzOverflow="overflow">
                    <a:lnL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-1,9        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-7,2      -19,4       -28,0       -43,0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2           10          18           36           54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90000" marR="90000" marT="46811" marB="46811" horzOverflow="overflow">
                    <a:lnL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" name="4 Metin kutusu"/>
          <p:cNvSpPr txBox="1">
            <a:spLocks noChangeArrowheads="1"/>
          </p:cNvSpPr>
          <p:nvPr/>
        </p:nvSpPr>
        <p:spPr bwMode="auto">
          <a:xfrm>
            <a:off x="2588792" y="2851150"/>
            <a:ext cx="414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Moleküllerin </a:t>
            </a:r>
            <a:r>
              <a:rPr lang="tr-TR" altLang="tr-TR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Diamanyetizması</a:t>
            </a:r>
            <a:endParaRPr lang="tr-TR" alt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58"/>
          <p:cNvSpPr txBox="1">
            <a:spLocks noChangeArrowheads="1"/>
          </p:cNvSpPr>
          <p:nvPr/>
        </p:nvSpPr>
        <p:spPr bwMode="auto">
          <a:xfrm>
            <a:off x="274609" y="3495149"/>
            <a:ext cx="1145228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Moleküllerde, uygulanan alanın doğrultusu, molekülün simetri eksenlerinden biri olarak seçilir.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Fakat birçok moleküler sistemde bu kural gerçekleşmez ve bu nedenle de Van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Vlack’in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genel teorisi uygulanır.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Spin kuantum katsayısı sıfır olan bir sistemde, toplam </a:t>
            </a:r>
            <a:r>
              <a:rPr lang="tr-TR" altLang="tr-TR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molar</a:t>
            </a:r>
            <a:r>
              <a:rPr lang="tr-TR" alt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manyetik alınganlık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graphicFrame>
        <p:nvGraphicFramePr>
          <p:cNvPr id="7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079430"/>
              </p:ext>
            </p:extLst>
          </p:nvPr>
        </p:nvGraphicFramePr>
        <p:xfrm>
          <a:off x="3198699" y="4925159"/>
          <a:ext cx="4240403" cy="93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Denklem" r:id="rId3" imgW="2628720" imgH="583920" progId="Equation.3">
                  <p:embed/>
                </p:oleObj>
              </mc:Choice>
              <mc:Fallback>
                <p:oleObj name="Denklem" r:id="rId3" imgW="262872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699" y="4925159"/>
                        <a:ext cx="4240403" cy="935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4"/>
          <p:cNvSpPr txBox="1">
            <a:spLocks noChangeArrowheads="1"/>
          </p:cNvSpPr>
          <p:nvPr/>
        </p:nvSpPr>
        <p:spPr bwMode="auto">
          <a:xfrm>
            <a:off x="274609" y="6213113"/>
            <a:ext cx="4175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Burada; N</a:t>
            </a:r>
            <a:r>
              <a:rPr lang="tr-TR" alt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avogadro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sayısıdır.</a:t>
            </a:r>
          </a:p>
        </p:txBody>
      </p:sp>
    </p:spTree>
    <p:extLst>
      <p:ext uri="{BB962C8B-B14F-4D97-AF65-F5344CB8AC3E}">
        <p14:creationId xmlns:p14="http://schemas.microsoft.com/office/powerpoint/2010/main" val="1463538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08472" y="319489"/>
            <a:ext cx="1188352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tr-TR" altLang="tr-T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S ‌| µ</a:t>
            </a:r>
            <a:r>
              <a:rPr lang="tr-TR" alt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|‌‌ O &gt;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Yörüngesel manyetik momentin,  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&lt;S‌| uyarılmış düzeyi ile | ‌O&gt; 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taban durumu arasında matris elemanıdır.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Molekülün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diamanyetik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paramanyetik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oluşu 2. terimin büyüklüğüne bağlıdır. 2. terim </a:t>
            </a:r>
            <a:r>
              <a:rPr lang="tr-TR" altLang="tr-TR" sz="2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tr-TR" altLang="tr-TR" sz="20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Vlack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paramanyetizması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bilinir.  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H</a:t>
            </a:r>
            <a:r>
              <a:rPr lang="tr-TR" alt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molekülünün normal durumu için; 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altLang="tr-TR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tr-TR" altLang="tr-TR" sz="20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-4,71x10</a:t>
            </a:r>
            <a:r>
              <a:rPr lang="tr-TR" altLang="tr-TR" sz="2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 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+ 0,51x10</a:t>
            </a:r>
            <a:r>
              <a:rPr lang="tr-TR" altLang="tr-TR" sz="2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-4,2x10</a:t>
            </a:r>
            <a:r>
              <a:rPr lang="tr-TR" altLang="tr-TR" sz="2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tr-TR" altLang="tr-TR" sz="2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tr-TR" altLang="tr-TR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tr-TR" alt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Deneysel değerler 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-3,9 ile 4,0x10</a:t>
            </a:r>
            <a:r>
              <a:rPr lang="tr-TR" altLang="tr-TR" sz="20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tr-TR" alt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arasındadır. 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95288" y="3786188"/>
            <a:ext cx="1156903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0050" indent="-4000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tr-TR" altLang="tr-T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χ’ ye (+) katkıda bulunan elektronik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paramanyetizma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aşağıdaki maddelerde gözlenmektedir:</a:t>
            </a:r>
          </a:p>
          <a:p>
            <a:pPr eaLnBrk="1" hangingPunct="1">
              <a:buFont typeface="Calibri" panose="020F0502020204030204" pitchFamily="34" charset="0"/>
              <a:buAutoNum type="romanLcPeriod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Toplam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spin’i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sıfırdan farklı atomlar, moleküller: serbest sodyum atomu, gaz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azotoksit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(NO),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trifenilmetil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serbest radikaller, C (C</a:t>
            </a:r>
            <a:r>
              <a:rPr lang="tr-TR" alt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alt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altLang="tr-T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 merkezi alkali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halojenürler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Calibri" panose="020F0502020204030204" pitchFamily="34" charset="0"/>
              <a:buAutoNum type="romanLcPeriod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 tabakaları tam dolu olmayan serbest atom ve iyonlar: geçiş elementleri, geçiş elementleri ile aynı elektronik yapıya sahip iyonlar, Mn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Gd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yer elementleri. </a:t>
            </a:r>
          </a:p>
          <a:p>
            <a:pPr eaLnBrk="1" hangingPunct="1">
              <a:buFont typeface="Calibri" panose="020F0502020204030204" pitchFamily="34" charset="0"/>
              <a:buAutoNum type="romanLcPeriod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Metaller.</a:t>
            </a:r>
          </a:p>
          <a:p>
            <a:pPr eaLnBrk="1" hangingPunct="1">
              <a:spcBef>
                <a:spcPct val="50000"/>
              </a:spcBef>
              <a:buFont typeface="Calibri" panose="020F0502020204030204" pitchFamily="34" charset="0"/>
              <a:buAutoNum type="romanLcPeriod"/>
            </a:pP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4 Metin kutusu"/>
          <p:cNvSpPr txBox="1">
            <a:spLocks noChangeArrowheads="1"/>
          </p:cNvSpPr>
          <p:nvPr/>
        </p:nvSpPr>
        <p:spPr bwMode="auto">
          <a:xfrm>
            <a:off x="3548292" y="3099566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Paramanyetizma</a:t>
            </a:r>
            <a:endParaRPr lang="tr-TR" altLang="tr-TR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859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v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1805</Words>
  <Application>Microsoft Office PowerPoint</Application>
  <PresentationFormat>Geniş ekran</PresentationFormat>
  <Paragraphs>217</Paragraphs>
  <Slides>25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Denklem</vt:lpstr>
      <vt:lpstr>Equation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merdo</dc:creator>
  <cp:lastModifiedBy>merdo</cp:lastModifiedBy>
  <cp:revision>60</cp:revision>
  <dcterms:created xsi:type="dcterms:W3CDTF">2017-03-26T09:47:23Z</dcterms:created>
  <dcterms:modified xsi:type="dcterms:W3CDTF">2017-03-26T14:12:14Z</dcterms:modified>
</cp:coreProperties>
</file>