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90" r:id="rId15"/>
    <p:sldId id="283" r:id="rId16"/>
    <p:sldId id="271" r:id="rId17"/>
    <p:sldId id="274" r:id="rId18"/>
    <p:sldId id="275" r:id="rId19"/>
    <p:sldId id="289" r:id="rId20"/>
    <p:sldId id="284" r:id="rId21"/>
    <p:sldId id="273" r:id="rId22"/>
    <p:sldId id="276" r:id="rId23"/>
    <p:sldId id="287" r:id="rId24"/>
    <p:sldId id="296" r:id="rId25"/>
    <p:sldId id="279" r:id="rId26"/>
    <p:sldId id="280" r:id="rId27"/>
    <p:sldId id="277" r:id="rId28"/>
    <p:sldId id="285" r:id="rId29"/>
    <p:sldId id="286" r:id="rId30"/>
    <p:sldId id="288" r:id="rId31"/>
    <p:sldId id="291" r:id="rId32"/>
    <p:sldId id="281" r:id="rId33"/>
    <p:sldId id="282" r:id="rId34"/>
    <p:sldId id="292" r:id="rId35"/>
    <p:sldId id="293" r:id="rId36"/>
    <p:sldId id="294" r:id="rId37"/>
    <p:sldId id="295" r:id="rId38"/>
    <p:sldId id="297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7B76A-EECF-49B7-9AA2-9C4C797397F8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6F34C-FD2A-4AF8-A061-985CF4C334F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9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6F34C-FD2A-4AF8-A061-985CF4C334F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550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6F34C-FD2A-4AF8-A061-985CF4C334F7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044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6F34C-FD2A-4AF8-A061-985CF4C334F7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2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BE51AD-5790-4269-81B6-5B56590034FD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4D7DEF5-43EA-4BCA-A812-490489A3763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71472" y="1357298"/>
            <a:ext cx="7915276" cy="250546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tr-TR" sz="4000" i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Ve </a:t>
            </a:r>
            <a:r>
              <a:rPr lang="tr-TR" sz="4000" i="1" cap="all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Protetİk</a:t>
            </a:r>
            <a:r>
              <a:rPr lang="tr-TR" sz="4000" i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Yaklaşımlarla </a:t>
            </a:r>
            <a:r>
              <a:rPr lang="tr-TR" sz="4000" i="1" cap="all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Rehabİlİtasyonu</a:t>
            </a:r>
            <a:endParaRPr lang="tr-TR" sz="4000" i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2071670" y="4786322"/>
            <a:ext cx="4929222" cy="14287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tr-TR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Prof. Dr. Yasemin KESKİN</a:t>
            </a:r>
          </a:p>
          <a:p>
            <a:pPr algn="ctr"/>
            <a:endParaRPr lang="tr-TR" sz="3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tr-TR" sz="28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Protetik</a:t>
            </a:r>
            <a:r>
              <a:rPr lang="tr-TR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Diş Tedavisi Ab.D.</a:t>
            </a:r>
          </a:p>
          <a:p>
            <a:pPr algn="ctr"/>
            <a:r>
              <a:rPr lang="tr-TR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Öğretim Üyesi</a:t>
            </a:r>
            <a:endParaRPr lang="tr-TR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sz="2400" i="1" dirty="0" err="1" smtClean="0">
                <a:solidFill>
                  <a:srgbClr val="FF0000"/>
                </a:solidFill>
                <a:latin typeface="Comic Sans MS" pitchFamily="66" charset="0"/>
              </a:rPr>
              <a:t>Nüks</a:t>
            </a:r>
            <a:r>
              <a:rPr lang="tr-TR" sz="2400" i="1" dirty="0" smtClean="0">
                <a:solidFill>
                  <a:srgbClr val="FF0000"/>
                </a:solidFill>
                <a:latin typeface="Comic Sans MS" pitchFamily="66" charset="0"/>
              </a:rPr>
              <a:t> olasılığı</a:t>
            </a:r>
            <a:endParaRPr lang="tr-TR" sz="24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tr-TR" sz="2400" i="1" dirty="0" err="1" smtClean="0">
                <a:solidFill>
                  <a:srgbClr val="FF0000"/>
                </a:solidFill>
                <a:latin typeface="Comic Sans MS" pitchFamily="66" charset="0"/>
              </a:rPr>
              <a:t>Mortalite</a:t>
            </a:r>
            <a:endParaRPr lang="tr-TR" sz="24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chemeClr val="bg1"/>
                </a:solidFill>
                <a:latin typeface="Comic Sans MS" pitchFamily="66" charset="0"/>
              </a:rPr>
              <a:t>Aynı bölgelerde veya başka bölgelerde 1. veya 2. </a:t>
            </a:r>
            <a:r>
              <a:rPr lang="tr-TR" b="1" i="1" dirty="0" err="1" smtClean="0">
                <a:solidFill>
                  <a:schemeClr val="bg1"/>
                </a:solidFill>
                <a:latin typeface="Comic Sans MS" pitchFamily="66" charset="0"/>
              </a:rPr>
              <a:t>nüks</a:t>
            </a:r>
            <a:r>
              <a:rPr lang="tr-TR" b="1" i="1" dirty="0" smtClean="0">
                <a:solidFill>
                  <a:schemeClr val="bg1"/>
                </a:solidFill>
                <a:latin typeface="Comic Sans MS" pitchFamily="66" charset="0"/>
              </a:rPr>
              <a:t> görülebilir</a:t>
            </a:r>
          </a:p>
          <a:p>
            <a:pPr>
              <a:buNone/>
            </a:pPr>
            <a:endParaRPr lang="tr-TR" sz="4000" b="1" i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chemeClr val="bg1"/>
                </a:solidFill>
                <a:latin typeface="Comic Sans MS" pitchFamily="66" charset="0"/>
              </a:rPr>
              <a:t>Sigara içenlerde içmeyenlere oranla 2 misli daha fazla</a:t>
            </a:r>
            <a:endParaRPr lang="tr-TR" sz="40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sz="4000" b="1" i="1" dirty="0" smtClean="0">
                <a:latin typeface="Comic Sans MS" pitchFamily="66" charset="0"/>
              </a:rPr>
              <a:t>% 50</a:t>
            </a:r>
            <a:endParaRPr lang="tr-TR" sz="4000" b="1" i="1" dirty="0"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Etyoloji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ve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Predispozan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Faktörler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Yaş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İmmün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sistemin zayıflaması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Virüsler</a:t>
            </a: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Tütün Kullanımı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Alkol Kullanımı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Lökoplaki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ve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Eritroplazi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Liken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planus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Protezler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2400" dirty="0" err="1" smtClean="0">
                <a:latin typeface="Comic Sans MS" pitchFamily="66" charset="0"/>
              </a:rPr>
              <a:t>Palatal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papiller</a:t>
            </a:r>
            <a:r>
              <a:rPr lang="tr-TR" sz="2400" dirty="0" smtClean="0">
                <a:latin typeface="Comic Sans MS" pitchFamily="66" charset="0"/>
              </a:rPr>
              <a:t>        </a:t>
            </a:r>
            <a:r>
              <a:rPr lang="tr-TR" sz="2400" dirty="0" err="1" smtClean="0">
                <a:latin typeface="Comic Sans MS" pitchFamily="66" charset="0"/>
              </a:rPr>
              <a:t>hiperplazi</a:t>
            </a:r>
            <a:endParaRPr lang="tr-TR" sz="24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4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</a:p>
          <a:p>
            <a:pPr>
              <a:buNone/>
            </a:pPr>
            <a:r>
              <a:rPr lang="tr-TR" sz="24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2400" dirty="0" smtClean="0">
                <a:latin typeface="Comic Sans MS" pitchFamily="66" charset="0"/>
              </a:rPr>
              <a:t>Beslenme</a:t>
            </a: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Radyasyon</a:t>
            </a: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Suyun </a:t>
            </a:r>
            <a:r>
              <a:rPr lang="tr-TR" sz="2400" dirty="0" err="1" smtClean="0">
                <a:latin typeface="Comic Sans MS" pitchFamily="66" charset="0"/>
              </a:rPr>
              <a:t>florlanması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E:\TRIPOD FOTOGRAFCILIK\MAGAZİN A\Untitled-1.jpg"/>
          <p:cNvPicPr>
            <a:picLocks noChangeAspect="1" noChangeArrowheads="1"/>
          </p:cNvPicPr>
          <p:nvPr/>
        </p:nvPicPr>
        <p:blipFill rotWithShape="1">
          <a:blip r:embed="rId2" cstate="print"/>
          <a:srcRect l="2174"/>
          <a:stretch/>
        </p:blipFill>
        <p:spPr bwMode="auto">
          <a:xfrm rot="10800000">
            <a:off x="5724128" y="2786057"/>
            <a:ext cx="3240360" cy="2286016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E:\TRIPOD FOTOGRAFCILIK\MAGAZİN A\Untitled-2.jpg"/>
          <p:cNvPicPr>
            <a:picLocks noChangeAspect="1" noChangeArrowheads="1"/>
          </p:cNvPicPr>
          <p:nvPr/>
        </p:nvPicPr>
        <p:blipFill rotWithShape="1">
          <a:blip r:embed="rId3" cstate="print"/>
          <a:srcRect l="1919" t="2352" r="1309" b="3659"/>
          <a:stretch/>
        </p:blipFill>
        <p:spPr bwMode="auto">
          <a:xfrm>
            <a:off x="345233" y="548680"/>
            <a:ext cx="3002632" cy="1944216"/>
          </a:xfrm>
          <a:prstGeom prst="rect">
            <a:avLst/>
          </a:prstGeom>
          <a:noFill/>
        </p:spPr>
      </p:pic>
      <p:pic>
        <p:nvPicPr>
          <p:cNvPr id="1027" name="Picture 3" descr="E:\TRIPOD FOTOGRAFCILIK\MAGAZİN A\Untitled-3.jpg"/>
          <p:cNvPicPr>
            <a:picLocks noChangeAspect="1" noChangeArrowheads="1"/>
          </p:cNvPicPr>
          <p:nvPr/>
        </p:nvPicPr>
        <p:blipFill rotWithShape="1">
          <a:blip r:embed="rId4" cstate="print"/>
          <a:srcRect l="1108" t="2509" r="1697"/>
          <a:stretch/>
        </p:blipFill>
        <p:spPr bwMode="auto">
          <a:xfrm>
            <a:off x="3321697" y="1196752"/>
            <a:ext cx="3122511" cy="2089371"/>
          </a:xfrm>
          <a:prstGeom prst="rect">
            <a:avLst/>
          </a:prstGeom>
          <a:noFill/>
        </p:spPr>
      </p:pic>
      <p:pic>
        <p:nvPicPr>
          <p:cNvPr id="1028" name="Picture 4" descr="E:\TRIPOD FOTOGRAFCILIK\MAGAZİN A\Untitled-4.jpg"/>
          <p:cNvPicPr>
            <a:picLocks noChangeAspect="1" noChangeArrowheads="1"/>
          </p:cNvPicPr>
          <p:nvPr/>
        </p:nvPicPr>
        <p:blipFill rotWithShape="1">
          <a:blip r:embed="rId5" cstate="print"/>
          <a:srcRect l="3219"/>
          <a:stretch/>
        </p:blipFill>
        <p:spPr bwMode="auto">
          <a:xfrm>
            <a:off x="326571" y="3068960"/>
            <a:ext cx="3010118" cy="2084214"/>
          </a:xfrm>
          <a:prstGeom prst="rect">
            <a:avLst/>
          </a:prstGeom>
          <a:noFill/>
        </p:spPr>
      </p:pic>
      <p:pic>
        <p:nvPicPr>
          <p:cNvPr id="1031" name="Picture 7" descr="E:\TRIPOD FOTOGRAFCILIK\MAGAZİN A\Untitled-6.jpg"/>
          <p:cNvPicPr>
            <a:picLocks noChangeAspect="1" noChangeArrowheads="1"/>
          </p:cNvPicPr>
          <p:nvPr/>
        </p:nvPicPr>
        <p:blipFill rotWithShape="1">
          <a:blip r:embed="rId6" cstate="print"/>
          <a:srcRect l="2423" r="-1"/>
          <a:stretch/>
        </p:blipFill>
        <p:spPr bwMode="auto">
          <a:xfrm>
            <a:off x="2699792" y="4525790"/>
            <a:ext cx="3136841" cy="2135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443612" cy="492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356992"/>
            <a:ext cx="8229600" cy="3258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i="1" smtClean="0">
                <a:solidFill>
                  <a:srgbClr val="FFFF00"/>
                </a:solidFill>
                <a:latin typeface="Comic Sans MS" pitchFamily="66" charset="0"/>
              </a:rPr>
              <a:t>Cerrahi tedavi</a:t>
            </a:r>
          </a:p>
          <a:p>
            <a:pPr algn="ctr"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i="1" dirty="0" err="1" smtClean="0">
                <a:solidFill>
                  <a:srgbClr val="FFFF66"/>
                </a:solidFill>
                <a:latin typeface="Comic Sans MS" pitchFamily="66" charset="0"/>
              </a:rPr>
              <a:t>Mandibula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rezeksiyonu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Rezeksiyonu uygulanan hastalarda tedavinin başarısı;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Rezeksiyonun tipi ve lokalizasyonu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Çıkarılan doku miktarı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Geriye kalan dişlerin sayısı ve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periodontal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durumları</a:t>
            </a:r>
            <a:endParaRPr lang="tr-TR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Mandibular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Rezeksiyonların Sınıflandırması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47199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Marjinal rezeksiyonlar</a:t>
            </a:r>
          </a:p>
          <a:p>
            <a:pPr>
              <a:buFont typeface="Wingdings" pitchFamily="2" charset="2"/>
              <a:buChar char="Ø"/>
            </a:pPr>
            <a:endParaRPr lang="tr-TR" sz="36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Sınıf I: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Mandibulanın devamlılığı korunarak yapılan radikal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alveolektomi</a:t>
            </a:r>
            <a:endParaRPr lang="tr-TR" sz="3600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i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tr-TR" sz="36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600" b="1" i="1" dirty="0" err="1" smtClean="0">
                <a:solidFill>
                  <a:srgbClr val="FFFF00"/>
                </a:solidFill>
                <a:latin typeface="Comic Sans MS" pitchFamily="66" charset="0"/>
              </a:rPr>
              <a:t>Segmental</a:t>
            </a: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 rezeksiyonlar</a:t>
            </a: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II: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Kaninden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itibaren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mandibulanın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distalinin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rezeksiyonu</a:t>
            </a:r>
          </a:p>
          <a:p>
            <a:pPr>
              <a:buNone/>
            </a:pPr>
            <a:endParaRPr lang="tr-TR" sz="3600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Sınıf III: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Mandibulanın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orta hattan itibaren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rezeksiyonu</a:t>
            </a:r>
          </a:p>
          <a:p>
            <a:pPr>
              <a:buNone/>
            </a:pPr>
            <a:endParaRPr lang="tr-TR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IV 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kemik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greftiyle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yapılan cerrahi rekonstrüksiyon</a:t>
            </a:r>
          </a:p>
          <a:p>
            <a:pPr>
              <a:buNone/>
            </a:pPr>
            <a:endParaRPr lang="tr-TR" sz="3600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V  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Anterior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kemik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greftiyle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yapılan cerrahi rekonstrüksiyon</a:t>
            </a:r>
          </a:p>
          <a:p>
            <a:pPr>
              <a:buNone/>
            </a:pPr>
            <a:endParaRPr lang="tr-TR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b="1" dirty="0" smtClean="0">
                <a:solidFill>
                  <a:schemeClr val="tx2"/>
                </a:solidFill>
                <a:latin typeface="Comic Sans MS" pitchFamily="66" charset="0"/>
              </a:rPr>
              <a:t>  Sınıf VI :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Mandibulanın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anterior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bölgesinin </a:t>
            </a:r>
            <a:r>
              <a:rPr lang="tr-TR" sz="3600" dirty="0" err="1" smtClean="0">
                <a:solidFill>
                  <a:schemeClr val="tx2"/>
                </a:solidFill>
                <a:latin typeface="Comic Sans MS" pitchFamily="66" charset="0"/>
              </a:rPr>
              <a:t>lateral</a:t>
            </a:r>
            <a:r>
              <a:rPr lang="tr-TR" sz="3600" dirty="0" smtClean="0">
                <a:solidFill>
                  <a:schemeClr val="tx2"/>
                </a:solidFill>
                <a:latin typeface="Comic Sans MS" pitchFamily="66" charset="0"/>
              </a:rPr>
              <a:t> fragmanları birbirine   bağlamaksızın yapılan rezeksiyonu</a:t>
            </a:r>
            <a:endParaRPr lang="tr-TR" sz="3600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Marjinal Rezeksiyon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Alt çenenin devamlılığı korunur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Çiğneme kasları muhafaza edilir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Dilin büyük bir kısmı ve çevre yumuşak dokular korunur</a:t>
            </a:r>
            <a:endParaRPr lang="tr-TR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5716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Mandibulanın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Marjinal Rezeksiyonunda Ortaya Çıkan Sorunlar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Ameliyat bölgesinde kemik doku kaybı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Vestibül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derinliğinde azalma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Defekt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bölgesinin yumuşak dokulardan yararlanılarak kapatılması sonucu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residüel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kretin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protezi desteklemesinde sınırlanma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Protez kullanımında problemler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 hareketlerinde sınırlanma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Cerrahi tedavi- </a:t>
            </a:r>
            <a:r>
              <a:rPr lang="tr-TR" i="1" dirty="0" err="1" smtClean="0">
                <a:solidFill>
                  <a:srgbClr val="FFFF66"/>
                </a:solidFill>
                <a:latin typeface="Comic Sans MS" pitchFamily="66" charset="0"/>
              </a:rPr>
              <a:t>Mandibula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rezeksiyonu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Radyoterapi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Protetik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tedavi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Deviasyonu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önlemek için kullanılan yöntemler 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İntermaksiller</a:t>
            </a: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fiksasyon</a:t>
            </a:r>
            <a:endParaRPr lang="tr-TR" sz="2400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Egzersiz programları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Rehber düzlem protezleri</a:t>
            </a: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Rezeksiyonlarının başlıca nedenleri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Tümörler ( Ağız bölgesi kanserleri)</a:t>
            </a:r>
          </a:p>
          <a:p>
            <a:r>
              <a:rPr lang="tr-TR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Dil</a:t>
            </a:r>
          </a:p>
          <a:p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 Ağız tabanı</a:t>
            </a:r>
          </a:p>
          <a:p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 Alt çene kemiği</a:t>
            </a:r>
          </a:p>
          <a:p>
            <a:pPr>
              <a:buFont typeface="Wingdings" pitchFamily="2" charset="2"/>
              <a:buChar char="Ø"/>
            </a:pP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 Komşu dokular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Yaralanmalar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Enfeksiyonlar</a:t>
            </a:r>
          </a:p>
          <a:p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C:\Users\pc\Documents\çene-yüzdosyası\MAGAZİN A\Untitled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20268"/>
            <a:ext cx="3528392" cy="2389151"/>
          </a:xfrm>
          <a:prstGeom prst="rect">
            <a:avLst/>
          </a:prstGeom>
          <a:noFill/>
        </p:spPr>
      </p:pic>
      <p:pic>
        <p:nvPicPr>
          <p:cNvPr id="1027" name="Picture 3" descr="C:\Users\pc\Documents\çene-yüzdosyası\MAGAZİN A\Untitled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052736"/>
            <a:ext cx="4280042" cy="2856915"/>
          </a:xfrm>
          <a:prstGeom prst="rect">
            <a:avLst/>
          </a:prstGeom>
          <a:noFill/>
        </p:spPr>
      </p:pic>
      <p:pic>
        <p:nvPicPr>
          <p:cNvPr id="1028" name="Picture 4" descr="C:\Users\pc\Documents\çene-yüzdosyası\MAGAZİN A\Untitled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3528392" cy="2366982"/>
          </a:xfrm>
          <a:prstGeom prst="rect">
            <a:avLst/>
          </a:prstGeom>
          <a:noFill/>
        </p:spPr>
      </p:pic>
      <p:pic>
        <p:nvPicPr>
          <p:cNvPr id="1029" name="Picture 5" descr="C:\Users\pc\Documents\çene-yüzdosyası\MAGAZİN A\Untitled-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365104"/>
            <a:ext cx="3528392" cy="2368494"/>
          </a:xfrm>
          <a:prstGeom prst="rect">
            <a:avLst/>
          </a:prstGeom>
          <a:noFill/>
        </p:spPr>
      </p:pic>
      <p:pic>
        <p:nvPicPr>
          <p:cNvPr id="1030" name="Picture 6" descr="C:\Users\pc\Documents\çene-yüzdosyası\MAGAZİN A\Kopyası Untitled-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3861048"/>
            <a:ext cx="4283622" cy="277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464147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714752"/>
            <a:ext cx="4297148" cy="28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929190" y="571480"/>
            <a:ext cx="4214810" cy="628664"/>
          </a:xfrm>
        </p:spPr>
        <p:txBody>
          <a:bodyPr>
            <a:noAutofit/>
          </a:bodyPr>
          <a:lstStyle/>
          <a:p>
            <a:pPr algn="ctr"/>
            <a:r>
              <a:rPr lang="en-US" sz="1600" i="1" dirty="0" smtClean="0"/>
              <a:t>Thor, </a:t>
            </a:r>
            <a:r>
              <a:rPr lang="en-US" sz="1600" i="1" dirty="0" err="1" smtClean="0"/>
              <a:t>Warfvinge</a:t>
            </a:r>
            <a:r>
              <a:rPr lang="en-US" sz="1600" i="1" dirty="0" smtClean="0"/>
              <a:t>, and </a:t>
            </a:r>
            <a:r>
              <a:rPr lang="en-US" sz="1600" i="1" dirty="0" err="1" smtClean="0"/>
              <a:t>Fernandes</a:t>
            </a:r>
            <a:r>
              <a:rPr lang="en-US" sz="1600" i="1" dirty="0" smtClean="0"/>
              <a:t>. Long-Term</a:t>
            </a:r>
            <a:r>
              <a:rPr lang="tr-TR" sz="1600" i="1" dirty="0" smtClean="0"/>
              <a:t> </a:t>
            </a:r>
            <a:r>
              <a:rPr lang="en-US" sz="1600" i="1" dirty="0" smtClean="0"/>
              <a:t>Glandular </a:t>
            </a:r>
            <a:r>
              <a:rPr lang="en-US" sz="1600" i="1" dirty="0" err="1" smtClean="0"/>
              <a:t>Odontogenic</a:t>
            </a:r>
            <a:r>
              <a:rPr lang="tr-TR" sz="1600" i="1" dirty="0" smtClean="0"/>
              <a:t> </a:t>
            </a:r>
            <a:r>
              <a:rPr lang="tr-TR" sz="1600" i="1" dirty="0" err="1" smtClean="0"/>
              <a:t>Cyst</a:t>
            </a:r>
            <a:r>
              <a:rPr lang="tr-TR" sz="1600" i="1" dirty="0" smtClean="0"/>
              <a:t>. </a:t>
            </a:r>
            <a:r>
              <a:rPr lang="en-US" sz="1600" i="1" dirty="0" smtClean="0"/>
              <a:t/>
            </a:r>
            <a:br>
              <a:rPr lang="en-US" sz="1600" i="1" dirty="0" smtClean="0"/>
            </a:br>
            <a:r>
              <a:rPr lang="tr-TR" sz="1600" i="1" dirty="0" smtClean="0"/>
              <a:t>J Oral </a:t>
            </a:r>
            <a:r>
              <a:rPr lang="tr-TR" sz="1600" i="1" dirty="0" err="1" smtClean="0"/>
              <a:t>Maxillofac</a:t>
            </a:r>
            <a:r>
              <a:rPr lang="tr-TR" sz="1600" i="1" dirty="0" smtClean="0"/>
              <a:t> </a:t>
            </a:r>
            <a:r>
              <a:rPr lang="tr-TR" sz="1600" i="1" dirty="0" err="1" smtClean="0"/>
              <a:t>Surg</a:t>
            </a:r>
            <a:r>
              <a:rPr lang="tr-TR" sz="1600" i="1" dirty="0" smtClean="0"/>
              <a:t> 2006.</a:t>
            </a:r>
            <a:endParaRPr lang="tr-TR" sz="1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786314" cy="157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45436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857364"/>
            <a:ext cx="45727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7562"/>
            <a:ext cx="455083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3571876"/>
            <a:ext cx="455084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072074"/>
            <a:ext cx="4500562" cy="148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5357802"/>
            <a:ext cx="455083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ternal file that holds a picture, illustration, etc.&#10;Object name is CCD-5-123-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76354" cy="3789040"/>
          </a:xfrm>
          <a:prstGeom prst="rect">
            <a:avLst/>
          </a:prstGeom>
          <a:noFill/>
        </p:spPr>
      </p:pic>
      <p:pic>
        <p:nvPicPr>
          <p:cNvPr id="1028" name="Picture 4" descr="An external file that holds a picture, illustration, etc.&#10;Object name is CCD-5-123-g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7381" y="188640"/>
            <a:ext cx="5236619" cy="2265438"/>
          </a:xfrm>
          <a:prstGeom prst="rect">
            <a:avLst/>
          </a:prstGeom>
          <a:noFill/>
        </p:spPr>
      </p:pic>
      <p:pic>
        <p:nvPicPr>
          <p:cNvPr id="1030" name="Picture 6" descr="An external file that holds a picture, illustration, etc.&#10;Object name is CCD-5-123-g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492896"/>
            <a:ext cx="5220072" cy="1944318"/>
          </a:xfrm>
          <a:prstGeom prst="rect">
            <a:avLst/>
          </a:prstGeom>
          <a:noFill/>
        </p:spPr>
      </p:pic>
      <p:pic>
        <p:nvPicPr>
          <p:cNvPr id="1032" name="Picture 8" descr="An external file that holds a picture, illustration, etc.&#10;Object name is CCD-5-123-g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73574" y="4653136"/>
            <a:ext cx="5270426" cy="1988840"/>
          </a:xfrm>
          <a:prstGeom prst="rect">
            <a:avLst/>
          </a:prstGeom>
          <a:noFill/>
        </p:spPr>
      </p:pic>
      <p:sp>
        <p:nvSpPr>
          <p:cNvPr id="9" name="8 Başlık"/>
          <p:cNvSpPr>
            <a:spLocks noGrp="1"/>
          </p:cNvSpPr>
          <p:nvPr>
            <p:ph type="title"/>
          </p:nvPr>
        </p:nvSpPr>
        <p:spPr>
          <a:xfrm>
            <a:off x="251520" y="4509120"/>
            <a:ext cx="3672408" cy="1368152"/>
          </a:xfrm>
        </p:spPr>
        <p:txBody>
          <a:bodyPr>
            <a:normAutofit/>
          </a:bodyPr>
          <a:lstStyle/>
          <a:p>
            <a:r>
              <a:rPr lang="en-US" sz="1400" dirty="0" err="1" smtClean="0">
                <a:latin typeface="Comic Sans MS" pitchFamily="66" charset="0"/>
              </a:rPr>
              <a:t>Prosthodontic</a:t>
            </a:r>
            <a:r>
              <a:rPr lang="en-US" sz="1400" dirty="0" smtClean="0">
                <a:latin typeface="Comic Sans MS" pitchFamily="66" charset="0"/>
              </a:rPr>
              <a:t> rehabilitation of patient with marginal </a:t>
            </a:r>
            <a:r>
              <a:rPr lang="en-US" sz="1400" dirty="0" err="1" smtClean="0">
                <a:latin typeface="Comic Sans MS" pitchFamily="66" charset="0"/>
              </a:rPr>
              <a:t>mandibular</a:t>
            </a:r>
            <a:r>
              <a:rPr lang="en-US" sz="1400" dirty="0" smtClean="0">
                <a:latin typeface="Comic Sans MS" pitchFamily="66" charset="0"/>
              </a:rPr>
              <a:t> resection using attachment supported</a:t>
            </a:r>
            <a:r>
              <a:rPr lang="tr-TR" sz="1400" dirty="0" smtClean="0">
                <a:latin typeface="Comic Sans MS" pitchFamily="66" charset="0"/>
              </a:rPr>
              <a:t>  </a:t>
            </a:r>
            <a:r>
              <a:rPr lang="en-US" sz="1400" dirty="0" smtClean="0">
                <a:latin typeface="Comic Sans MS" pitchFamily="66" charset="0"/>
              </a:rPr>
              <a:t>prostheses: </a:t>
            </a: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en-US" sz="1400" dirty="0" smtClean="0">
                <a:latin typeface="Comic Sans MS" pitchFamily="66" charset="0"/>
              </a:rPr>
              <a:t>A clinical report.</a:t>
            </a: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solidFill>
                  <a:srgbClr val="FFFF00"/>
                </a:solidFill>
                <a:latin typeface="Comic Sans MS" pitchFamily="66" charset="0"/>
              </a:rPr>
              <a:t>Contemp</a:t>
            </a:r>
            <a:r>
              <a:rPr lang="tr-TR" sz="1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400" dirty="0" err="1" smtClean="0">
                <a:solidFill>
                  <a:srgbClr val="FFFF00"/>
                </a:solidFill>
                <a:latin typeface="Comic Sans MS" pitchFamily="66" charset="0"/>
              </a:rPr>
              <a:t>Clin</a:t>
            </a:r>
            <a:r>
              <a:rPr lang="tr-TR" sz="1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400" dirty="0" err="1" smtClean="0">
                <a:solidFill>
                  <a:srgbClr val="FFFF00"/>
                </a:solidFill>
                <a:latin typeface="Comic Sans MS" pitchFamily="66" charset="0"/>
              </a:rPr>
              <a:t>Dent</a:t>
            </a:r>
            <a:r>
              <a:rPr lang="tr-TR" sz="1400" dirty="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  <a:r>
              <a:rPr lang="tr-TR" sz="1400" dirty="0" smtClean="0">
                <a:solidFill>
                  <a:srgbClr val="FFFF00"/>
                </a:solidFill>
                <a:effectLst/>
                <a:latin typeface="Comic Sans MS" pitchFamily="66" charset="0"/>
              </a:rPr>
              <a:t> 2014 </a:t>
            </a:r>
            <a:r>
              <a:rPr lang="tr-TR" sz="1400" dirty="0" err="1" smtClean="0">
                <a:solidFill>
                  <a:srgbClr val="FFFF00"/>
                </a:solidFill>
                <a:effectLst/>
                <a:latin typeface="Comic Sans MS" pitchFamily="66" charset="0"/>
              </a:rPr>
              <a:t>Jan</a:t>
            </a:r>
            <a:r>
              <a:rPr lang="tr-TR" sz="1400" dirty="0" smtClean="0">
                <a:solidFill>
                  <a:srgbClr val="FFFF00"/>
                </a:solidFill>
                <a:effectLst/>
                <a:latin typeface="Comic Sans MS" pitchFamily="66" charset="0"/>
              </a:rPr>
              <a:t>;5(1):123-6.</a:t>
            </a:r>
            <a:endParaRPr lang="en-US" sz="1400" dirty="0">
              <a:solidFill>
                <a:srgbClr val="FFFF00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6347048" cy="1728192"/>
          </a:xfrm>
        </p:spPr>
        <p:txBody>
          <a:bodyPr>
            <a:noAutofit/>
          </a:bodyPr>
          <a:lstStyle/>
          <a:p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 smtClean="0"/>
              <a:t/>
            </a:r>
            <a:br>
              <a:rPr lang="tr-TR" sz="1600" dirty="0" smtClean="0"/>
            </a:br>
            <a:r>
              <a:rPr lang="tr-TR" sz="16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Prosthodontic</a:t>
            </a:r>
            <a:r>
              <a:rPr lang="tr-TR" sz="16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rehabilitation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patient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with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marginal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mandibular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resection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using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attachment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supported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prostheses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: A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clinical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report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.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Contemp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Clin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Dent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. 2014 Jan-Mar; 5(1): 123–126</a:t>
            </a:r>
            <a:r>
              <a:rPr lang="tr-TR" sz="16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Kailas</a:t>
            </a:r>
            <a:r>
              <a:rPr lang="tr-TR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Mundhe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Gunjan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Pruthi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Veena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Jain</a:t>
            </a: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/>
              <a:t/>
            </a:r>
            <a:br>
              <a:rPr lang="tr-TR" sz="1600" dirty="0"/>
            </a:br>
            <a:r>
              <a:rPr lang="tr-TR" sz="1600" dirty="0"/>
              <a:t/>
            </a:r>
            <a:br>
              <a:rPr lang="tr-TR" sz="1600" dirty="0"/>
            </a:br>
            <a:endParaRPr lang="tr-TR" sz="16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0848"/>
            <a:ext cx="2506655" cy="258185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348880"/>
            <a:ext cx="4641305" cy="201795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6" y="4756204"/>
            <a:ext cx="4520508" cy="16725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167" y="4756204"/>
            <a:ext cx="4437934" cy="167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47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71438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Segmental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114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Alt çenenin devamlılığı kaybolur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Alt çene ameliyat tarafına doğru yer değiştirir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Okluzal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ilişkiler bozulur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Duyu ve motor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innervasyonda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kayıp görülür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 hareketleri sınırlanır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Protez için gereken yeterli kemik desteği ortadan kalkar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5716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Mandibulanın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Segmental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Rezeksiyonunda Ortaya Çıkan Sorunlar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Konuşma bozuklukları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Yutkunma bozuklukları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Çiğneme bozuklukları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Estetik sorunlar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Psikolojik sorunlar</a:t>
            </a: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2179638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00240"/>
            <a:ext cx="5647181" cy="326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810527"/>
            <a:ext cx="3240360" cy="195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376" y="810526"/>
            <a:ext cx="3560485" cy="535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708920"/>
            <a:ext cx="3240360" cy="399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3 Metin kutusu"/>
          <p:cNvSpPr txBox="1"/>
          <p:nvPr/>
        </p:nvSpPr>
        <p:spPr>
          <a:xfrm>
            <a:off x="4716016" y="332656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66" y="808135"/>
            <a:ext cx="8010974" cy="528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3 Metin kutusu"/>
          <p:cNvSpPr txBox="1"/>
          <p:nvPr/>
        </p:nvSpPr>
        <p:spPr>
          <a:xfrm>
            <a:off x="4857720" y="332656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24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Cerrahi tedavi- </a:t>
            </a:r>
            <a:r>
              <a:rPr lang="tr-TR" i="1" dirty="0" err="1" smtClean="0">
                <a:solidFill>
                  <a:srgbClr val="FFFF66"/>
                </a:solidFill>
                <a:latin typeface="Comic Sans MS" pitchFamily="66" charset="0"/>
              </a:rPr>
              <a:t>Mandibula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 rezeksiyonu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Radyoterapi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Protetik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tedavi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Deviasyonu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önlemek için kullanılan yöntemler 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İntermaksiller</a:t>
            </a: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400" i="1" dirty="0" err="1" smtClean="0">
                <a:solidFill>
                  <a:schemeClr val="tx2"/>
                </a:solidFill>
                <a:latin typeface="Comic Sans MS" pitchFamily="66" charset="0"/>
              </a:rPr>
              <a:t>fiksasyon</a:t>
            </a:r>
            <a:endParaRPr lang="tr-TR" sz="2400" i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Egzersiz programları</a:t>
            </a:r>
          </a:p>
          <a:p>
            <a:pPr>
              <a:buFont typeface="Courier New" pitchFamily="49" charset="0"/>
              <a:buChar char="o"/>
            </a:pPr>
            <a:r>
              <a:rPr lang="tr-TR" sz="2400" i="1" dirty="0" smtClean="0">
                <a:solidFill>
                  <a:schemeClr val="tx2"/>
                </a:solidFill>
                <a:latin typeface="Comic Sans MS" pitchFamily="66" charset="0"/>
              </a:rPr>
              <a:t>Rehber düzlem protezleri</a:t>
            </a: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4572000" cy="232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4098" y="3717032"/>
            <a:ext cx="4719901" cy="242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9120"/>
            <a:ext cx="4615500" cy="23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764" y="-24051"/>
            <a:ext cx="4248472" cy="208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4716016" y="2060848"/>
            <a:ext cx="4427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Occlusal</a:t>
            </a:r>
            <a:r>
              <a:rPr lang="en-US" b="1" dirty="0" smtClean="0"/>
              <a:t> force and force distribution of the subjects in IP model using the T-scan III system.</a:t>
            </a:r>
            <a:endParaRPr lang="tr-TR" b="1" dirty="0" smtClean="0"/>
          </a:p>
          <a:p>
            <a:endParaRPr lang="tr-TR" b="1" dirty="0"/>
          </a:p>
        </p:txBody>
      </p:sp>
      <p:sp>
        <p:nvSpPr>
          <p:cNvPr id="9" name="8 Dikdörtgen"/>
          <p:cNvSpPr/>
          <p:nvPr/>
        </p:nvSpPr>
        <p:spPr>
          <a:xfrm>
            <a:off x="4644008" y="3068960"/>
            <a:ext cx="4499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</a:rPr>
              <a:t>Using the T-scan III System to Analyze </a:t>
            </a:r>
            <a:r>
              <a:rPr lang="en-US" sz="1200" b="1" dirty="0" err="1" smtClean="0">
                <a:solidFill>
                  <a:srgbClr val="FFFF00"/>
                </a:solidFill>
              </a:rPr>
              <a:t>Occlusal</a:t>
            </a:r>
            <a:r>
              <a:rPr lang="en-US" sz="1200" b="1" dirty="0" smtClean="0">
                <a:solidFill>
                  <a:srgbClr val="FFFF00"/>
                </a:solidFill>
              </a:rPr>
              <a:t> Function in</a:t>
            </a:r>
          </a:p>
          <a:p>
            <a:r>
              <a:rPr lang="tr-TR" sz="1200" b="1" dirty="0" err="1" smtClean="0">
                <a:solidFill>
                  <a:srgbClr val="FFFF00"/>
                </a:solidFill>
              </a:rPr>
              <a:t>Mandibular</a:t>
            </a:r>
            <a:r>
              <a:rPr lang="tr-TR" sz="1200" b="1" dirty="0" smtClean="0">
                <a:solidFill>
                  <a:srgbClr val="FFFF00"/>
                </a:solidFill>
              </a:rPr>
              <a:t> </a:t>
            </a:r>
            <a:r>
              <a:rPr lang="tr-TR" sz="1200" b="1" dirty="0" err="1" smtClean="0">
                <a:solidFill>
                  <a:srgbClr val="FFFF00"/>
                </a:solidFill>
              </a:rPr>
              <a:t>Reconstruction</a:t>
            </a:r>
            <a:r>
              <a:rPr lang="tr-TR" sz="1200" b="1" dirty="0" smtClean="0">
                <a:solidFill>
                  <a:srgbClr val="FFFF00"/>
                </a:solidFill>
              </a:rPr>
              <a:t> </a:t>
            </a:r>
            <a:r>
              <a:rPr lang="tr-TR" sz="1200" b="1" dirty="0" err="1" smtClean="0">
                <a:solidFill>
                  <a:srgbClr val="FFFF00"/>
                </a:solidFill>
              </a:rPr>
              <a:t>Patients</a:t>
            </a:r>
            <a:r>
              <a:rPr lang="tr-TR" sz="1200" b="1" dirty="0" smtClean="0">
                <a:solidFill>
                  <a:srgbClr val="FFFF00"/>
                </a:solidFill>
              </a:rPr>
              <a:t>: A Pilot </a:t>
            </a:r>
            <a:r>
              <a:rPr lang="tr-TR" sz="1200" b="1" dirty="0" err="1" smtClean="0">
                <a:solidFill>
                  <a:srgbClr val="FFFF00"/>
                </a:solidFill>
              </a:rPr>
              <a:t>Study</a:t>
            </a:r>
            <a:r>
              <a:rPr lang="tr-TR" sz="1200" b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tr-TR" sz="1200" b="1" i="1" dirty="0" err="1" smtClean="0">
                <a:solidFill>
                  <a:srgbClr val="FFFF00"/>
                </a:solidFill>
              </a:rPr>
              <a:t>Biomed</a:t>
            </a:r>
            <a:r>
              <a:rPr lang="tr-TR" sz="1200" b="1" i="1" dirty="0" smtClean="0">
                <a:solidFill>
                  <a:srgbClr val="FFFF00"/>
                </a:solidFill>
              </a:rPr>
              <a:t> J 2014;37</a:t>
            </a:r>
            <a:endParaRPr lang="tr-TR" sz="1200" b="1" dirty="0">
              <a:solidFill>
                <a:srgbClr val="FFFF00"/>
              </a:solidFill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4857719" y="404664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76672"/>
            <a:ext cx="4426609" cy="230425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356992"/>
            <a:ext cx="3825107" cy="285718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3356992"/>
            <a:ext cx="3825106" cy="285718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076056" y="1268760"/>
            <a:ext cx="3960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Mandibular</a:t>
            </a:r>
            <a:r>
              <a:rPr lang="tr-TR" sz="1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defektin</a:t>
            </a:r>
            <a:r>
              <a:rPr lang="tr-TR" sz="1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protetik</a:t>
            </a:r>
            <a:r>
              <a:rPr lang="tr-TR" sz="16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rehabilitasyonu:olgu</a:t>
            </a:r>
            <a:r>
              <a:rPr lang="tr-TR" sz="16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sunumu.</a:t>
            </a:r>
          </a:p>
          <a:p>
            <a:r>
              <a:rPr lang="tr-TR" sz="16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Cumhur </a:t>
            </a:r>
            <a:r>
              <a:rPr lang="tr-TR" sz="1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Sipahi , Yavuz S. </a:t>
            </a:r>
            <a:r>
              <a:rPr lang="tr-TR" sz="1600" b="1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Aydıntuğ</a:t>
            </a:r>
            <a:endParaRPr lang="tr-TR" sz="16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sz="1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Gülhane </a:t>
            </a:r>
            <a:r>
              <a:rPr lang="tr-TR" sz="1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Tıp Dergisi, 2011; 53: </a:t>
            </a:r>
            <a:r>
              <a:rPr lang="tr-TR" sz="1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56-59</a:t>
            </a:r>
            <a:endParaRPr lang="tr-TR" sz="1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3 Metin kutusu"/>
          <p:cNvSpPr txBox="1"/>
          <p:nvPr/>
        </p:nvSpPr>
        <p:spPr>
          <a:xfrm>
            <a:off x="4913136" y="322783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24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71438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Sınıf VI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defektlerde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;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114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Diğer alt çene rezeksiyonlarında görülen sorunlara ek olarak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Ciddi yüz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deformiteleri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Tam protez kullanılamaması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Dilin arkaya kaçarak solunum yolunu tıkaması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</a:p>
          <a:p>
            <a:pPr>
              <a:buNone/>
            </a:pPr>
            <a:r>
              <a:rPr lang="tr-TR" sz="35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mic Sans MS" pitchFamily="66" charset="0"/>
              </a:rPr>
              <a:t>Ameliyat sırasında fragmanlar </a:t>
            </a:r>
            <a:r>
              <a:rPr lang="tr-TR" sz="3500" b="1" u="sng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mic Sans MS" pitchFamily="66" charset="0"/>
              </a:rPr>
              <a:t>alloplastik</a:t>
            </a:r>
            <a:r>
              <a:rPr lang="tr-TR" sz="35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tr-TR" sz="3500" b="1" u="sng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mic Sans MS" pitchFamily="66" charset="0"/>
              </a:rPr>
              <a:t>implantlarla</a:t>
            </a:r>
            <a:r>
              <a:rPr lang="tr-TR" sz="35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mic Sans MS" pitchFamily="66" charset="0"/>
              </a:rPr>
              <a:t> stabilize edilmelidir.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5716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Nöromuskular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sistemi eğitmek için önerilen tedavi yaklaşımları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İntermaksiller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fiksasyon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Kemik ve cilt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greftleri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Egzersizler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Okluzal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uyumlama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Protetik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yaklaşımlar 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(Yönlendirici-rehber protezler)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76240" y="476672"/>
            <a:ext cx="3429000" cy="2026816"/>
          </a:xfrm>
        </p:spPr>
        <p:txBody>
          <a:bodyPr>
            <a:noAutofit/>
          </a:bodyPr>
          <a:lstStyle/>
          <a:p>
            <a:pPr algn="just"/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fabrication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cast</a:t>
            </a:r>
            <a:r>
              <a:rPr lang="tr-TR" sz="1600" dirty="0">
                <a:latin typeface="Comic Sans MS" panose="030F0702030302020204" pitchFamily="66" charset="0"/>
              </a:rPr>
              <a:t> metal </a:t>
            </a:r>
            <a:r>
              <a:rPr lang="tr-TR" sz="1600" dirty="0" err="1">
                <a:latin typeface="Comic Sans MS" panose="030F0702030302020204" pitchFamily="66" charset="0"/>
              </a:rPr>
              <a:t>guidance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flange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prostheses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patient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with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segmental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mandibulectomy</a:t>
            </a:r>
            <a:r>
              <a:rPr lang="tr-TR" sz="1600" dirty="0">
                <a:latin typeface="Comic Sans MS" panose="030F0702030302020204" pitchFamily="66" charset="0"/>
              </a:rPr>
              <a:t>: A </a:t>
            </a:r>
            <a:r>
              <a:rPr lang="tr-TR" sz="1600" dirty="0" err="1">
                <a:latin typeface="Comic Sans MS" panose="030F0702030302020204" pitchFamily="66" charset="0"/>
              </a:rPr>
              <a:t>clinical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latin typeface="Comic Sans MS" panose="030F0702030302020204" pitchFamily="66" charset="0"/>
              </a:rPr>
              <a:t>report</a:t>
            </a:r>
            <a:r>
              <a:rPr lang="tr-TR" sz="1600" dirty="0" smtClean="0">
                <a:latin typeface="Comic Sans MS" panose="030F0702030302020204" pitchFamily="66" charset="0"/>
              </a:rPr>
              <a:t>.</a:t>
            </a: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endParaRPr lang="tr-TR" sz="1600" dirty="0">
              <a:latin typeface="Comic Sans MS" panose="030F0702030302020204" pitchFamily="66" charset="0"/>
            </a:endParaRPr>
          </a:p>
        </p:txBody>
      </p:sp>
      <p:pic>
        <p:nvPicPr>
          <p:cNvPr id="7" name="Resim Yer Tutucusu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7" r="16757"/>
          <a:stretch>
            <a:fillRect/>
          </a:stretch>
        </p:blipFill>
        <p:spPr>
          <a:xfrm>
            <a:off x="6876256" y="4363785"/>
            <a:ext cx="1717104" cy="1717104"/>
          </a:xfrm>
        </p:spPr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813816"/>
          </a:xfrm>
        </p:spPr>
        <p:txBody>
          <a:bodyPr/>
          <a:lstStyle/>
          <a:p>
            <a:pPr algn="l"/>
            <a:r>
              <a:rPr lang="tr-TR" sz="1600" b="1" dirty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Nesrin </a:t>
            </a:r>
            <a:r>
              <a:rPr lang="tr-TR" sz="1600" b="1" dirty="0" err="1" smtClean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Şahin,Canan</a:t>
            </a:r>
            <a:r>
              <a:rPr lang="tr-TR" sz="1600" b="1" dirty="0" smtClean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tr-TR" sz="1600" b="1" dirty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Hekimoğlu, DDS, </a:t>
            </a:r>
            <a:r>
              <a:rPr lang="tr-TR" sz="1600" b="1" dirty="0" err="1" smtClean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PhD</a:t>
            </a:r>
            <a:r>
              <a:rPr lang="tr-TR" sz="1600" b="1" dirty="0" smtClean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, </a:t>
            </a:r>
            <a:r>
              <a:rPr lang="tr-TR" sz="1600" b="1" dirty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Yavuz Aslan, DDS, </a:t>
            </a:r>
            <a:r>
              <a:rPr lang="tr-TR" sz="1600" b="1" dirty="0" err="1" smtClean="0">
                <a:ln w="500">
                  <a:solidFill>
                    <a:srgbClr val="EEECE1">
                      <a:shade val="20000"/>
                      <a:satMod val="350000"/>
                    </a:srgbClr>
                  </a:solidFill>
                </a:ln>
                <a:solidFill>
                  <a:srgbClr val="EEECE1">
                    <a:tint val="100000"/>
                    <a:satMod val="250000"/>
                  </a:srgbClr>
                </a:solidFill>
                <a:effectLst>
                  <a:outerShdw blurRad="30000" dist="30000" dir="2700000" algn="tl" rotWithShape="0">
                    <a:srgbClr val="291A82">
                      <a:shade val="45000"/>
                      <a:satMod val="150000"/>
                      <a:alpha val="9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PhD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46" y="4363786"/>
            <a:ext cx="2630285" cy="177024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4363785"/>
            <a:ext cx="2619678" cy="177024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928" y="906807"/>
            <a:ext cx="1933678" cy="129614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601" y="914695"/>
            <a:ext cx="1902411" cy="128036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16" y="2515996"/>
            <a:ext cx="2217383" cy="1492353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076" y="2471415"/>
            <a:ext cx="2217383" cy="1492353"/>
          </a:xfrm>
          <a:prstGeom prst="rect">
            <a:avLst/>
          </a:prstGeom>
        </p:spPr>
      </p:pic>
      <p:sp>
        <p:nvSpPr>
          <p:cNvPr id="14" name="3 Metin kutusu"/>
          <p:cNvSpPr txBox="1"/>
          <p:nvPr/>
        </p:nvSpPr>
        <p:spPr>
          <a:xfrm>
            <a:off x="4857720" y="318798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03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387192" y="116632"/>
            <a:ext cx="3176695" cy="194421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Efficacy</a:t>
            </a:r>
            <a:r>
              <a:rPr lang="tr-TR" dirty="0"/>
              <a:t> of </a:t>
            </a:r>
            <a:r>
              <a:rPr lang="tr-TR" dirty="0" err="1"/>
              <a:t>conventional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implant-supported</a:t>
            </a:r>
            <a:r>
              <a:rPr lang="tr-TR" dirty="0"/>
              <a:t> </a:t>
            </a:r>
            <a:r>
              <a:rPr lang="tr-TR" dirty="0" err="1"/>
              <a:t>mandibular</a:t>
            </a:r>
            <a:r>
              <a:rPr lang="tr-TR" dirty="0"/>
              <a:t> </a:t>
            </a:r>
            <a:r>
              <a:rPr lang="tr-TR" dirty="0" err="1"/>
              <a:t>resection</a:t>
            </a:r>
            <a:r>
              <a:rPr lang="tr-TR" dirty="0"/>
              <a:t> </a:t>
            </a:r>
            <a:r>
              <a:rPr lang="tr-TR" dirty="0" err="1"/>
              <a:t>prostheses</a:t>
            </a:r>
            <a:r>
              <a:rPr lang="tr-TR" dirty="0"/>
              <a:t>: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overview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outcomes</a:t>
            </a: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half" idx="2"/>
          </p:nvPr>
        </p:nvSpPr>
        <p:spPr>
          <a:xfrm>
            <a:off x="387192" y="2100556"/>
            <a:ext cx="3429000" cy="9144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 err="1"/>
              <a:t>Neal</a:t>
            </a:r>
            <a:r>
              <a:rPr lang="tr-TR" dirty="0"/>
              <a:t> </a:t>
            </a:r>
            <a:r>
              <a:rPr lang="tr-TR" dirty="0" err="1"/>
              <a:t>Garrett</a:t>
            </a:r>
            <a:r>
              <a:rPr lang="tr-TR" dirty="0"/>
              <a:t>, </a:t>
            </a:r>
            <a:r>
              <a:rPr lang="tr-TR" dirty="0" err="1"/>
              <a:t>PhDa</a:t>
            </a:r>
            <a:r>
              <a:rPr lang="tr-TR" dirty="0"/>
              <a:t>, , , </a:t>
            </a:r>
            <a:r>
              <a:rPr lang="tr-TR" dirty="0" err="1"/>
              <a:t>Eleni</a:t>
            </a:r>
            <a:r>
              <a:rPr lang="tr-TR" dirty="0"/>
              <a:t> D. </a:t>
            </a:r>
            <a:r>
              <a:rPr lang="tr-TR" dirty="0" err="1"/>
              <a:t>Roumanas</a:t>
            </a:r>
            <a:r>
              <a:rPr lang="tr-TR" dirty="0"/>
              <a:t>, </a:t>
            </a:r>
            <a:r>
              <a:rPr lang="tr-TR" dirty="0" err="1"/>
              <a:t>DDSb</a:t>
            </a:r>
            <a:r>
              <a:rPr lang="tr-TR" dirty="0"/>
              <a:t>, </a:t>
            </a:r>
            <a:r>
              <a:rPr lang="tr-TR" dirty="0" err="1"/>
              <a:t>Keith</a:t>
            </a:r>
            <a:r>
              <a:rPr lang="tr-TR" dirty="0"/>
              <a:t> E. </a:t>
            </a:r>
            <a:r>
              <a:rPr lang="tr-TR" dirty="0" err="1"/>
              <a:t>Blackwell</a:t>
            </a:r>
            <a:r>
              <a:rPr lang="tr-TR" dirty="0"/>
              <a:t>, </a:t>
            </a:r>
            <a:r>
              <a:rPr lang="tr-TR" dirty="0" err="1"/>
              <a:t>MDc</a:t>
            </a:r>
            <a:r>
              <a:rPr lang="tr-TR" dirty="0"/>
              <a:t>, Earl </a:t>
            </a:r>
            <a:r>
              <a:rPr lang="tr-TR" dirty="0" err="1"/>
              <a:t>Freymiller</a:t>
            </a:r>
            <a:r>
              <a:rPr lang="tr-TR" dirty="0"/>
              <a:t>, MD, </a:t>
            </a:r>
            <a:r>
              <a:rPr lang="tr-TR" dirty="0" err="1"/>
              <a:t>DMDd</a:t>
            </a:r>
            <a:r>
              <a:rPr lang="tr-TR" dirty="0"/>
              <a:t>, </a:t>
            </a:r>
            <a:r>
              <a:rPr lang="tr-TR" dirty="0" err="1"/>
              <a:t>Elliot</a:t>
            </a:r>
            <a:r>
              <a:rPr lang="tr-TR" dirty="0"/>
              <a:t> </a:t>
            </a:r>
            <a:r>
              <a:rPr lang="tr-TR" dirty="0" err="1"/>
              <a:t>Abemayor</a:t>
            </a:r>
            <a:r>
              <a:rPr lang="tr-TR" dirty="0"/>
              <a:t>, MD, </a:t>
            </a:r>
            <a:r>
              <a:rPr lang="tr-TR" dirty="0" err="1"/>
              <a:t>PhDe</a:t>
            </a:r>
            <a:r>
              <a:rPr lang="tr-TR" dirty="0"/>
              <a:t>, </a:t>
            </a:r>
            <a:r>
              <a:rPr lang="tr-TR" dirty="0" err="1"/>
              <a:t>Weng</a:t>
            </a:r>
            <a:r>
              <a:rPr lang="tr-TR" dirty="0"/>
              <a:t> </a:t>
            </a:r>
            <a:r>
              <a:rPr lang="tr-TR" dirty="0" err="1"/>
              <a:t>Kee</a:t>
            </a:r>
            <a:r>
              <a:rPr lang="tr-TR" dirty="0"/>
              <a:t> </a:t>
            </a:r>
            <a:r>
              <a:rPr lang="tr-TR" dirty="0" err="1"/>
              <a:t>Wong</a:t>
            </a:r>
            <a:r>
              <a:rPr lang="tr-TR" dirty="0"/>
              <a:t>, </a:t>
            </a:r>
            <a:r>
              <a:rPr lang="tr-TR" dirty="0" err="1"/>
              <a:t>PhDf</a:t>
            </a:r>
            <a:r>
              <a:rPr lang="tr-TR" dirty="0"/>
              <a:t>, Bruce </a:t>
            </a:r>
            <a:r>
              <a:rPr lang="tr-TR" dirty="0" err="1"/>
              <a:t>Gerratt</a:t>
            </a:r>
            <a:r>
              <a:rPr lang="tr-TR" dirty="0"/>
              <a:t>, </a:t>
            </a:r>
            <a:r>
              <a:rPr lang="tr-TR" dirty="0" err="1"/>
              <a:t>PhDg</a:t>
            </a:r>
            <a:r>
              <a:rPr lang="tr-TR" dirty="0"/>
              <a:t>, Gerald Berke, </a:t>
            </a:r>
            <a:r>
              <a:rPr lang="tr-TR" dirty="0" err="1"/>
              <a:t>MDh</a:t>
            </a:r>
            <a:r>
              <a:rPr lang="tr-TR" dirty="0"/>
              <a:t>, John </a:t>
            </a:r>
            <a:r>
              <a:rPr lang="tr-TR" dirty="0" err="1"/>
              <a:t>Beumer</a:t>
            </a:r>
            <a:r>
              <a:rPr lang="tr-TR" dirty="0"/>
              <a:t> III, DDS, </a:t>
            </a:r>
            <a:r>
              <a:rPr lang="tr-TR" dirty="0" err="1"/>
              <a:t>MSi</a:t>
            </a:r>
            <a:r>
              <a:rPr lang="tr-TR" dirty="0"/>
              <a:t>, </a:t>
            </a:r>
            <a:r>
              <a:rPr lang="tr-TR" dirty="0" err="1"/>
              <a:t>Krishan</a:t>
            </a:r>
            <a:r>
              <a:rPr lang="tr-TR" dirty="0"/>
              <a:t> K. </a:t>
            </a:r>
            <a:r>
              <a:rPr lang="tr-TR" dirty="0" err="1"/>
              <a:t>Kapur</a:t>
            </a:r>
            <a:r>
              <a:rPr lang="tr-TR" dirty="0"/>
              <a:t>, DDS, </a:t>
            </a:r>
            <a:r>
              <a:rPr lang="tr-TR" dirty="0" err="1"/>
              <a:t>MSj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94" y="3470380"/>
            <a:ext cx="2186102" cy="316835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177990"/>
            <a:ext cx="1633782" cy="3491370"/>
          </a:xfrm>
          <a:prstGeom prst="rect">
            <a:avLst/>
          </a:prstGeom>
        </p:spPr>
      </p:pic>
      <p:pic>
        <p:nvPicPr>
          <p:cNvPr id="15" name="Resim Yer Tutucusu 1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2" b="8722"/>
          <a:stretch>
            <a:fillRect/>
          </a:stretch>
        </p:blipFill>
        <p:spPr>
          <a:xfrm>
            <a:off x="3816192" y="1052736"/>
            <a:ext cx="5220146" cy="1822611"/>
          </a:xfrm>
        </p:spPr>
      </p:pic>
      <p:sp>
        <p:nvSpPr>
          <p:cNvPr id="8" name="3 Metin kutusu"/>
          <p:cNvSpPr txBox="1"/>
          <p:nvPr/>
        </p:nvSpPr>
        <p:spPr>
          <a:xfrm>
            <a:off x="4857720" y="439749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048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395536" y="548680"/>
            <a:ext cx="6923112" cy="1143000"/>
          </a:xfrm>
        </p:spPr>
        <p:txBody>
          <a:bodyPr>
            <a:noAutofit/>
          </a:bodyPr>
          <a:lstStyle/>
          <a:p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Long-term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results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mandibular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reconstruction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with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autogenous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bone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grafts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and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oral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implants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after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tumor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resection</a:t>
            </a:r>
            <a:r>
              <a:rPr lang="tr-TR" sz="16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/>
            </a:r>
            <a:b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tr-TR" sz="16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Authors</a:t>
            </a:r>
            <a:r>
              <a:rPr lang="tr-TR" sz="1600" i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1600" i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16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Matteo</a:t>
            </a:r>
            <a:r>
              <a:rPr lang="tr-TR" sz="16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Chiapasco,Giacomo</a:t>
            </a:r>
            <a:r>
              <a:rPr lang="tr-TR" sz="16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Colletti,Eugenio</a:t>
            </a:r>
            <a:r>
              <a:rPr lang="tr-TR" sz="16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Romeo,Marco</a:t>
            </a:r>
            <a:r>
              <a:rPr lang="tr-TR" sz="16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Zaniboni,Roberto</a:t>
            </a:r>
            <a:r>
              <a:rPr lang="tr-TR" sz="16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Brusati</a:t>
            </a:r>
            <a:endParaRPr lang="tr-TR" sz="16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524867"/>
            <a:ext cx="904875" cy="11906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844824"/>
            <a:ext cx="6156176" cy="265057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4648544"/>
            <a:ext cx="8330479" cy="18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302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6851104" cy="1143000"/>
          </a:xfrm>
        </p:spPr>
        <p:txBody>
          <a:bodyPr>
            <a:noAutofit/>
          </a:bodyPr>
          <a:lstStyle/>
          <a:p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Fabrication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conventional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complete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dentures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for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left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segmental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mandibulectomy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patient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: A </a:t>
            </a:r>
            <a:r>
              <a:rPr lang="tr-TR" sz="1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clinical</a:t>
            </a:r>
            <a:r>
              <a:rPr lang="tr-TR" sz="1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report</a:t>
            </a: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>
                <a:latin typeface="Comic Sans MS" panose="030F0702030302020204" pitchFamily="66" charset="0"/>
              </a:rPr>
              <a:t/>
            </a:r>
            <a:br>
              <a:rPr lang="tr-TR" sz="1600" dirty="0">
                <a:latin typeface="Comic Sans MS" panose="030F0702030302020204" pitchFamily="66" charset="0"/>
              </a:rPr>
            </a:b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Shu-Hui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Mou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DDSa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Tsongi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Chai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DDS,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DScDb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Yuh-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Yuan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Shiau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DDS,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MSc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Juo-Song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Wang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, DDS, </a:t>
            </a:r>
            <a:r>
              <a:rPr lang="tr-TR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MSd</a:t>
            </a:r>
            <a:endParaRPr lang="tr-TR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628650"/>
            <a:ext cx="1066800" cy="14287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14" y="2219131"/>
            <a:ext cx="3112365" cy="156094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65" y="3780072"/>
            <a:ext cx="2192942" cy="29940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818" y="2219131"/>
            <a:ext cx="2330720" cy="15609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86" y="3780072"/>
            <a:ext cx="2287783" cy="303067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77" y="3356992"/>
            <a:ext cx="2646096" cy="178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442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568" y="5379319"/>
            <a:ext cx="7848872" cy="1290042"/>
          </a:xfrm>
        </p:spPr>
        <p:txBody>
          <a:bodyPr>
            <a:normAutofit fontScale="90000"/>
          </a:bodyPr>
          <a:lstStyle/>
          <a:p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r>
              <a:rPr lang="tr-TR" sz="1800" dirty="0">
                <a:latin typeface="Comic Sans MS" panose="030F0702030302020204" pitchFamily="66" charset="0"/>
              </a:rPr>
              <a:t/>
            </a:r>
            <a:br>
              <a:rPr lang="tr-TR" sz="1800" dirty="0">
                <a:latin typeface="Comic Sans MS" panose="030F0702030302020204" pitchFamily="66" charset="0"/>
              </a:rPr>
            </a:br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r>
              <a:rPr lang="tr-TR" sz="1800" dirty="0">
                <a:latin typeface="Comic Sans MS" panose="030F0702030302020204" pitchFamily="66" charset="0"/>
              </a:rPr>
              <a:t/>
            </a:r>
            <a:br>
              <a:rPr lang="tr-TR" sz="1800" dirty="0">
                <a:latin typeface="Comic Sans MS" panose="030F0702030302020204" pitchFamily="66" charset="0"/>
              </a:rPr>
            </a:br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r>
              <a:rPr lang="tr-TR" sz="1800" dirty="0">
                <a:latin typeface="Comic Sans MS" panose="030F0702030302020204" pitchFamily="66" charset="0"/>
              </a:rPr>
              <a:t/>
            </a:r>
            <a:br>
              <a:rPr lang="tr-TR" sz="1800" dirty="0">
                <a:latin typeface="Comic Sans MS" panose="030F0702030302020204" pitchFamily="66" charset="0"/>
              </a:rPr>
            </a:br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r>
              <a:rPr lang="tr-TR" sz="1800" dirty="0">
                <a:latin typeface="Comic Sans MS" panose="030F0702030302020204" pitchFamily="66" charset="0"/>
              </a:rPr>
              <a:t/>
            </a:r>
            <a:br>
              <a:rPr lang="tr-TR" sz="1800" dirty="0">
                <a:latin typeface="Comic Sans MS" panose="030F0702030302020204" pitchFamily="66" charset="0"/>
              </a:rPr>
            </a:br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r>
              <a:rPr lang="tr-TR" sz="1800" dirty="0">
                <a:latin typeface="Comic Sans MS" panose="030F0702030302020204" pitchFamily="66" charset="0"/>
              </a:rPr>
              <a:t/>
            </a:r>
            <a:br>
              <a:rPr lang="tr-TR" sz="1800" dirty="0">
                <a:latin typeface="Comic Sans MS" panose="030F0702030302020204" pitchFamily="66" charset="0"/>
              </a:rPr>
            </a:br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r>
              <a:rPr lang="tr-TR" b="0" dirty="0"/>
              <a:t/>
            </a:r>
            <a:br>
              <a:rPr lang="tr-TR" b="0" dirty="0"/>
            </a:br>
            <a:r>
              <a:rPr lang="tr-TR" sz="1600" b="0" dirty="0"/>
              <a:t/>
            </a:r>
            <a:br>
              <a:rPr lang="tr-TR" sz="1600" b="0" dirty="0"/>
            </a:br>
            <a:r>
              <a:rPr lang="tr-TR" sz="1600" dirty="0" smtClean="0">
                <a:latin typeface="Comic Sans MS" panose="030F0702030302020204" pitchFamily="66" charset="0"/>
              </a:rPr>
              <a:t>MANDİBULAR </a:t>
            </a:r>
            <a:r>
              <a:rPr lang="tr-TR" sz="1600" dirty="0">
                <a:latin typeface="Comic Sans MS" panose="030F0702030302020204" pitchFamily="66" charset="0"/>
              </a:rPr>
              <a:t>DEFEKTLİ HASTALARIN PROTETİK REHABİLİTASYONUNDA FARKLI TEDAVİ SEÇENEKLERİ : İKİ OLGU SUNUMU </a:t>
            </a:r>
            <a:r>
              <a:rPr lang="tr-TR" sz="1600" dirty="0" smtClean="0">
                <a:latin typeface="Comic Sans MS" panose="030F0702030302020204" pitchFamily="66" charset="0"/>
              </a:rPr>
              <a:t/>
            </a:r>
            <a:br>
              <a:rPr lang="tr-TR" sz="1600" dirty="0" smtClean="0">
                <a:latin typeface="Comic Sans MS" panose="030F0702030302020204" pitchFamily="66" charset="0"/>
              </a:rPr>
            </a:br>
            <a:r>
              <a:rPr lang="tr-TR" sz="1600" dirty="0" smtClean="0">
                <a:latin typeface="Comic Sans MS" panose="030F0702030302020204" pitchFamily="66" charset="0"/>
              </a:rPr>
              <a:t>Atatürk </a:t>
            </a:r>
            <a:r>
              <a:rPr lang="tr-TR" sz="1600" dirty="0" err="1">
                <a:latin typeface="Comic Sans MS" panose="030F0702030302020204" pitchFamily="66" charset="0"/>
              </a:rPr>
              <a:t>Üniv</a:t>
            </a:r>
            <a:r>
              <a:rPr lang="tr-TR" sz="1600" dirty="0">
                <a:latin typeface="Comic Sans MS" panose="030F0702030302020204" pitchFamily="66" charset="0"/>
              </a:rPr>
              <a:t>. Diş Hek. Fak. </a:t>
            </a:r>
            <a:r>
              <a:rPr lang="tr-TR" sz="1600" dirty="0" err="1">
                <a:latin typeface="Comic Sans MS" panose="030F0702030302020204" pitchFamily="66" charset="0"/>
              </a:rPr>
              <a:t>Derg</a:t>
            </a:r>
            <a:r>
              <a:rPr lang="tr-TR" sz="1600" dirty="0">
                <a:latin typeface="Comic Sans MS" panose="030F0702030302020204" pitchFamily="66" charset="0"/>
              </a:rPr>
              <a:t>. KARCI, DEMİR J </a:t>
            </a:r>
            <a:r>
              <a:rPr lang="tr-TR" sz="1600" dirty="0" err="1">
                <a:latin typeface="Comic Sans MS" panose="030F0702030302020204" pitchFamily="66" charset="0"/>
              </a:rPr>
              <a:t>Dent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Fac</a:t>
            </a:r>
            <a:r>
              <a:rPr lang="tr-TR" sz="1600" dirty="0">
                <a:latin typeface="Comic Sans MS" panose="030F0702030302020204" pitchFamily="66" charset="0"/>
              </a:rPr>
              <a:t> Atatürk </a:t>
            </a:r>
            <a:r>
              <a:rPr lang="tr-TR" sz="1600" dirty="0" err="1" smtClean="0">
                <a:latin typeface="Comic Sans MS" panose="030F0702030302020204" pitchFamily="66" charset="0"/>
              </a:rPr>
              <a:t>Uni</a:t>
            </a:r>
            <a:r>
              <a:rPr lang="tr-TR" sz="1600" dirty="0" smtClean="0">
                <a:latin typeface="Comic Sans MS" panose="030F0702030302020204" pitchFamily="66" charset="0"/>
              </a:rPr>
              <a:t>. </a:t>
            </a:r>
            <a:r>
              <a:rPr lang="tr-TR" sz="1600" dirty="0" err="1" smtClean="0">
                <a:latin typeface="Comic Sans MS" panose="030F0702030302020204" pitchFamily="66" charset="0"/>
              </a:rPr>
              <a:t>Supplement</a:t>
            </a:r>
            <a:r>
              <a:rPr lang="tr-TR" sz="1600" dirty="0">
                <a:latin typeface="Comic Sans MS" panose="030F0702030302020204" pitchFamily="66" charset="0"/>
              </a:rPr>
              <a:t>: 16, Yıl: 2016, Sayfa : 46-49 </a:t>
            </a:r>
            <a:r>
              <a:rPr lang="tr-TR" sz="1800" dirty="0" smtClean="0">
                <a:latin typeface="Comic Sans MS" panose="030F0702030302020204" pitchFamily="66" charset="0"/>
              </a:rPr>
              <a:t/>
            </a:r>
            <a:br>
              <a:rPr lang="tr-TR" sz="1800" dirty="0" smtClean="0">
                <a:latin typeface="Comic Sans MS" panose="030F0702030302020204" pitchFamily="66" charset="0"/>
              </a:rPr>
            </a:br>
            <a:endParaRPr lang="tr-TR" sz="1800" dirty="0">
              <a:latin typeface="Comic Sans MS" panose="030F0702030302020204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2063"/>
          <a:stretch/>
        </p:blipFill>
        <p:spPr>
          <a:xfrm>
            <a:off x="3342958" y="1096455"/>
            <a:ext cx="2743674" cy="182402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93615"/>
            <a:ext cx="2849134" cy="186245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1105785"/>
            <a:ext cx="2832368" cy="186245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9" y="3482706"/>
            <a:ext cx="2849134" cy="189661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983" y="3505115"/>
            <a:ext cx="2801118" cy="186041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176" y="3505115"/>
            <a:ext cx="2832368" cy="1860411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54868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VAKA I</a:t>
            </a:r>
            <a:endParaRPr lang="tr-TR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19194" y="3034723"/>
            <a:ext cx="1316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solidFill>
                  <a:srgbClr val="FF0000"/>
                </a:solidFill>
                <a:latin typeface="Comic Sans MS" panose="030F0702030302020204" pitchFamily="66" charset="0"/>
              </a:rPr>
              <a:t>VAKA </a:t>
            </a:r>
            <a:r>
              <a:rPr lang="tr-TR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II</a:t>
            </a:r>
            <a:endParaRPr lang="tr-TR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15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28588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Epidemiyoloji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>
                <a:solidFill>
                  <a:srgbClr val="FFFF00"/>
                </a:solidFill>
                <a:latin typeface="Comic Sans MS" pitchFamily="66" charset="0"/>
              </a:rPr>
              <a:t>Erken tanı</a:t>
            </a:r>
          </a:p>
          <a:p>
            <a:pPr>
              <a:buFont typeface="Wingdings" pitchFamily="2" charset="2"/>
              <a:buChar char="Ø"/>
            </a:pP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Prekanseröz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dokuların diş hekimi tarafından tanınması ve tedavisi </a:t>
            </a:r>
          </a:p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</a:t>
            </a:r>
            <a:r>
              <a:rPr lang="tr-TR" sz="4000" dirty="0" err="1" smtClean="0">
                <a:solidFill>
                  <a:srgbClr val="FF0000"/>
                </a:solidFill>
                <a:latin typeface="Comic Sans MS" pitchFamily="66" charset="0"/>
              </a:rPr>
              <a:t>İnsidans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Tüm kanser tipleri arasında 6. sırada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Erkeklerde 4. sırada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Dil, dudak, ağız tabanı, damak ,diş eti,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bukkal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mukoza,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orofarinks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kanserleri (Tüm kanser türleri içinde)</a:t>
            </a:r>
            <a:r>
              <a:rPr lang="tr-TR" b="1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%3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Nazofarinks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larinks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, sinüsler, majör tükürük bezlerinin kanserlerinin ilavesiyle bu oran</a:t>
            </a:r>
            <a:r>
              <a:rPr lang="tr-TR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%5</a:t>
            </a:r>
            <a:endParaRPr lang="tr-TR" sz="40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736"/>
            <a:ext cx="8229600" cy="128588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Ağız Kanserlerinin Histolojik tipleri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Karsinom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%96  </a:t>
            </a:r>
          </a:p>
          <a:p>
            <a:pPr>
              <a:buNone/>
            </a:pPr>
            <a:r>
              <a:rPr lang="tr-TR" sz="3200" dirty="0" smtClean="0">
                <a:solidFill>
                  <a:schemeClr val="tx2"/>
                </a:solidFill>
                <a:latin typeface="Comic Sans MS" pitchFamily="66" charset="0"/>
              </a:rPr>
              <a:t>  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(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Squamoz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hücreli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veye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epidermoid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karsinom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Sarkom   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%4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Yaş ve Cinsiyet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40 yaş üstü ( ortalama 60 yaş)</a:t>
            </a:r>
            <a:r>
              <a:rPr lang="tr-TR" sz="4000" b="1" i="1" dirty="0" smtClean="0">
                <a:solidFill>
                  <a:srgbClr val="FF0000"/>
                </a:solidFill>
                <a:latin typeface="Comic Sans MS" pitchFamily="66" charset="0"/>
              </a:rPr>
              <a:t>% 95</a:t>
            </a:r>
          </a:p>
          <a:p>
            <a:pPr>
              <a:buNone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Erkeklerde daha fazla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tr-TR" i="1" dirty="0" smtClean="0">
                <a:solidFill>
                  <a:srgbClr val="FFFF66"/>
                </a:solidFill>
                <a:latin typeface="Comic Sans MS" pitchFamily="66" charset="0"/>
              </a:rPr>
              <a:t>Son yıllarda 6:1             2:1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6 Sağ Ok"/>
          <p:cNvSpPr/>
          <p:nvPr/>
        </p:nvSpPr>
        <p:spPr>
          <a:xfrm>
            <a:off x="3929058" y="4500570"/>
            <a:ext cx="978408" cy="484632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Kanserlerinin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En Sık Görüldüğü Yerler </a:t>
            </a: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err="1" smtClean="0">
                <a:solidFill>
                  <a:srgbClr val="FFFF00"/>
                </a:solidFill>
                <a:latin typeface="Comic Sans MS" pitchFamily="66" charset="0"/>
              </a:rPr>
              <a:t>Orofarinks</a:t>
            </a: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Ağız tabanı</a:t>
            </a:r>
          </a:p>
          <a:p>
            <a:pPr>
              <a:buNone/>
            </a:pP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Dudaklar</a:t>
            </a:r>
            <a:endParaRPr lang="tr-TR" sz="40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Teşhis Edilme  Şansı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Dil kanserlerinde erken tanı şansı çok yüksek</a:t>
            </a:r>
            <a:endParaRPr lang="tr-TR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107157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Ağız Kanserlerinde Irksal ve Genetik Etkenler</a:t>
            </a:r>
            <a:endParaRPr lang="tr-T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Etnik faktörler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Coğrafi bölge farklılıkları</a:t>
            </a:r>
          </a:p>
          <a:p>
            <a:pPr>
              <a:buNone/>
            </a:pPr>
            <a:endParaRPr lang="tr-TR" b="1" i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i="1" dirty="0" smtClean="0">
                <a:solidFill>
                  <a:srgbClr val="FFFF00"/>
                </a:solidFill>
                <a:latin typeface="Comic Sans MS" pitchFamily="66" charset="0"/>
              </a:rPr>
              <a:t>Beslenme şekilleri</a:t>
            </a:r>
            <a:endParaRPr lang="tr-TR" sz="4000" b="1" i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857720" y="571480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cap="all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MANDİBULANIN KAZANILMIŞ DEFEKTLERİ </a:t>
            </a:r>
            <a:endParaRPr lang="tr-TR" sz="14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luxe">
  <a:themeElements>
    <a:clrScheme name="Özel 3">
      <a:dk1>
        <a:sysClr val="windowText" lastClr="000000"/>
      </a:dk1>
      <a:lt1>
        <a:srgbClr val="FF0066"/>
      </a:lt1>
      <a:dk2>
        <a:srgbClr val="291A8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</TotalTime>
  <Words>829</Words>
  <Application>Microsoft Office PowerPoint</Application>
  <PresentationFormat>Ekran Gösterisi (4:3)</PresentationFormat>
  <Paragraphs>226</Paragraphs>
  <Slides>38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5" baseType="lpstr">
      <vt:lpstr>Calibri</vt:lpstr>
      <vt:lpstr>Comic Sans MS</vt:lpstr>
      <vt:lpstr>Corbel</vt:lpstr>
      <vt:lpstr>Courier New</vt:lpstr>
      <vt:lpstr>Wingdings</vt:lpstr>
      <vt:lpstr>Wingdings 2</vt:lpstr>
      <vt:lpstr>Deluxe</vt:lpstr>
      <vt:lpstr>      MANDİBULANIN KAZANILMIŞ DEFEKTLERİ Ve Protetİk Yaklaşımlarla Rehabİlİtasyonu</vt:lpstr>
      <vt:lpstr>Mandibula Rezeksiyonlarının başlıca nedenleri</vt:lpstr>
      <vt:lpstr>Ağız Kanserlerinde Tedavi Yaklaşımları</vt:lpstr>
      <vt:lpstr>Ağız Kanserlerinde Epidemiyoloji</vt:lpstr>
      <vt:lpstr>Ağız Kanserlerinde İnsidans</vt:lpstr>
      <vt:lpstr>Ağız Kanserlerinin Histolojik tipleri</vt:lpstr>
      <vt:lpstr>Ağız Kanserlerinde Yaş ve Cinsiyet</vt:lpstr>
      <vt:lpstr>Ağız Kanserlerinin</vt:lpstr>
      <vt:lpstr>Ağız Kanserlerinde Irksal ve Genetik Etkenler</vt:lpstr>
      <vt:lpstr>Ağız Kanserlerinde</vt:lpstr>
      <vt:lpstr>Ağız Kanserlerinde Etyoloji ve Predispozan Faktörler</vt:lpstr>
      <vt:lpstr>PowerPoint Sunusu</vt:lpstr>
      <vt:lpstr>PowerPoint Sunusu</vt:lpstr>
      <vt:lpstr>Ağız Kanserlerinde Tedavi Yaklaşımları</vt:lpstr>
      <vt:lpstr>Mandibula Rezeksiyonu uygulanan hastalarda tedavinin başarısı;</vt:lpstr>
      <vt:lpstr>Mandibular Rezeksiyonların Sınıflandırması</vt:lpstr>
      <vt:lpstr>Marjinal Rezeksiyon</vt:lpstr>
      <vt:lpstr>   Mandibulanın Marjinal Rezeksiyonunda Ortaya Çıkan Sorunlar</vt:lpstr>
      <vt:lpstr>Ağız Kanserlerinde Tedavi Yaklaşımları</vt:lpstr>
      <vt:lpstr>PowerPoint Sunusu</vt:lpstr>
      <vt:lpstr>PowerPoint Sunusu</vt:lpstr>
      <vt:lpstr>Thor, Warfvinge, and Fernandes. Long-Term Glandular Odontogenic Cyst.  J Oral Maxillofac Surg 2006.</vt:lpstr>
      <vt:lpstr>Prosthodontic rehabilitation of patient with marginal mandibular resection using attachment supported  prostheses:  A clinical report. Contemp Clin Dent. 2014 Jan;5(1):123-6.</vt:lpstr>
      <vt:lpstr>        Prosthodontic rehabilitation of patient with marginal mandibular resection using attachment supported prostheses: A clinical report. Contemp Clin Dent. 2014 Jan-Mar; 5(1): 123–126. Kailas Mundhe, Gunjan Pruthi, and Veena Jain   </vt:lpstr>
      <vt:lpstr>Segmental Rezeksiyon</vt:lpstr>
      <vt:lpstr>   Mandibulanın Segmental Rezeksiyonunda Ortaya Çıkan Sorunlar</vt:lpstr>
      <vt:lpstr>PowerPoint Sunusu</vt:lpstr>
      <vt:lpstr>PowerPoint Sunusu</vt:lpstr>
      <vt:lpstr>PowerPoint Sunusu</vt:lpstr>
      <vt:lpstr>PowerPoint Sunusu</vt:lpstr>
      <vt:lpstr>PowerPoint Sunusu</vt:lpstr>
      <vt:lpstr>Sınıf VI defektlerde;</vt:lpstr>
      <vt:lpstr>   Nöromuskular sistemi eğitmek için önerilen tedavi yaklaşımları</vt:lpstr>
      <vt:lpstr>The fabrication of cast metal guidance flange prostheses for a patient with segmental mandibulectomy: A clinical report.  </vt:lpstr>
      <vt:lpstr>    Efficacy of conventional and implant-supported mandibular resection prostheses: Study overview and treatment outcomes</vt:lpstr>
      <vt:lpstr>Long-term results of mandibular reconstruction with autogenous bone grafts and oral implants after tumor resection. Authors Matteo Chiapasco,Giacomo Colletti,Eugenio Romeo,Marco Zaniboni,Roberto Brusati</vt:lpstr>
      <vt:lpstr>Fabrication of conventional complete dentures for a left segmental mandibulectomy patient: A clinical report  Shu-Hui Mou, DDSa, Tsongi Chai, DDS, DScDb, Yuh-Yuan Shiau, DDS, MSc, Juo-Song Wang, DDS, MSd</vt:lpstr>
      <vt:lpstr>             MANDİBULAR DEFEKTLİ HASTALARIN PROTETİK REHABİLİTASYONUNDA FARKLI TEDAVİ SEÇENEKLERİ : İKİ OLGU SUNUMU  Atatürk Üniv. Diş Hek. Fak. Derg. KARCI, DEMİR J Dent Fac Atatürk Uni. Supplement: 16, Yıl: 2016, Sayfa : 46-49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Yasemin</dc:creator>
  <cp:lastModifiedBy>YASEMİN</cp:lastModifiedBy>
  <cp:revision>79</cp:revision>
  <dcterms:created xsi:type="dcterms:W3CDTF">2009-12-21T18:33:26Z</dcterms:created>
  <dcterms:modified xsi:type="dcterms:W3CDTF">2019-12-03T09:41:26Z</dcterms:modified>
</cp:coreProperties>
</file>