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0" r:id="rId2"/>
  </p:sldMasterIdLst>
  <p:notesMasterIdLst>
    <p:notesMasterId r:id="rId14"/>
  </p:notesMasterIdLst>
  <p:sldIdLst>
    <p:sldId id="387" r:id="rId3"/>
    <p:sldId id="385" r:id="rId4"/>
    <p:sldId id="377" r:id="rId5"/>
    <p:sldId id="257" r:id="rId6"/>
    <p:sldId id="258" r:id="rId7"/>
    <p:sldId id="259" r:id="rId8"/>
    <p:sldId id="334" r:id="rId9"/>
    <p:sldId id="335" r:id="rId10"/>
    <p:sldId id="260" r:id="rId11"/>
    <p:sldId id="348" r:id="rId12"/>
    <p:sldId id="3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49" autoAdjust="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8F5B921-E409-48C5-8055-2F4604059FD6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1B93882-FE52-4010-95FD-6A3B0BD04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5186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04DB1-C244-4CEE-A34A-15681B2F4A0F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AD19A-D52B-4DA8-AAF6-5F17DA798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190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D22B8-D14A-4534-B2B9-864A9AEACE60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B8D5B-8F66-4CAB-B401-9E27A9C7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391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9663-1D71-4B66-B320-1A3199E0F05D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22350-28C1-40A4-A0E3-95D8A2D09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7725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AE3F-8481-4C1C-83A1-63D39A798E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B9428-D0CD-4F35-A859-627AF52169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AEBF7-3506-4AA3-8592-4A079B2FF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9006-9FF2-4AD1-A6A6-BDF96CE603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73D5-57BE-43AE-ACEE-16843934D3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2FB7-6DAA-45A1-81FD-90AD31AC27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AD92-7F3A-4CD1-8984-DDF3850D20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14E7-AD07-40AF-BA30-472AD64FB4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A0382-250C-430A-9E41-6D0C6B95DEDB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CAA5A-9B5B-4EE4-AB53-8DAF9E166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767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5362-5CDD-45C4-99AA-E09EC28A0D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4A29-5AF9-48CC-9D85-328A7AE26B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7D39-F163-4AB8-AA4A-2E70F58A7C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EB5D-9D63-48A9-A21B-A6F7CD518039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00228-3B87-4FC2-AC23-99F2092F4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791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CC3B6-B86B-4189-93AD-06CAF671AAD4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484B6-3A03-41AD-AB7B-3C6337E4F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071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17BCD-43F6-4869-8EFA-CB1DE0C38D65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7ACED-5B68-44B2-9C38-C4F3F7BBA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058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EED03-C4AD-48E3-A0F4-3043CC0AEFB5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76591-4CC4-4971-9287-5A4F395B7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46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E67B-727F-48C2-AC23-C4A0955F37B6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60C7E-C3C7-4707-B637-261640ED9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13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3E633-3E0C-43FA-8E1F-EF08C510EA62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7E586-B1F6-4F37-AC94-81595F829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642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03EEC-971C-4388-95AA-6CBA47D7F927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22848-16F4-4FE0-B410-0D991E197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510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1F24F47-AC45-496D-892D-58CCDD8E7731}" type="datetimeFigureOut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A7F3120-03A5-4D66-ACD7-5DFDAB8E0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charset="0"/>
              </a:defRPr>
            </a:lvl1pPr>
          </a:lstStyle>
          <a:p>
            <a:fld id="{A1EE5468-A83A-4DC4-8935-3D3216460C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Fundamentals of </a:t>
            </a:r>
            <a:r>
              <a:rPr lang="tr-TR" dirty="0" err="1" smtClean="0"/>
              <a:t>Biological</a:t>
            </a:r>
            <a:r>
              <a:rPr lang="tr-TR" dirty="0" smtClean="0"/>
              <a:t> </a:t>
            </a:r>
            <a:r>
              <a:rPr lang="tr-TR" dirty="0" err="1" smtClean="0"/>
              <a:t>Sciences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Lecture7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Dr. Açelya </a:t>
            </a:r>
            <a:r>
              <a:rPr lang="tr-TR" dirty="0" err="1" smtClean="0"/>
              <a:t>Yılmazer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ignaling Begins When Ligand 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Binds to Target Receptor</a:t>
            </a:r>
          </a:p>
        </p:txBody>
      </p:sp>
      <p:sp>
        <p:nvSpPr>
          <p:cNvPr id="1126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Arial" pitchFamily="34" charset="0"/>
                <a:cs typeface="Arial" pitchFamily="34" charset="0"/>
              </a:rPr>
              <a:t>Types of ligands:</a:t>
            </a:r>
          </a:p>
          <a:p>
            <a:pPr lvl="1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Membrane impermeable</a:t>
            </a:r>
          </a:p>
          <a:p>
            <a:pPr lvl="2" eaLnBrk="1" hangingPunct="1"/>
            <a:r>
              <a:rPr lang="en-US" sz="2800" smtClean="0">
                <a:latin typeface="Arial" pitchFamily="34" charset="0"/>
                <a:cs typeface="Arial" pitchFamily="34" charset="0"/>
              </a:rPr>
              <a:t>neurotransmitters</a:t>
            </a:r>
          </a:p>
          <a:p>
            <a:pPr lvl="1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Membrane permeable</a:t>
            </a:r>
          </a:p>
          <a:p>
            <a:pPr lvl="2" eaLnBrk="1" hangingPunct="1"/>
            <a:r>
              <a:rPr lang="en-US" sz="2800" smtClean="0">
                <a:latin typeface="Arial" pitchFamily="34" charset="0"/>
                <a:cs typeface="Arial" pitchFamily="34" charset="0"/>
              </a:rPr>
              <a:t>estrogen, testosterone</a:t>
            </a:r>
          </a:p>
          <a:p>
            <a:pPr lvl="1"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Physical signals</a:t>
            </a:r>
          </a:p>
          <a:p>
            <a:pPr lvl="2" eaLnBrk="1" hangingPunct="1"/>
            <a:r>
              <a:rPr lang="en-US" sz="2800" smtClean="0">
                <a:latin typeface="Arial" pitchFamily="34" charset="0"/>
                <a:cs typeface="Arial" pitchFamily="34" charset="0"/>
              </a:rPr>
              <a:t>pressure, temperature, light</a:t>
            </a:r>
          </a:p>
          <a:p>
            <a:pPr lvl="1"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marL="342900" indent="-342900" eaLnBrk="1" hangingPunct="1"/>
            <a:r>
              <a:rPr lang="en-US" sz="36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endParaRPr lang="en-US" sz="360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86800" cy="5257800"/>
          </a:xfrm>
        </p:spPr>
        <p:txBody>
          <a:bodyPr/>
          <a:lstStyle/>
          <a:p>
            <a:pPr eaLnBrk="1" hangingPunct="1"/>
            <a:r>
              <a:rPr lang="en-US" sz="2600" dirty="0" smtClean="0">
                <a:latin typeface="Arial" pitchFamily="34" charset="0"/>
                <a:cs typeface="Arial" pitchFamily="34" charset="0"/>
              </a:rPr>
              <a:t>Key Concepts:</a:t>
            </a:r>
          </a:p>
          <a:p>
            <a:pPr lvl="1" eaLnBrk="1" hangingPunct="1"/>
            <a:r>
              <a:rPr lang="en-US" sz="2600" dirty="0" smtClean="0">
                <a:latin typeface="Arial" pitchFamily="34" charset="0"/>
                <a:cs typeface="Arial" pitchFamily="34" charset="0"/>
              </a:rPr>
              <a:t>Hundreds of different receptors, signaling proteins, and effectors combine into a complex network of interacting pathways within a single cell</a:t>
            </a:r>
          </a:p>
          <a:p>
            <a:pPr lvl="1" eaLnBrk="1" hangingPunct="1"/>
            <a:r>
              <a:rPr lang="en-US" sz="2600" dirty="0" smtClean="0">
                <a:latin typeface="Arial" pitchFamily="34" charset="0"/>
                <a:cs typeface="Arial" pitchFamily="34" charset="0"/>
              </a:rPr>
              <a:t>Despite the tremendous complexity of signaling networks, many share common features that help set the standard for our current understanding of how signal transduction pathways function</a:t>
            </a:r>
          </a:p>
          <a:p>
            <a:pPr lvl="1" eaLnBrk="1" hangingPunct="1"/>
            <a:r>
              <a:rPr lang="en-US" sz="2600" dirty="0" smtClean="0">
                <a:latin typeface="Arial" pitchFamily="34" charset="0"/>
                <a:cs typeface="Arial" pitchFamily="34" charset="0"/>
              </a:rPr>
              <a:t>Some signal transduction pathways trigger short-term cellular changes via very long and complex sets of signaling interaction, while others contain very few steps and have relatively long-term effects on cells</a:t>
            </a:r>
          </a:p>
          <a:p>
            <a:pPr eaLnBrk="1" hangingPunct="1">
              <a:buFont typeface="Arial" pitchFamily="34" charset="0"/>
              <a:buNone/>
            </a:pP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Arial" pitchFamily="34" charset="0"/>
              <a:buNone/>
            </a:pPr>
            <a:endParaRPr lang="en-US" sz="27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Title 1"/>
          <p:cNvSpPr txBox="1">
            <a:spLocks/>
          </p:cNvSpPr>
          <p:nvPr/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lvl="1" algn="ctr" eaLnBrk="1" hangingPunct="1"/>
            <a:r>
              <a:rPr lang="en-US" sz="3600" dirty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3600" dirty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3600" dirty="0">
                <a:solidFill>
                  <a:srgbClr val="000000"/>
                </a:solidFill>
                <a:latin typeface="Arial" pitchFamily="34" charset="0"/>
              </a:rPr>
              <a:t> A </a:t>
            </a:r>
            <a:r>
              <a:rPr lang="en-US" sz="3600" dirty="0" smtClean="0">
                <a:solidFill>
                  <a:srgbClr val="000000"/>
                </a:solidFill>
                <a:latin typeface="Arial" pitchFamily="34" charset="0"/>
              </a:rPr>
              <a:t>Brief Look </a:t>
            </a:r>
            <a:r>
              <a:rPr lang="en-US" sz="3600" dirty="0">
                <a:solidFill>
                  <a:srgbClr val="000000"/>
                </a:solidFill>
                <a:latin typeface="Arial" pitchFamily="34" charset="0"/>
              </a:rPr>
              <a:t>at </a:t>
            </a:r>
            <a:r>
              <a:rPr lang="en-US" sz="3600" dirty="0" smtClean="0">
                <a:solidFill>
                  <a:srgbClr val="000000"/>
                </a:solidFill>
                <a:latin typeface="Arial" pitchFamily="34" charset="0"/>
              </a:rPr>
              <a:t>Some </a:t>
            </a:r>
          </a:p>
          <a:p>
            <a:pPr marL="0" lvl="1" algn="ctr" eaLnBrk="1" hangingPunct="1"/>
            <a:r>
              <a:rPr lang="en-US" sz="3600" dirty="0" smtClean="0">
                <a:solidFill>
                  <a:srgbClr val="000000"/>
                </a:solidFill>
                <a:latin typeface="Arial" pitchFamily="34" charset="0"/>
              </a:rPr>
              <a:t>Common Signaling Pathways</a:t>
            </a:r>
            <a:r>
              <a:rPr lang="en-US" sz="3600" dirty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3600" dirty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Arial" pitchFamily="34" charset="0"/>
              </a:rPr>
            </a:br>
            <a:endParaRPr lang="en-US" sz="36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990600"/>
            <a:ext cx="6858000" cy="510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810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Extracellular stimuli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914400" y="1752600"/>
            <a:ext cx="1295400" cy="1219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Sensors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2362200"/>
            <a:ext cx="2362200" cy="1600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Information Processing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28765" y="2962835"/>
            <a:ext cx="1676400" cy="1143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Effectors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3" idx="2"/>
            <a:endCxn id="4" idx="0"/>
          </p:cNvCxnSpPr>
          <p:nvPr/>
        </p:nvCxnSpPr>
        <p:spPr>
          <a:xfrm>
            <a:off x="1524000" y="1211997"/>
            <a:ext cx="38100" cy="54060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2209800" y="2362200"/>
            <a:ext cx="914400" cy="8001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6" idx="1"/>
          </p:cNvCxnSpPr>
          <p:nvPr/>
        </p:nvCxnSpPr>
        <p:spPr>
          <a:xfrm>
            <a:off x="5486400" y="3162300"/>
            <a:ext cx="542365" cy="37203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7547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Cell Biology Principle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486400"/>
          </a:xfrm>
        </p:spPr>
        <p:txBody>
          <a:bodyPr/>
          <a:lstStyle/>
          <a:p>
            <a:r>
              <a:rPr lang="en-US" b="1" dirty="0" smtClean="0"/>
              <a:t>Signaling networks are the nervous system of a cell</a:t>
            </a:r>
          </a:p>
          <a:p>
            <a:pPr lvl="1"/>
            <a:r>
              <a:rPr lang="en-US" sz="2400" dirty="0" smtClean="0"/>
              <a:t>Signaling networks transmit information from extracellular environment to interior of cell (i.e., sensory nerves)</a:t>
            </a:r>
          </a:p>
          <a:p>
            <a:pPr lvl="1"/>
            <a:r>
              <a:rPr lang="en-US" sz="2400" dirty="0" smtClean="0"/>
              <a:t>Cells collect multiple sources of information and process the information to make decisions (i.e., central nervous system)</a:t>
            </a:r>
          </a:p>
          <a:p>
            <a:pPr lvl="1"/>
            <a:r>
              <a:rPr lang="en-US" sz="2400" dirty="0" smtClean="0"/>
              <a:t>Signaling networks transmit decisions to effector proteins (i.e., motor nerves)</a:t>
            </a:r>
          </a:p>
          <a:p>
            <a:pPr lvl="1"/>
            <a:r>
              <a:rPr lang="en-US" sz="2400" dirty="0" smtClean="0"/>
              <a:t>Signaling networks permit cells to maintain homeostasis (i.e., reflex arcs)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83438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4525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Chapter foci: </a:t>
            </a:r>
          </a:p>
          <a:p>
            <a:pPr lvl="1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Structure of a signaling pathway</a:t>
            </a:r>
          </a:p>
          <a:p>
            <a:pPr lvl="1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Types of signals cells detect and the role of the receptor</a:t>
            </a:r>
          </a:p>
          <a:p>
            <a:pPr lvl="1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Molecules most commonly found in signaling pathways</a:t>
            </a:r>
          </a:p>
          <a:p>
            <a:pPr lvl="1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Examples of well known signaling pathways examined in order to understand all of the aforementioned</a:t>
            </a:r>
          </a:p>
          <a:p>
            <a:pPr lvl="1"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229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The </a:t>
            </a:r>
            <a:r>
              <a:rPr lang="en-US" sz="3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Big Picture (1)</a:t>
            </a:r>
            <a:endParaRPr lang="en-US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Big Picture (2)</a:t>
            </a:r>
          </a:p>
        </p:txBody>
      </p:sp>
      <p:sp>
        <p:nvSpPr>
          <p:cNvPr id="5123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Section topics:</a:t>
            </a:r>
          </a:p>
          <a:p>
            <a:pPr lvl="1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Signaling molecules form communication networks</a:t>
            </a:r>
          </a:p>
          <a:p>
            <a:pPr lvl="1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Cell-signaling molecules transmit information between cells</a:t>
            </a:r>
          </a:p>
          <a:p>
            <a:pPr lvl="1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Intracellular signaling proteins propagate signals within a cell</a:t>
            </a:r>
          </a:p>
          <a:p>
            <a:pPr lvl="1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A brief look at some common signaling pathways</a:t>
            </a:r>
          </a:p>
          <a:p>
            <a:pPr eaLnBrk="1" hangingPunct="1">
              <a:buFont typeface="Arial" pitchFamily="34" charset="0"/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1" hangingPunct="1"/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marL="342900" indent="-342900" eaLnBrk="1" hangingPunct="1"/>
            <a:r>
              <a:rPr lang="en-US" sz="3600" dirty="0" smtClean="0">
                <a:solidFill>
                  <a:srgbClr val="000000"/>
                </a:solidFill>
              </a:rPr>
              <a:t>   Signaling Molecules Form</a:t>
            </a:r>
            <a:br>
              <a:rPr lang="en-US" sz="3600" dirty="0" smtClean="0">
                <a:solidFill>
                  <a:srgbClr val="000000"/>
                </a:solidFill>
              </a:rPr>
            </a:br>
            <a:r>
              <a:rPr lang="en-US" sz="3600" dirty="0" smtClean="0">
                <a:solidFill>
                  <a:srgbClr val="000000"/>
                </a:solidFill>
              </a:rPr>
              <a:t>Communication Networks</a:t>
            </a:r>
            <a:endParaRPr lang="en-US" sz="3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799" y="1447800"/>
            <a:ext cx="8686801" cy="4525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Key Concepts:</a:t>
            </a:r>
          </a:p>
          <a:p>
            <a:pPr lvl="1" eaLnBrk="1" hangingPunct="1"/>
            <a:r>
              <a:rPr lang="en-US" sz="2600" dirty="0" smtClean="0">
                <a:latin typeface="Arial" pitchFamily="34" charset="0"/>
                <a:cs typeface="Arial" pitchFamily="34" charset="0"/>
              </a:rPr>
              <a:t>Signaling networks relay information from the extracellular environment to the interior of a cell</a:t>
            </a:r>
          </a:p>
          <a:p>
            <a:pPr lvl="1" eaLnBrk="1" hangingPunct="1"/>
            <a:r>
              <a:rPr lang="en-US" sz="2600" dirty="0" smtClean="0">
                <a:latin typeface="Arial" pitchFamily="34" charset="0"/>
                <a:cs typeface="Arial" pitchFamily="34" charset="0"/>
              </a:rPr>
              <a:t>The basic unit of a signaling network is a signal transduction pathway, which carries one specific signal in a single direction from the source (a </a:t>
            </a:r>
            <a:r>
              <a: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receptor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) to the </a:t>
            </a:r>
            <a:r>
              <a: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effector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r>
              <a:rPr lang="en-US" sz="2600" dirty="0" smtClean="0">
                <a:latin typeface="Arial" pitchFamily="34" charset="0"/>
                <a:cs typeface="Arial" pitchFamily="34" charset="0"/>
              </a:rPr>
              <a:t>Most signal transduction pathways are comprised of several different molecules that activate each other in a carefully controlled sequence of binding interactions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pitchFamily="34" charset="0"/>
                <a:cs typeface="Arial" pitchFamily="34" charset="0"/>
              </a:rPr>
              <a:t>Signal Transduction Pathway</a:t>
            </a:r>
          </a:p>
        </p:txBody>
      </p:sp>
      <p:sp>
        <p:nvSpPr>
          <p:cNvPr id="7171" name="Content Placeholder 3"/>
          <p:cNvSpPr>
            <a:spLocks noGrp="1"/>
          </p:cNvSpPr>
          <p:nvPr>
            <p:ph sz="half" idx="1"/>
          </p:nvPr>
        </p:nvSpPr>
        <p:spPr>
          <a:xfrm>
            <a:off x="304800" y="990601"/>
            <a:ext cx="2819400" cy="35052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Function: convert extracellular information into an appropriate cellular response</a:t>
            </a:r>
          </a:p>
          <a:p>
            <a:pPr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Composed of: </a:t>
            </a:r>
          </a:p>
          <a:p>
            <a:pPr lvl="1"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signals </a:t>
            </a:r>
          </a:p>
          <a:p>
            <a:pPr lvl="1"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receptors</a:t>
            </a:r>
          </a:p>
          <a:p>
            <a:pPr lvl="1"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signaling proteins </a:t>
            </a:r>
          </a:p>
          <a:p>
            <a:pPr lvl="1" eaLnBrk="1" hangingPunct="1"/>
            <a:r>
              <a:rPr lang="en-US" sz="1800" dirty="0" smtClean="0">
                <a:latin typeface="Arial" pitchFamily="34" charset="0"/>
                <a:cs typeface="Arial" pitchFamily="34" charset="0"/>
              </a:rPr>
              <a:t>second messenger molecules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8568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pitchFamily="34" charset="0"/>
                <a:cs typeface="Arial" pitchFamily="34" charset="0"/>
              </a:rPr>
              <a:t>Signaling Networks Are</a:t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Long and Complex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6193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marL="342900" indent="-342900" eaLnBrk="1" hangingPunct="1"/>
            <a:r>
              <a:rPr lang="en-US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Cell-signaling Molecules Transmit Information between Cells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257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pitchFamily="34" charset="0"/>
                <a:cs typeface="Arial" pitchFamily="34" charset="0"/>
              </a:rPr>
              <a:t>Key Concepts:</a:t>
            </a:r>
          </a:p>
          <a:p>
            <a:pPr lvl="1"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Signals arise from the extracellular space, and must bind a receptor to be effective</a:t>
            </a:r>
          </a:p>
          <a:p>
            <a:pPr lvl="1"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Most signals are molecules that cannot penetrate the plasma membrane, so they bind to receptor proteins on the cell surface; those signals can then pass through membranes and are bound by receptors in the cytosol</a:t>
            </a:r>
          </a:p>
          <a:p>
            <a:pPr lvl="1" eaLnBrk="1" hangingPunct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Receptors are grouped into six classes, according to their structure, binding partners, and cellular location</a:t>
            </a:r>
          </a:p>
          <a:p>
            <a:pPr lvl="2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The 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eceptor protein kinase class is subdivided into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tyrosine kinases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serine/threonine kinases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4736</TotalTime>
  <Words>474</Words>
  <Application>Microsoft Office PowerPoint</Application>
  <PresentationFormat>Ekran Gösterisi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3" baseType="lpstr">
      <vt:lpstr>Office Theme</vt:lpstr>
      <vt:lpstr>2_Blank Presentation</vt:lpstr>
      <vt:lpstr>Fundamentals of Biological Sciences</vt:lpstr>
      <vt:lpstr>Slayt 2</vt:lpstr>
      <vt:lpstr>Cell Biology Principle #7</vt:lpstr>
      <vt:lpstr>Slayt 4</vt:lpstr>
      <vt:lpstr>The Big Picture (2)</vt:lpstr>
      <vt:lpstr>   Signaling Molecules Form Communication Networks</vt:lpstr>
      <vt:lpstr>Signal Transduction Pathway</vt:lpstr>
      <vt:lpstr>Signaling Networks Are Long and Complex</vt:lpstr>
      <vt:lpstr>Cell-signaling Molecules Transmit Information between Cells</vt:lpstr>
      <vt:lpstr>Signaling Begins When Ligand  Binds to Target Receptor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Cell Biology</dc:title>
  <dc:creator>Melissa</dc:creator>
  <cp:lastModifiedBy>ASUSPC</cp:lastModifiedBy>
  <cp:revision>491</cp:revision>
  <dcterms:created xsi:type="dcterms:W3CDTF">2011-08-23T14:43:42Z</dcterms:created>
  <dcterms:modified xsi:type="dcterms:W3CDTF">2018-02-12T15:09:00Z</dcterms:modified>
</cp:coreProperties>
</file>