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p:restoredTop sz="94648"/>
  </p:normalViewPr>
  <p:slideViewPr>
    <p:cSldViewPr snapToGrid="0" snapToObjects="1">
      <p:cViewPr>
        <p:scale>
          <a:sx n="76" d="100"/>
          <a:sy n="76" d="100"/>
        </p:scale>
        <p:origin x="144" y="8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9/23/18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9/23/18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Hukukun Temel Kavramları </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252927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93830"/>
            <a:ext cx="8534400" cy="1507067"/>
          </a:xfrm>
        </p:spPr>
        <p:txBody>
          <a:bodyPr/>
          <a:lstStyle/>
          <a:p>
            <a:r>
              <a:rPr lang="tr-TR" dirty="0" err="1" smtClean="0"/>
              <a:t>xı</a:t>
            </a:r>
            <a:r>
              <a:rPr lang="tr-TR" dirty="0" smtClean="0"/>
              <a:t>. Bölüm</a:t>
            </a:r>
            <a:endParaRPr lang="tr-TR" dirty="0"/>
          </a:p>
        </p:txBody>
      </p:sp>
      <p:sp>
        <p:nvSpPr>
          <p:cNvPr id="3" name="İçerik Yer Tutucusu 2"/>
          <p:cNvSpPr>
            <a:spLocks noGrp="1"/>
          </p:cNvSpPr>
          <p:nvPr>
            <p:ph idx="1"/>
          </p:nvPr>
        </p:nvSpPr>
        <p:spPr>
          <a:xfrm>
            <a:off x="696620" y="2551922"/>
            <a:ext cx="8534400" cy="3615267"/>
          </a:xfrm>
        </p:spPr>
        <p:txBody>
          <a:bodyPr/>
          <a:lstStyle/>
          <a:p>
            <a:pPr marL="0" indent="0" defTabSz="914400">
              <a:spcBef>
                <a:spcPts val="0"/>
              </a:spcBef>
              <a:spcAft>
                <a:spcPts val="0"/>
              </a:spcAft>
              <a:buClrTx/>
              <a:buSzTx/>
              <a:buNone/>
            </a:pPr>
            <a:r>
              <a:rPr lang="tr-TR" dirty="0" smtClean="0"/>
              <a:t>HUKUKİ SORUMLULUĞUN KAYNAKLARI </a:t>
            </a:r>
            <a:r>
              <a:rPr lang="mr-IN" dirty="0" smtClean="0"/>
              <a:t>–</a:t>
            </a:r>
            <a:r>
              <a:rPr lang="tr-TR" dirty="0" smtClean="0"/>
              <a:t> KUSUR SORUMLULUĞU VE KUSURSUZ SORUMLULUK</a:t>
            </a:r>
          </a:p>
        </p:txBody>
      </p:sp>
    </p:spTree>
    <p:extLst>
      <p:ext uri="{BB962C8B-B14F-4D97-AF65-F5344CB8AC3E}">
        <p14:creationId xmlns:p14="http://schemas.microsoft.com/office/powerpoint/2010/main" val="108682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685800"/>
            <a:ext cx="8534400" cy="1507067"/>
          </a:xfrm>
        </p:spPr>
        <p:txBody>
          <a:bodyPr/>
          <a:lstStyle/>
          <a:p>
            <a:r>
              <a:rPr lang="tr-TR" dirty="0" smtClean="0"/>
              <a:t>Borç ilişkisinin kaynakları</a:t>
            </a:r>
            <a:endParaRPr lang="tr-TR" dirty="0"/>
          </a:p>
        </p:txBody>
      </p:sp>
      <p:sp>
        <p:nvSpPr>
          <p:cNvPr id="3" name="İçerik Yer Tutucusu 2"/>
          <p:cNvSpPr>
            <a:spLocks noGrp="1"/>
          </p:cNvSpPr>
          <p:nvPr>
            <p:ph idx="1"/>
          </p:nvPr>
        </p:nvSpPr>
        <p:spPr>
          <a:xfrm>
            <a:off x="684212" y="2719873"/>
            <a:ext cx="8534400" cy="3615267"/>
          </a:xfrm>
        </p:spPr>
        <p:txBody>
          <a:bodyPr/>
          <a:lstStyle/>
          <a:p>
            <a:r>
              <a:rPr lang="tr-TR" dirty="0" smtClean="0"/>
              <a:t>Haksız fiil</a:t>
            </a:r>
          </a:p>
          <a:p>
            <a:r>
              <a:rPr lang="tr-TR" dirty="0" smtClean="0"/>
              <a:t>Sebepsiz Zenginleşme</a:t>
            </a:r>
          </a:p>
          <a:p>
            <a:r>
              <a:rPr lang="tr-TR" dirty="0" smtClean="0"/>
              <a:t>Sözleşme</a:t>
            </a:r>
            <a:endParaRPr lang="tr-TR" dirty="0"/>
          </a:p>
        </p:txBody>
      </p:sp>
    </p:spTree>
    <p:extLst>
      <p:ext uri="{BB962C8B-B14F-4D97-AF65-F5344CB8AC3E}">
        <p14:creationId xmlns:p14="http://schemas.microsoft.com/office/powerpoint/2010/main" val="1892458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59297" y="493830"/>
            <a:ext cx="8534400" cy="1507067"/>
          </a:xfrm>
        </p:spPr>
        <p:txBody>
          <a:bodyPr/>
          <a:lstStyle/>
          <a:p>
            <a:r>
              <a:rPr lang="tr-TR" smtClean="0"/>
              <a:t>Sorumluluğun kaynakları</a:t>
            </a:r>
            <a:endParaRPr lang="tr-TR"/>
          </a:p>
        </p:txBody>
      </p:sp>
      <p:sp>
        <p:nvSpPr>
          <p:cNvPr id="3" name="İçerik Yer Tutucusu 2"/>
          <p:cNvSpPr>
            <a:spLocks noGrp="1"/>
          </p:cNvSpPr>
          <p:nvPr>
            <p:ph idx="1"/>
          </p:nvPr>
        </p:nvSpPr>
        <p:spPr>
          <a:xfrm>
            <a:off x="659297" y="2589245"/>
            <a:ext cx="8534400" cy="3615267"/>
          </a:xfrm>
        </p:spPr>
        <p:txBody>
          <a:bodyPr/>
          <a:lstStyle/>
          <a:p>
            <a:r>
              <a:rPr lang="tr-TR" dirty="0" smtClean="0"/>
              <a:t>Kanuni sorumluluk</a:t>
            </a:r>
          </a:p>
          <a:p>
            <a:r>
              <a:rPr lang="tr-TR" dirty="0" smtClean="0"/>
              <a:t>Hukuki işlemden kaynaklanan sorumluluk</a:t>
            </a:r>
          </a:p>
          <a:p>
            <a:r>
              <a:rPr lang="tr-TR" dirty="0" smtClean="0"/>
              <a:t>Haksız fiil sorumluluğu</a:t>
            </a:r>
          </a:p>
        </p:txBody>
      </p:sp>
    </p:spTree>
    <p:extLst>
      <p:ext uri="{BB962C8B-B14F-4D97-AF65-F5344CB8AC3E}">
        <p14:creationId xmlns:p14="http://schemas.microsoft.com/office/powerpoint/2010/main" val="316158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5281" y="475168"/>
            <a:ext cx="8534400" cy="1507067"/>
          </a:xfrm>
        </p:spPr>
        <p:txBody>
          <a:bodyPr/>
          <a:lstStyle/>
          <a:p>
            <a:r>
              <a:rPr lang="tr-TR" dirty="0" smtClean="0"/>
              <a:t>Kusur sorumluluğu</a:t>
            </a:r>
            <a:endParaRPr lang="tr-TR" dirty="0"/>
          </a:p>
        </p:txBody>
      </p:sp>
      <p:sp>
        <p:nvSpPr>
          <p:cNvPr id="3" name="İçerik Yer Tutucusu 2"/>
          <p:cNvSpPr>
            <a:spLocks noGrp="1"/>
          </p:cNvSpPr>
          <p:nvPr>
            <p:ph idx="1"/>
          </p:nvPr>
        </p:nvSpPr>
        <p:spPr>
          <a:xfrm>
            <a:off x="715281" y="2607906"/>
            <a:ext cx="8534400" cy="3615267"/>
          </a:xfrm>
        </p:spPr>
        <p:txBody>
          <a:bodyPr>
            <a:normAutofit lnSpcReduction="10000"/>
          </a:bodyPr>
          <a:lstStyle/>
          <a:p>
            <a:r>
              <a:rPr lang="tr-TR" dirty="0"/>
              <a:t>Kusura dayanan haksız fiil </a:t>
            </a:r>
            <a:r>
              <a:rPr lang="tr-TR" dirty="0" smtClean="0"/>
              <a:t>sorumluluğundan söz </a:t>
            </a:r>
            <a:r>
              <a:rPr lang="tr-TR" dirty="0"/>
              <a:t>edebilmek </a:t>
            </a:r>
            <a:r>
              <a:rPr lang="tr-TR" dirty="0" smtClean="0"/>
              <a:t>için, kişinin </a:t>
            </a:r>
            <a:r>
              <a:rPr lang="tr-TR" dirty="0"/>
              <a:t>hukuka aykırı ve kusurlu </a:t>
            </a:r>
            <a:r>
              <a:rPr lang="tr-TR" dirty="0" smtClean="0"/>
              <a:t>davranışıyla </a:t>
            </a:r>
            <a:r>
              <a:rPr lang="tr-TR" dirty="0"/>
              <a:t>bir </a:t>
            </a:r>
            <a:r>
              <a:rPr lang="tr-TR" dirty="0" smtClean="0"/>
              <a:t>başkasına </a:t>
            </a:r>
            <a:r>
              <a:rPr lang="tr-TR" dirty="0"/>
              <a:t>zarar vermesi gerekir. </a:t>
            </a:r>
            <a:endParaRPr lang="tr-TR" dirty="0"/>
          </a:p>
          <a:p>
            <a:r>
              <a:rPr lang="tr-TR" dirty="0"/>
              <a:t>O halde, kusura dayanan haksız fiil </a:t>
            </a:r>
            <a:r>
              <a:rPr lang="tr-TR" dirty="0" smtClean="0"/>
              <a:t>sorumluluğu için beş̧ şartın gerçekleşmesi </a:t>
            </a:r>
            <a:r>
              <a:rPr lang="tr-TR" dirty="0"/>
              <a:t>gerekir. Bunlar; </a:t>
            </a:r>
            <a:endParaRPr lang="tr-TR" dirty="0"/>
          </a:p>
          <a:p>
            <a:pPr lvl="1"/>
            <a:r>
              <a:rPr lang="tr-TR" dirty="0" smtClean="0"/>
              <a:t>Davranış̧ </a:t>
            </a:r>
            <a:endParaRPr lang="tr-TR" dirty="0"/>
          </a:p>
          <a:p>
            <a:pPr lvl="1"/>
            <a:r>
              <a:rPr lang="tr-TR" dirty="0"/>
              <a:t>Zarar </a:t>
            </a:r>
          </a:p>
          <a:p>
            <a:pPr lvl="1"/>
            <a:r>
              <a:rPr lang="tr-TR" dirty="0"/>
              <a:t>Uygun </a:t>
            </a:r>
            <a:r>
              <a:rPr lang="tr-TR" dirty="0" smtClean="0"/>
              <a:t>İlliyet Bağı </a:t>
            </a:r>
            <a:endParaRPr lang="tr-TR" dirty="0"/>
          </a:p>
          <a:p>
            <a:pPr lvl="1"/>
            <a:r>
              <a:rPr lang="tr-TR" dirty="0"/>
              <a:t>Kusur ve </a:t>
            </a:r>
          </a:p>
          <a:p>
            <a:pPr lvl="1"/>
            <a:r>
              <a:rPr lang="tr-TR" dirty="0"/>
              <a:t>Hukuka aykırılık </a:t>
            </a:r>
            <a:r>
              <a:rPr lang="tr-TR" dirty="0" smtClean="0"/>
              <a:t>biçimindedir. </a:t>
            </a:r>
            <a:endParaRPr lang="tr-TR" dirty="0"/>
          </a:p>
        </p:txBody>
      </p:sp>
    </p:spTree>
    <p:extLst>
      <p:ext uri="{BB962C8B-B14F-4D97-AF65-F5344CB8AC3E}">
        <p14:creationId xmlns:p14="http://schemas.microsoft.com/office/powerpoint/2010/main" val="153146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5169"/>
            <a:ext cx="8534400" cy="1507067"/>
          </a:xfrm>
        </p:spPr>
        <p:txBody>
          <a:bodyPr/>
          <a:lstStyle/>
          <a:p>
            <a:r>
              <a:rPr lang="tr-TR" dirty="0" smtClean="0"/>
              <a:t>Kusur sorumluluğu</a:t>
            </a:r>
            <a:endParaRPr lang="tr-TR" dirty="0"/>
          </a:p>
        </p:txBody>
      </p:sp>
      <p:sp>
        <p:nvSpPr>
          <p:cNvPr id="3" name="İçerik Yer Tutucusu 2"/>
          <p:cNvSpPr>
            <a:spLocks noGrp="1"/>
          </p:cNvSpPr>
          <p:nvPr>
            <p:ph idx="1"/>
          </p:nvPr>
        </p:nvSpPr>
        <p:spPr>
          <a:xfrm>
            <a:off x="696620" y="2327988"/>
            <a:ext cx="8534400" cy="3615267"/>
          </a:xfrm>
        </p:spPr>
        <p:txBody>
          <a:bodyPr>
            <a:normAutofit fontScale="92500" lnSpcReduction="20000"/>
          </a:bodyPr>
          <a:lstStyle/>
          <a:p>
            <a:r>
              <a:rPr lang="tr-TR" dirty="0"/>
              <a:t>Kusura dayanan haksız fiil </a:t>
            </a:r>
            <a:r>
              <a:rPr lang="tr-TR" dirty="0" smtClean="0"/>
              <a:t>sorumluluğunun </a:t>
            </a:r>
            <a:r>
              <a:rPr lang="tr-TR" dirty="0"/>
              <a:t>ilk kurucu unsuru insan </a:t>
            </a:r>
            <a:r>
              <a:rPr lang="tr-TR" dirty="0" smtClean="0"/>
              <a:t>davranışıdır. Davranış̧</a:t>
            </a:r>
            <a:r>
              <a:rPr lang="tr-TR" dirty="0"/>
              <a:t>, bir insanın bir </a:t>
            </a:r>
            <a:r>
              <a:rPr lang="tr-TR" dirty="0" smtClean="0"/>
              <a:t>şeyi </a:t>
            </a:r>
            <a:r>
              <a:rPr lang="tr-TR" dirty="0"/>
              <a:t>yapması </a:t>
            </a:r>
            <a:r>
              <a:rPr lang="tr-TR" dirty="0"/>
              <a:t>ş</a:t>
            </a:r>
            <a:r>
              <a:rPr lang="tr-TR" dirty="0" smtClean="0"/>
              <a:t>eklinde </a:t>
            </a:r>
            <a:r>
              <a:rPr lang="tr-TR" dirty="0"/>
              <a:t>olumlu bir hareketi </a:t>
            </a:r>
            <a:r>
              <a:rPr lang="tr-TR" dirty="0" smtClean="0"/>
              <a:t>olabileceği </a:t>
            </a:r>
            <a:r>
              <a:rPr lang="tr-TR" dirty="0"/>
              <a:t>gibi, yapmama </a:t>
            </a:r>
            <a:r>
              <a:rPr lang="tr-TR" dirty="0"/>
              <a:t>ş</a:t>
            </a:r>
            <a:r>
              <a:rPr lang="tr-TR" dirty="0" smtClean="0"/>
              <a:t>eklinde </a:t>
            </a:r>
            <a:r>
              <a:rPr lang="tr-TR" dirty="0"/>
              <a:t>olumsuz bir hareketi de olabilir. Olumsuz insan </a:t>
            </a:r>
            <a:r>
              <a:rPr lang="tr-TR" dirty="0" smtClean="0"/>
              <a:t>davranışına </a:t>
            </a:r>
            <a:r>
              <a:rPr lang="tr-TR" dirty="0"/>
              <a:t>ihmal denilmektedir. </a:t>
            </a:r>
          </a:p>
          <a:p>
            <a:r>
              <a:rPr lang="tr-TR" dirty="0" smtClean="0"/>
              <a:t>Kişinin davranışı </a:t>
            </a:r>
            <a:r>
              <a:rPr lang="tr-TR" dirty="0"/>
              <a:t>neticesinde bir </a:t>
            </a:r>
            <a:r>
              <a:rPr lang="tr-TR" dirty="0" smtClean="0"/>
              <a:t>başkasının </a:t>
            </a:r>
            <a:r>
              <a:rPr lang="tr-TR" dirty="0"/>
              <a:t>zarar </a:t>
            </a:r>
            <a:r>
              <a:rPr lang="tr-TR" dirty="0" smtClean="0"/>
              <a:t>görmesi </a:t>
            </a:r>
            <a:r>
              <a:rPr lang="tr-TR" dirty="0"/>
              <a:t>gerekmektedir. Zarar olmayan yerde hukuki sorumluluk da yoktur. Zarar maddi zarar </a:t>
            </a:r>
            <a:r>
              <a:rPr lang="tr-TR" dirty="0" smtClean="0"/>
              <a:t>olabileceği </a:t>
            </a:r>
            <a:r>
              <a:rPr lang="tr-TR" dirty="0"/>
              <a:t>gibi manevi zarar da olabilir. Maddi zarar, </a:t>
            </a:r>
            <a:r>
              <a:rPr lang="tr-TR" dirty="0" smtClean="0"/>
              <a:t>malvarlığında </a:t>
            </a:r>
            <a:r>
              <a:rPr lang="tr-TR" dirty="0"/>
              <a:t>meydana gelen eksilme ile mahrum kalınan </a:t>
            </a:r>
            <a:r>
              <a:rPr lang="tr-TR" dirty="0" smtClean="0"/>
              <a:t>kâr şeklinde </a:t>
            </a:r>
            <a:r>
              <a:rPr lang="tr-TR" dirty="0"/>
              <a:t>ortaya </a:t>
            </a:r>
            <a:r>
              <a:rPr lang="tr-TR" dirty="0" smtClean="0"/>
              <a:t>çıkar. </a:t>
            </a:r>
            <a:r>
              <a:rPr lang="tr-TR" dirty="0"/>
              <a:t>Manevi zarar ise </a:t>
            </a:r>
            <a:r>
              <a:rPr lang="tr-TR" dirty="0" smtClean="0"/>
              <a:t>kişinin </a:t>
            </a:r>
            <a:r>
              <a:rPr lang="tr-TR" dirty="0"/>
              <a:t>haksız saldırı sebebiyle </a:t>
            </a:r>
            <a:r>
              <a:rPr lang="tr-TR" dirty="0" smtClean="0"/>
              <a:t>duyduğu </a:t>
            </a:r>
            <a:r>
              <a:rPr lang="tr-TR" dirty="0"/>
              <a:t>acı ve elemi kapsar. </a:t>
            </a:r>
          </a:p>
          <a:p>
            <a:r>
              <a:rPr lang="tr-TR" dirty="0" smtClean="0"/>
              <a:t>Sorumluluğun doğabilmesi için </a:t>
            </a:r>
            <a:r>
              <a:rPr lang="tr-TR" dirty="0"/>
              <a:t>hukuka aykırı </a:t>
            </a:r>
            <a:r>
              <a:rPr lang="tr-TR" dirty="0" smtClean="0"/>
              <a:t>davranış̧ </a:t>
            </a:r>
            <a:r>
              <a:rPr lang="tr-TR" dirty="0"/>
              <a:t>ile zarar arasında uygun illiyet </a:t>
            </a:r>
            <a:r>
              <a:rPr lang="tr-TR" dirty="0" smtClean="0"/>
              <a:t>bağının </a:t>
            </a:r>
            <a:r>
              <a:rPr lang="tr-TR" dirty="0"/>
              <a:t>bulunması gerekir. </a:t>
            </a:r>
            <a:r>
              <a:rPr lang="tr-TR" dirty="0" smtClean="0"/>
              <a:t>Diğer </a:t>
            </a:r>
            <a:r>
              <a:rPr lang="tr-TR" dirty="0"/>
              <a:t>bir ifadeyle, zararın haksız fiil sonucunda meydana </a:t>
            </a:r>
            <a:r>
              <a:rPr lang="tr-TR" dirty="0" smtClean="0"/>
              <a:t>gelmiş̧ </a:t>
            </a:r>
            <a:r>
              <a:rPr lang="tr-TR" dirty="0"/>
              <a:t>olması gerekir. </a:t>
            </a:r>
          </a:p>
        </p:txBody>
      </p:sp>
    </p:spTree>
    <p:extLst>
      <p:ext uri="{BB962C8B-B14F-4D97-AF65-F5344CB8AC3E}">
        <p14:creationId xmlns:p14="http://schemas.microsoft.com/office/powerpoint/2010/main" val="708153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0524"/>
            <a:ext cx="8534400" cy="1507067"/>
          </a:xfrm>
        </p:spPr>
        <p:txBody>
          <a:bodyPr/>
          <a:lstStyle/>
          <a:p>
            <a:r>
              <a:rPr lang="tr-TR" dirty="0" smtClean="0"/>
              <a:t>Kusur sorumluluğu</a:t>
            </a:r>
            <a:endParaRPr lang="tr-TR" dirty="0"/>
          </a:p>
        </p:txBody>
      </p:sp>
      <p:sp>
        <p:nvSpPr>
          <p:cNvPr id="3" name="İçerik Yer Tutucusu 2"/>
          <p:cNvSpPr>
            <a:spLocks noGrp="1"/>
          </p:cNvSpPr>
          <p:nvPr>
            <p:ph idx="1"/>
          </p:nvPr>
        </p:nvSpPr>
        <p:spPr>
          <a:xfrm>
            <a:off x="684212" y="2322167"/>
            <a:ext cx="8534400" cy="3615267"/>
          </a:xfrm>
        </p:spPr>
        <p:txBody>
          <a:bodyPr>
            <a:normAutofit fontScale="70000" lnSpcReduction="20000"/>
          </a:bodyPr>
          <a:lstStyle/>
          <a:p>
            <a:r>
              <a:rPr lang="tr-TR" dirty="0"/>
              <a:t>Zarar verenin kusuru yoksa meydana gelen zarardan da </a:t>
            </a:r>
            <a:r>
              <a:rPr lang="tr-TR" dirty="0" smtClean="0"/>
              <a:t>sorumluluğu </a:t>
            </a:r>
            <a:r>
              <a:rPr lang="tr-TR" dirty="0"/>
              <a:t>yoktur. </a:t>
            </a:r>
            <a:r>
              <a:rPr lang="tr-TR" dirty="0" smtClean="0"/>
              <a:t>Diğer </a:t>
            </a:r>
            <a:r>
              <a:rPr lang="tr-TR" dirty="0"/>
              <a:t>bir ifadeyle, hukuka aykırı bir </a:t>
            </a:r>
            <a:r>
              <a:rPr lang="tr-TR" dirty="0" smtClean="0"/>
              <a:t>davranışıyla başkasına </a:t>
            </a:r>
            <a:r>
              <a:rPr lang="tr-TR" dirty="0"/>
              <a:t>zarar veren kimsenin sorumlu olabilmesi </a:t>
            </a:r>
            <a:r>
              <a:rPr lang="tr-TR" dirty="0" smtClean="0"/>
              <a:t>için, </a:t>
            </a:r>
            <a:r>
              <a:rPr lang="tr-TR" dirty="0"/>
              <a:t>kusurlu olması gerekir. Kusur, kast ve ihmal olmak </a:t>
            </a:r>
            <a:r>
              <a:rPr lang="tr-TR" dirty="0" smtClean="0"/>
              <a:t>üzere </a:t>
            </a:r>
            <a:r>
              <a:rPr lang="tr-TR" dirty="0"/>
              <a:t>iki </a:t>
            </a:r>
            <a:r>
              <a:rPr lang="tr-TR" dirty="0" smtClean="0"/>
              <a:t>şekilde </a:t>
            </a:r>
            <a:r>
              <a:rPr lang="tr-TR" dirty="0"/>
              <a:t>ortaya </a:t>
            </a:r>
            <a:r>
              <a:rPr lang="tr-TR" dirty="0" smtClean="0"/>
              <a:t>çıkar. </a:t>
            </a:r>
            <a:r>
              <a:rPr lang="tr-TR" dirty="0"/>
              <a:t>Hukuka aykırı sonucun istenmesi durumunda kasıttan, hukuka aykırı </a:t>
            </a:r>
            <a:r>
              <a:rPr lang="tr-TR" dirty="0" smtClean="0"/>
              <a:t>sonuç̧ </a:t>
            </a:r>
            <a:r>
              <a:rPr lang="tr-TR" dirty="0"/>
              <a:t>istenmemekle birlikte, durumun </a:t>
            </a:r>
            <a:r>
              <a:rPr lang="tr-TR" dirty="0" smtClean="0"/>
              <a:t>gerektirdiği önlemlerin </a:t>
            </a:r>
            <a:r>
              <a:rPr lang="tr-TR" dirty="0"/>
              <a:t>alınmaması sebebiyle hukuka aykırı sonucun meydana gelmesine neden </a:t>
            </a:r>
            <a:r>
              <a:rPr lang="tr-TR" dirty="0" smtClean="0"/>
              <a:t>olunmuş̧ </a:t>
            </a:r>
            <a:r>
              <a:rPr lang="tr-TR" dirty="0"/>
              <a:t>ise ihmalden </a:t>
            </a:r>
            <a:r>
              <a:rPr lang="tr-TR" dirty="0" smtClean="0"/>
              <a:t>söz </a:t>
            </a:r>
            <a:r>
              <a:rPr lang="tr-TR" dirty="0"/>
              <a:t>edilir. </a:t>
            </a:r>
            <a:r>
              <a:rPr lang="tr-TR" dirty="0" smtClean="0"/>
              <a:t>Örneğin, </a:t>
            </a:r>
            <a:r>
              <a:rPr lang="tr-TR" dirty="0"/>
              <a:t>kaza yapan bir kimsenin arabanın arkasına </a:t>
            </a:r>
            <a:r>
              <a:rPr lang="tr-TR" dirty="0" smtClean="0"/>
              <a:t>reflektör </a:t>
            </a:r>
            <a:r>
              <a:rPr lang="tr-TR" dirty="0"/>
              <a:t>koymayarak kazaya sebebiyet vermesi durumunda bu ihmal hareketinden sorumludur. </a:t>
            </a:r>
          </a:p>
          <a:p>
            <a:r>
              <a:rPr lang="tr-TR" dirty="0" smtClean="0"/>
              <a:t>Bir davranışın haksız fiil sayılabilmesi için, onun hukuka aykırı olması gerekir. Hakim görüşe göre hukuka aykırılık, kişilerin mal ve kişi varlığı haklarını doğrudan doğruya korumaya yönelik kurallara aykırı davranıştır. Gerçekten de, BK. m. 41’e göre, “Gerek kasten gerek ihmal ve teseyyüp yahut tedbirsizlik ile haksız bir surette diğer kimseye bir zarar ika eden şahıs, o zararın tazminine mecburdur. / Ahlaka mugayir bir fiil ile başka bir kimsenin zarara uğramasına bilerek sebebiyet veren şahıs, kezalik o zararı tazmine mecburdur”. Bu hükümden de anlaşılacağı üzere, ahlaka aykırı bir davranışla bir kimseye kasten zarar verilmesi durumunda da hukuka aykırılık vardır. Ancak bazı hallerde davranış̧ zarar verici nitelikte de olsa hukuka aykırı olmaz. Bu durumlara “hukuka uygunluk sebepleri” denir. Bunlar; meşru müdafaa, zaruret hali, kendi hakkını korumak için kuvvet kullanma, zarar görenin rızası, özel hukuktan doğan bir hakkın kullanılması veya kamu  gücünün kullanılması, üstün bir kamu yararının bulunması gibi hallerdir. </a:t>
            </a:r>
            <a:endParaRPr lang="tr-TR" dirty="0"/>
          </a:p>
        </p:txBody>
      </p:sp>
    </p:spTree>
    <p:extLst>
      <p:ext uri="{BB962C8B-B14F-4D97-AF65-F5344CB8AC3E}">
        <p14:creationId xmlns:p14="http://schemas.microsoft.com/office/powerpoint/2010/main" val="353044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21732"/>
            <a:ext cx="8534400" cy="1507067"/>
          </a:xfrm>
        </p:spPr>
        <p:txBody>
          <a:bodyPr/>
          <a:lstStyle/>
          <a:p>
            <a:r>
              <a:rPr lang="tr-TR" dirty="0" smtClean="0"/>
              <a:t>Kusursuz sorumluluk</a:t>
            </a:r>
            <a:endParaRPr lang="tr-TR" dirty="0"/>
          </a:p>
        </p:txBody>
      </p:sp>
      <p:sp>
        <p:nvSpPr>
          <p:cNvPr id="3" name="İçerik Yer Tutucusu 2"/>
          <p:cNvSpPr>
            <a:spLocks noGrp="1"/>
          </p:cNvSpPr>
          <p:nvPr>
            <p:ph idx="1"/>
          </p:nvPr>
        </p:nvSpPr>
        <p:spPr>
          <a:xfrm>
            <a:off x="684212" y="2243667"/>
            <a:ext cx="8534400" cy="3615267"/>
          </a:xfrm>
        </p:spPr>
        <p:txBody>
          <a:bodyPr>
            <a:normAutofit fontScale="77500" lnSpcReduction="20000"/>
          </a:bodyPr>
          <a:lstStyle/>
          <a:p>
            <a:r>
              <a:rPr lang="tr-TR" dirty="0"/>
              <a:t>Hukuka aykırı bir </a:t>
            </a:r>
            <a:r>
              <a:rPr lang="tr-TR" dirty="0" smtClean="0"/>
              <a:t>davranışta </a:t>
            </a:r>
            <a:r>
              <a:rPr lang="tr-TR" dirty="0"/>
              <a:t>bulunan kimsenin kusursuz dahi olsa, </a:t>
            </a:r>
            <a:r>
              <a:rPr lang="tr-TR" dirty="0" smtClean="0"/>
              <a:t>davranışı </a:t>
            </a:r>
            <a:r>
              <a:rPr lang="tr-TR" dirty="0"/>
              <a:t>sebebiyle </a:t>
            </a:r>
            <a:r>
              <a:rPr lang="tr-TR" dirty="0" smtClean="0"/>
              <a:t>doğan </a:t>
            </a:r>
            <a:r>
              <a:rPr lang="tr-TR" dirty="0"/>
              <a:t>zarardan sorumlu olmasına kusursuz sorumluluk ilkesi denir. </a:t>
            </a:r>
          </a:p>
          <a:p>
            <a:r>
              <a:rPr lang="tr-TR" dirty="0"/>
              <a:t>Kusursuz sorumluluk halleri, tehlike </a:t>
            </a:r>
            <a:r>
              <a:rPr lang="tr-TR" dirty="0" smtClean="0"/>
              <a:t>sorumluluğu </a:t>
            </a:r>
            <a:r>
              <a:rPr lang="tr-TR" dirty="0"/>
              <a:t>ve </a:t>
            </a:r>
            <a:r>
              <a:rPr lang="tr-TR" dirty="0" smtClean="0"/>
              <a:t>olağan </a:t>
            </a:r>
            <a:r>
              <a:rPr lang="tr-TR" dirty="0"/>
              <a:t>sebep </a:t>
            </a:r>
            <a:r>
              <a:rPr lang="tr-TR" dirty="0" smtClean="0"/>
              <a:t>sorumluluğu </a:t>
            </a:r>
            <a:r>
              <a:rPr lang="tr-TR" dirty="0"/>
              <a:t>olmak </a:t>
            </a:r>
            <a:r>
              <a:rPr lang="tr-TR" dirty="0" smtClean="0"/>
              <a:t>üzere </a:t>
            </a:r>
            <a:r>
              <a:rPr lang="tr-TR" dirty="0"/>
              <a:t>ikiye ayrılmaktadır. </a:t>
            </a:r>
          </a:p>
          <a:p>
            <a:r>
              <a:rPr lang="tr-TR" dirty="0"/>
              <a:t>Tehlike </a:t>
            </a:r>
            <a:r>
              <a:rPr lang="tr-TR" dirty="0" smtClean="0"/>
              <a:t>Sorumluluğu: </a:t>
            </a:r>
            <a:r>
              <a:rPr lang="tr-TR" dirty="0"/>
              <a:t>Teknolojide meydana gelen </a:t>
            </a:r>
            <a:r>
              <a:rPr lang="tr-TR" dirty="0" smtClean="0"/>
              <a:t>gelişmelerin </a:t>
            </a:r>
            <a:r>
              <a:rPr lang="tr-TR" dirty="0"/>
              <a:t>sonucunda </a:t>
            </a:r>
            <a:r>
              <a:rPr lang="tr-TR" dirty="0" smtClean="0"/>
              <a:t>araçların </a:t>
            </a:r>
            <a:r>
              <a:rPr lang="tr-TR" dirty="0"/>
              <a:t>ve sınai </a:t>
            </a:r>
            <a:r>
              <a:rPr lang="tr-TR" dirty="0" smtClean="0"/>
              <a:t>kuruluşlarının </a:t>
            </a:r>
            <a:r>
              <a:rPr lang="tr-TR" dirty="0"/>
              <a:t>meydana </a:t>
            </a:r>
            <a:r>
              <a:rPr lang="tr-TR" dirty="0" smtClean="0"/>
              <a:t>getirdiği </a:t>
            </a:r>
            <a:r>
              <a:rPr lang="tr-TR" dirty="0"/>
              <a:t>tehlikeler </a:t>
            </a:r>
            <a:r>
              <a:rPr lang="tr-TR" dirty="0" smtClean="0"/>
              <a:t>artmıştır. </a:t>
            </a:r>
            <a:r>
              <a:rPr lang="tr-TR" dirty="0"/>
              <a:t>Bu tehlikelerin </a:t>
            </a:r>
            <a:r>
              <a:rPr lang="tr-TR" dirty="0" smtClean="0"/>
              <a:t>ağırlığı </a:t>
            </a:r>
            <a:r>
              <a:rPr lang="tr-TR" dirty="0"/>
              <a:t>sebebiyle bunların sebep </a:t>
            </a:r>
            <a:r>
              <a:rPr lang="tr-TR" dirty="0" smtClean="0"/>
              <a:t>olduğu </a:t>
            </a:r>
            <a:r>
              <a:rPr lang="tr-TR" dirty="0"/>
              <a:t>zararlardan dolayı kusursuz sorumluluk ilkesi kabul </a:t>
            </a:r>
            <a:r>
              <a:rPr lang="tr-TR" dirty="0" smtClean="0"/>
              <a:t>edilmiştir. </a:t>
            </a:r>
            <a:r>
              <a:rPr lang="tr-TR" dirty="0"/>
              <a:t>Motorlu </a:t>
            </a:r>
            <a:r>
              <a:rPr lang="tr-TR" dirty="0" smtClean="0"/>
              <a:t>taşıt işletenin sorumluluğu, </a:t>
            </a:r>
            <a:r>
              <a:rPr lang="tr-TR" dirty="0"/>
              <a:t>devletin askerî manevralar ve </a:t>
            </a:r>
            <a:r>
              <a:rPr lang="tr-TR" dirty="0" smtClean="0"/>
              <a:t>atışlardan doğan sorumluluğu </a:t>
            </a:r>
            <a:r>
              <a:rPr lang="tr-TR" dirty="0"/>
              <a:t>bu </a:t>
            </a:r>
            <a:r>
              <a:rPr lang="tr-TR" dirty="0" smtClean="0"/>
              <a:t>tür sorumluğa örnek teşkil </a:t>
            </a:r>
            <a:r>
              <a:rPr lang="tr-TR" dirty="0"/>
              <a:t>etmektedir. </a:t>
            </a:r>
          </a:p>
          <a:p>
            <a:r>
              <a:rPr lang="tr-TR" dirty="0" smtClean="0"/>
              <a:t>Olağan </a:t>
            </a:r>
            <a:r>
              <a:rPr lang="tr-TR" dirty="0"/>
              <a:t>Sebep </a:t>
            </a:r>
            <a:r>
              <a:rPr lang="tr-TR" dirty="0" smtClean="0"/>
              <a:t>Sorumluluğu: Olağan </a:t>
            </a:r>
            <a:r>
              <a:rPr lang="tr-TR" dirty="0"/>
              <a:t>sebep </a:t>
            </a:r>
            <a:r>
              <a:rPr lang="tr-TR" dirty="0" smtClean="0"/>
              <a:t>sorumluluğu, </a:t>
            </a:r>
            <a:r>
              <a:rPr lang="tr-TR" dirty="0"/>
              <a:t>tehlike </a:t>
            </a:r>
            <a:r>
              <a:rPr lang="tr-TR" dirty="0" smtClean="0"/>
              <a:t>sorumluluğu dışında </a:t>
            </a:r>
            <a:r>
              <a:rPr lang="tr-TR" dirty="0"/>
              <a:t>kalan </a:t>
            </a:r>
            <a:r>
              <a:rPr lang="tr-TR" dirty="0" smtClean="0"/>
              <a:t>tüm </a:t>
            </a:r>
            <a:r>
              <a:rPr lang="tr-TR" dirty="0"/>
              <a:t>kusursuz sorumluluk hallerini </a:t>
            </a:r>
            <a:r>
              <a:rPr lang="tr-TR" dirty="0" smtClean="0"/>
              <a:t>içine </a:t>
            </a:r>
            <a:r>
              <a:rPr lang="tr-TR" dirty="0"/>
              <a:t>almaktadır. Bunlara, hakkaniyet </a:t>
            </a:r>
            <a:r>
              <a:rPr lang="tr-TR" dirty="0" smtClean="0"/>
              <a:t>sorumluluğu, </a:t>
            </a:r>
            <a:r>
              <a:rPr lang="tr-TR" dirty="0"/>
              <a:t>adam </a:t>
            </a:r>
            <a:r>
              <a:rPr lang="tr-TR" dirty="0" smtClean="0"/>
              <a:t>çalıştıranın sorumluluğu </a:t>
            </a:r>
            <a:r>
              <a:rPr lang="tr-TR" dirty="0"/>
              <a:t>(BK. m. 55), havyan tutucusunun </a:t>
            </a:r>
            <a:r>
              <a:rPr lang="tr-TR" dirty="0" smtClean="0"/>
              <a:t>sorumluluğu </a:t>
            </a:r>
            <a:r>
              <a:rPr lang="tr-TR" dirty="0"/>
              <a:t>(BK. m. 56), yapı eseri malikinin </a:t>
            </a:r>
            <a:r>
              <a:rPr lang="tr-TR" dirty="0" smtClean="0"/>
              <a:t>sorumluluğu </a:t>
            </a:r>
            <a:r>
              <a:rPr lang="tr-TR" dirty="0"/>
              <a:t>(BK. m. 58), </a:t>
            </a:r>
            <a:r>
              <a:rPr lang="tr-TR" dirty="0" smtClean="0"/>
              <a:t>taşınmaz </a:t>
            </a:r>
            <a:r>
              <a:rPr lang="tr-TR" dirty="0"/>
              <a:t>malikinin </a:t>
            </a:r>
            <a:r>
              <a:rPr lang="tr-TR" dirty="0" smtClean="0"/>
              <a:t>sorumluluğu </a:t>
            </a:r>
            <a:r>
              <a:rPr lang="tr-TR" dirty="0"/>
              <a:t>(TMK. 730), </a:t>
            </a:r>
            <a:r>
              <a:rPr lang="tr-TR" dirty="0" smtClean="0"/>
              <a:t>çevreyi </a:t>
            </a:r>
            <a:r>
              <a:rPr lang="tr-TR" dirty="0"/>
              <a:t>kirletenin </a:t>
            </a:r>
            <a:r>
              <a:rPr lang="tr-TR" smtClean="0"/>
              <a:t>sorumluluğu (Çev.. </a:t>
            </a:r>
            <a:r>
              <a:rPr lang="tr-TR" dirty="0"/>
              <a:t>K. m. 28) gibi sorumluluk </a:t>
            </a:r>
            <a:r>
              <a:rPr lang="tr-TR" dirty="0" smtClean="0"/>
              <a:t>türleri örnek </a:t>
            </a:r>
            <a:r>
              <a:rPr lang="tr-TR" dirty="0"/>
              <a:t>verilebilir. </a:t>
            </a:r>
          </a:p>
        </p:txBody>
      </p:sp>
    </p:spTree>
    <p:extLst>
      <p:ext uri="{BB962C8B-B14F-4D97-AF65-F5344CB8AC3E}">
        <p14:creationId xmlns:p14="http://schemas.microsoft.com/office/powerpoint/2010/main" val="1955310858"/>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13</TotalTime>
  <Words>656</Words>
  <Application>Microsoft Macintosh PowerPoint</Application>
  <PresentationFormat>Geniş Ekran</PresentationFormat>
  <Paragraphs>32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Century Gothic</vt:lpstr>
      <vt:lpstr>Mangal</vt:lpstr>
      <vt:lpstr>Wingdings 3</vt:lpstr>
      <vt:lpstr>Dilim</vt:lpstr>
      <vt:lpstr>Sağlık bilimleri fakültesi</vt:lpstr>
      <vt:lpstr>xı. Bölüm</vt:lpstr>
      <vt:lpstr>Borç ilişkisinin kaynakları</vt:lpstr>
      <vt:lpstr>Sorumluluğun kaynakları</vt:lpstr>
      <vt:lpstr>Kusur sorumluluğu</vt:lpstr>
      <vt:lpstr>Kusur sorumluluğu</vt:lpstr>
      <vt:lpstr>Kusur sorumluluğu</vt:lpstr>
      <vt:lpstr>Kusursuz sorumluluk</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2</cp:revision>
  <dcterms:created xsi:type="dcterms:W3CDTF">2018-09-23T15:06:43Z</dcterms:created>
  <dcterms:modified xsi:type="dcterms:W3CDTF">2018-09-23T15:20:17Z</dcterms:modified>
</cp:coreProperties>
</file>