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59" r:id="rId5"/>
    <p:sldId id="279" r:id="rId6"/>
    <p:sldId id="280" r:id="rId7"/>
    <p:sldId id="281" r:id="rId8"/>
    <p:sldId id="282" r:id="rId9"/>
    <p:sldId id="283" r:id="rId10"/>
    <p:sldId id="284" r:id="rId11"/>
    <p:sldId id="285" r:id="rId12"/>
    <p:sldId id="286" r:id="rId13"/>
    <p:sldId id="261" r:id="rId14"/>
    <p:sldId id="262" r:id="rId15"/>
    <p:sldId id="300" r:id="rId16"/>
    <p:sldId id="263" r:id="rId17"/>
    <p:sldId id="264" r:id="rId18"/>
    <p:sldId id="265" r:id="rId19"/>
    <p:sldId id="266" r:id="rId20"/>
    <p:sldId id="267" r:id="rId21"/>
    <p:sldId id="268" r:id="rId22"/>
    <p:sldId id="287" r:id="rId23"/>
    <p:sldId id="288" r:id="rId24"/>
    <p:sldId id="290" r:id="rId25"/>
    <p:sldId id="291" r:id="rId26"/>
    <p:sldId id="292" r:id="rId27"/>
    <p:sldId id="293" r:id="rId28"/>
    <p:sldId id="294" r:id="rId29"/>
    <p:sldId id="295" r:id="rId30"/>
    <p:sldId id="296" r:id="rId31"/>
    <p:sldId id="297" r:id="rId32"/>
    <p:sldId id="298" r:id="rId33"/>
    <p:sldId id="299" r:id="rId34"/>
    <p:sldId id="289" r:id="rId3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74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5E2F8C9-7081-440C-A74A-E74C47BFF5C3}"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2242746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E2F8C9-7081-440C-A74A-E74C47BFF5C3}"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214113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E2F8C9-7081-440C-A74A-E74C47BFF5C3}"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678338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E2F8C9-7081-440C-A74A-E74C47BFF5C3}"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782198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5E2F8C9-7081-440C-A74A-E74C47BFF5C3}"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1887736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E2F8C9-7081-440C-A74A-E74C47BFF5C3}"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319548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E2F8C9-7081-440C-A74A-E74C47BFF5C3}" type="datetimeFigureOut">
              <a:rPr lang="tr-TR" smtClean="0"/>
              <a:t>19.01.2018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3525614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E2F8C9-7081-440C-A74A-E74C47BFF5C3}" type="datetimeFigureOut">
              <a:rPr lang="tr-TR" smtClean="0"/>
              <a:t>19.01.2018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3237189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E2F8C9-7081-440C-A74A-E74C47BFF5C3}" type="datetimeFigureOut">
              <a:rPr lang="tr-TR" smtClean="0"/>
              <a:t>19.01.2018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1197929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E2F8C9-7081-440C-A74A-E74C47BFF5C3}"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2852948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E2F8C9-7081-440C-A74A-E74C47BFF5C3}"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B8C1D38-76D6-469B-819C-67BDF52B9F54}" type="slidenum">
              <a:rPr lang="tr-TR" smtClean="0"/>
              <a:t>‹#›</a:t>
            </a:fld>
            <a:endParaRPr lang="tr-TR"/>
          </a:p>
        </p:txBody>
      </p:sp>
    </p:spTree>
    <p:extLst>
      <p:ext uri="{BB962C8B-B14F-4D97-AF65-F5344CB8AC3E}">
        <p14:creationId xmlns:p14="http://schemas.microsoft.com/office/powerpoint/2010/main" val="3979045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E2F8C9-7081-440C-A74A-E74C47BFF5C3}" type="datetimeFigureOut">
              <a:rPr lang="tr-TR" smtClean="0"/>
              <a:t>19.01.2018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8C1D38-76D6-469B-819C-67BDF52B9F54}" type="slidenum">
              <a:rPr lang="tr-TR" smtClean="0"/>
              <a:t>‹#›</a:t>
            </a:fld>
            <a:endParaRPr lang="tr-TR"/>
          </a:p>
        </p:txBody>
      </p:sp>
    </p:spTree>
    <p:extLst>
      <p:ext uri="{BB962C8B-B14F-4D97-AF65-F5344CB8AC3E}">
        <p14:creationId xmlns:p14="http://schemas.microsoft.com/office/powerpoint/2010/main" val="434763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eur-lex.europa.eu/LexUriServ/LexUriServ.do?uri=OJ:L:2007:299:0001:0149:EN: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tarim.gov.tr/ABDGM/Belgeler/AB%20UYUM/Yay%C4%B1nlar%C4%B1m%C4%B1z/T%C3%BCrk%20Tar%C4%B1m%20Sekt%C3%B6r%C3%BCn%C3%BCn%20AB%20S%C3%BCrecinde%20%C4%B0ncelenmesi.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OTP</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31833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9676" y="787078"/>
            <a:ext cx="10623347" cy="5004123"/>
          </a:xfrm>
        </p:spPr>
        <p:txBody>
          <a:bodyPr anchor="t">
            <a:normAutofit/>
          </a:bodyPr>
          <a:lstStyle/>
          <a:p>
            <a:pPr marL="0" indent="0" algn="just">
              <a:buNone/>
            </a:pPr>
            <a:r>
              <a:rPr lang="tr-TR" b="1" dirty="0"/>
              <a:t>C- Kırsal kalkınmanın “Yeni Fırsatları–New </a:t>
            </a:r>
            <a:r>
              <a:rPr lang="tr-TR" b="1" dirty="0" err="1"/>
              <a:t>Challenges</a:t>
            </a:r>
            <a:r>
              <a:rPr lang="tr-TR" b="1" dirty="0"/>
              <a:t>” </a:t>
            </a:r>
            <a:r>
              <a:rPr lang="tr-TR" b="1" dirty="0" smtClean="0"/>
              <a:t>karşılayacak şekilde genişletilmesi</a:t>
            </a:r>
          </a:p>
          <a:p>
            <a:pPr marL="0" indent="0" algn="just">
              <a:buNone/>
            </a:pPr>
            <a:endParaRPr lang="tr-TR" b="1" dirty="0"/>
          </a:p>
          <a:p>
            <a:pPr marL="0" indent="0" algn="just">
              <a:buNone/>
            </a:pPr>
            <a:r>
              <a:rPr lang="tr-TR" dirty="0"/>
              <a:t>Üye Devletler Kırsal Kalkınma Planlarını 2010 yılından itibaren 4 </a:t>
            </a:r>
            <a:r>
              <a:rPr lang="tr-TR" dirty="0" smtClean="0"/>
              <a:t>yeni fırsatta </a:t>
            </a:r>
            <a:r>
              <a:rPr lang="tr-TR" dirty="0"/>
              <a:t>göre değiştirebileceklerdir. Bu fırsatlar</a:t>
            </a:r>
            <a:r>
              <a:rPr lang="tr-TR" dirty="0" smtClean="0"/>
              <a:t>;</a:t>
            </a:r>
            <a:r>
              <a:rPr lang="tr-TR" dirty="0"/>
              <a:t> </a:t>
            </a:r>
            <a:endParaRPr lang="tr-TR" dirty="0" smtClean="0"/>
          </a:p>
          <a:p>
            <a:pPr lvl="1" algn="just"/>
            <a:r>
              <a:rPr lang="tr-TR" dirty="0" smtClean="0"/>
              <a:t>İklim </a:t>
            </a:r>
            <a:r>
              <a:rPr lang="tr-TR" dirty="0"/>
              <a:t>değişikliğini azaltma</a:t>
            </a:r>
          </a:p>
          <a:p>
            <a:pPr lvl="1" algn="just"/>
            <a:r>
              <a:rPr lang="tr-TR" dirty="0" smtClean="0"/>
              <a:t>Yenilenebilir </a:t>
            </a:r>
            <a:r>
              <a:rPr lang="tr-TR" dirty="0"/>
              <a:t>enerji</a:t>
            </a:r>
          </a:p>
          <a:p>
            <a:pPr lvl="1" algn="just"/>
            <a:r>
              <a:rPr lang="tr-TR" dirty="0" smtClean="0"/>
              <a:t>Su </a:t>
            </a:r>
            <a:r>
              <a:rPr lang="tr-TR" dirty="0"/>
              <a:t>yönetimi</a:t>
            </a:r>
          </a:p>
          <a:p>
            <a:pPr lvl="1" algn="just"/>
            <a:r>
              <a:rPr lang="tr-TR" dirty="0" smtClean="0"/>
              <a:t>Biyolojik </a:t>
            </a:r>
            <a:r>
              <a:rPr lang="tr-TR" dirty="0"/>
              <a:t>çeşitlilik</a:t>
            </a:r>
          </a:p>
          <a:p>
            <a:pPr marL="0" indent="0" algn="just">
              <a:buNone/>
            </a:pPr>
            <a:r>
              <a:rPr lang="tr-TR" dirty="0"/>
              <a:t>2010-2013 yılını kapsayacak şekilde bu fırsatları göz </a:t>
            </a:r>
            <a:r>
              <a:rPr lang="tr-TR" dirty="0" smtClean="0"/>
              <a:t>önünde bulundurarak </a:t>
            </a:r>
            <a:r>
              <a:rPr lang="tr-TR" dirty="0"/>
              <a:t>“Topluluk Stratejik Rehberi” güncellenecektir.</a:t>
            </a:r>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4214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4010" y="708337"/>
            <a:ext cx="10959013" cy="5602311"/>
          </a:xfrm>
        </p:spPr>
        <p:txBody>
          <a:bodyPr anchor="t">
            <a:normAutofit fontScale="70000" lnSpcReduction="20000"/>
          </a:bodyPr>
          <a:lstStyle/>
          <a:p>
            <a:pPr marL="457200" indent="-457200" algn="just">
              <a:buSzPct val="100000"/>
              <a:buFont typeface="+mj-lt"/>
              <a:buAutoNum type="arabicParenR" startAt="2"/>
            </a:pPr>
            <a:r>
              <a:rPr lang="tr-TR" b="1" dirty="0"/>
              <a:t>AB 2020 Yılı Senaryosu</a:t>
            </a:r>
          </a:p>
          <a:p>
            <a:pPr algn="just"/>
            <a:r>
              <a:rPr lang="tr-TR" dirty="0"/>
              <a:t>1 Ocak 2007 tarihinde Avrupa Komisyonu tarafından yayımlanan </a:t>
            </a:r>
            <a:r>
              <a:rPr lang="tr-TR" dirty="0" smtClean="0"/>
              <a:t>2020 Yılı </a:t>
            </a:r>
            <a:r>
              <a:rPr lang="tr-TR" dirty="0"/>
              <a:t>Senaryosu çalışması Avrupa Birliği Tarımının gelecekte </a:t>
            </a:r>
            <a:r>
              <a:rPr lang="tr-TR" dirty="0" smtClean="0"/>
              <a:t>nasıl şekilleneceğine </a:t>
            </a:r>
            <a:r>
              <a:rPr lang="tr-TR" dirty="0"/>
              <a:t>ilişkin tarımın belirli alt sektörleri ile ilgili bilgiler </a:t>
            </a:r>
            <a:r>
              <a:rPr lang="tr-TR" dirty="0" smtClean="0"/>
              <a:t>vermektedir. </a:t>
            </a:r>
          </a:p>
          <a:p>
            <a:pPr algn="just"/>
            <a:r>
              <a:rPr lang="tr-TR" dirty="0" smtClean="0"/>
              <a:t>Bu </a:t>
            </a:r>
            <a:r>
              <a:rPr lang="tr-TR" dirty="0"/>
              <a:t>bağlamda senaryo hazırlık aşamasının tamamlanması </a:t>
            </a:r>
            <a:r>
              <a:rPr lang="tr-TR" dirty="0" smtClean="0"/>
              <a:t>neticesinde, Doha </a:t>
            </a:r>
            <a:r>
              <a:rPr lang="tr-TR" dirty="0"/>
              <a:t>Kalkınma Turu görüşmelerinin başarılı ya da başarısız </a:t>
            </a:r>
            <a:r>
              <a:rPr lang="tr-TR" dirty="0" smtClean="0"/>
              <a:t>sonuçlanması durumlarında </a:t>
            </a:r>
            <a:r>
              <a:rPr lang="tr-TR" dirty="0"/>
              <a:t>3 adet senaryo ortaya çıkmıştır. </a:t>
            </a:r>
            <a:endParaRPr lang="tr-TR" dirty="0" smtClean="0"/>
          </a:p>
          <a:p>
            <a:pPr algn="just"/>
            <a:r>
              <a:rPr lang="tr-TR" dirty="0" smtClean="0"/>
              <a:t>Bunlar </a:t>
            </a:r>
            <a:r>
              <a:rPr lang="tr-TR" b="1" dirty="0"/>
              <a:t>Referans </a:t>
            </a:r>
            <a:r>
              <a:rPr lang="tr-TR" b="1" dirty="0" smtClean="0"/>
              <a:t>Senaryo, Bölgeselleşme </a:t>
            </a:r>
            <a:r>
              <a:rPr lang="tr-TR" b="1" dirty="0"/>
              <a:t>Senaryosu ve Liberalleşme Senaryosudur.</a:t>
            </a:r>
            <a:r>
              <a:rPr lang="tr-TR" dirty="0"/>
              <a:t> Referans senaryo </a:t>
            </a:r>
            <a:r>
              <a:rPr lang="tr-TR" dirty="0" smtClean="0"/>
              <a:t>ile Doha </a:t>
            </a:r>
            <a:r>
              <a:rPr lang="tr-TR" dirty="0"/>
              <a:t>Kalkınma Turu’nun başarılı sonuçlanması öngörülmektedir. </a:t>
            </a:r>
            <a:endParaRPr lang="tr-TR" dirty="0" smtClean="0"/>
          </a:p>
          <a:p>
            <a:pPr algn="just"/>
            <a:r>
              <a:rPr lang="tr-TR" dirty="0" smtClean="0"/>
              <a:t>Doha Kalkınma </a:t>
            </a:r>
            <a:r>
              <a:rPr lang="tr-TR" dirty="0"/>
              <a:t>Turu’nun başarı ile sonuçlanması durumunda, 2013 yılına kadar </a:t>
            </a:r>
            <a:r>
              <a:rPr lang="tr-TR" dirty="0" smtClean="0"/>
              <a:t>tüm ihracat </a:t>
            </a:r>
            <a:r>
              <a:rPr lang="tr-TR" dirty="0"/>
              <a:t>desteklerinin, ihracat desteklerine paralel tüm sınır </a:t>
            </a:r>
            <a:r>
              <a:rPr lang="tr-TR" dirty="0" smtClean="0"/>
              <a:t>desteklerinin kaldırılması </a:t>
            </a:r>
            <a:r>
              <a:rPr lang="tr-TR" dirty="0"/>
              <a:t>ve gümrük tarife oranlarında indirime gidilmesi düşünülmektedir</a:t>
            </a:r>
            <a:r>
              <a:rPr lang="tr-TR" dirty="0" smtClean="0"/>
              <a:t>.  </a:t>
            </a:r>
          </a:p>
          <a:p>
            <a:pPr algn="just"/>
            <a:r>
              <a:rPr lang="tr-TR" dirty="0" smtClean="0"/>
              <a:t>Bunun </a:t>
            </a:r>
            <a:r>
              <a:rPr lang="tr-TR" dirty="0"/>
              <a:t>yanında AB’de şu an için 2003 yılı reformu ile %5 olan </a:t>
            </a:r>
            <a:r>
              <a:rPr lang="tr-TR" dirty="0" smtClean="0"/>
              <a:t>modülasyon oranı</a:t>
            </a:r>
            <a:r>
              <a:rPr lang="tr-TR" dirty="0"/>
              <a:t>, referans senaryo ile %25’e çıkarılacaktır. Bu şekilde </a:t>
            </a:r>
            <a:r>
              <a:rPr lang="tr-TR" b="1" dirty="0"/>
              <a:t>kırsal </a:t>
            </a:r>
            <a:r>
              <a:rPr lang="tr-TR" b="1" dirty="0" smtClean="0"/>
              <a:t>kalkınma fonlarının </a:t>
            </a:r>
            <a:r>
              <a:rPr lang="tr-TR" b="1" dirty="0"/>
              <a:t>arttırılması planlanmaktadır. </a:t>
            </a:r>
            <a:endParaRPr lang="tr-TR" b="1" dirty="0" smtClean="0"/>
          </a:p>
          <a:p>
            <a:pPr algn="just"/>
            <a:r>
              <a:rPr lang="tr-TR" b="1" dirty="0" smtClean="0"/>
              <a:t>Gelecekte </a:t>
            </a:r>
            <a:r>
              <a:rPr lang="tr-TR" b="1" dirty="0"/>
              <a:t>tarım ürünleri içerisinde </a:t>
            </a:r>
            <a:r>
              <a:rPr lang="tr-TR" b="1" dirty="0" smtClean="0"/>
              <a:t>en fazla </a:t>
            </a:r>
            <a:r>
              <a:rPr lang="tr-TR" b="1" dirty="0"/>
              <a:t>talep görecek ürün grubu </a:t>
            </a:r>
            <a:r>
              <a:rPr lang="tr-TR" b="1" dirty="0" err="1"/>
              <a:t>biyoyakıt</a:t>
            </a:r>
            <a:r>
              <a:rPr lang="tr-TR" b="1" dirty="0"/>
              <a:t> üretiminde kullanılan enerji </a:t>
            </a:r>
            <a:r>
              <a:rPr lang="tr-TR" b="1" dirty="0" smtClean="0"/>
              <a:t>bitkileri olacaktır</a:t>
            </a:r>
            <a:r>
              <a:rPr lang="tr-TR" b="1" dirty="0"/>
              <a:t>. </a:t>
            </a:r>
            <a:endParaRPr lang="tr-TR" b="1" dirty="0" smtClean="0"/>
          </a:p>
          <a:p>
            <a:pPr algn="just"/>
            <a:r>
              <a:rPr lang="tr-TR" b="1" dirty="0" smtClean="0"/>
              <a:t>Sığır </a:t>
            </a:r>
            <a:r>
              <a:rPr lang="tr-TR" b="1" dirty="0"/>
              <a:t>eti üretiminde tüketici tercihlerinden ötürü 2005’e </a:t>
            </a:r>
            <a:r>
              <a:rPr lang="tr-TR" b="1" dirty="0" smtClean="0"/>
              <a:t>kıyasla üretimi </a:t>
            </a:r>
            <a:r>
              <a:rPr lang="tr-TR" b="1" dirty="0"/>
              <a:t>azalacaktır ve ete olan talep domuz eti ve kanatlı etine </a:t>
            </a:r>
            <a:r>
              <a:rPr lang="tr-TR" b="1" dirty="0" smtClean="0"/>
              <a:t>kayacaktır. Hububat </a:t>
            </a:r>
            <a:r>
              <a:rPr lang="tr-TR" b="1" dirty="0"/>
              <a:t>üretimi ise %10 artış gösterecektir</a:t>
            </a:r>
            <a:r>
              <a:rPr lang="tr-TR" b="1" dirty="0" smtClean="0"/>
              <a:t>.</a:t>
            </a:r>
            <a:endParaRPr lang="tr-TR" b="1" dirty="0"/>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22674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4010" y="759854"/>
            <a:ext cx="10959013" cy="5031347"/>
          </a:xfrm>
        </p:spPr>
        <p:txBody>
          <a:bodyPr anchor="t">
            <a:normAutofit fontScale="85000" lnSpcReduction="10000"/>
          </a:bodyPr>
          <a:lstStyle/>
          <a:p>
            <a:pPr algn="just"/>
            <a:r>
              <a:rPr lang="tr-TR" dirty="0"/>
              <a:t>Doha Kalkınma Turu’nun başarısız sonuçlanması durumunda </a:t>
            </a:r>
            <a:r>
              <a:rPr lang="tr-TR" dirty="0" smtClean="0"/>
              <a:t>AB, mevcut </a:t>
            </a:r>
            <a:r>
              <a:rPr lang="tr-TR" dirty="0"/>
              <a:t>tüm gümrük tarifelerini sabitleyerek üretimi </a:t>
            </a:r>
            <a:r>
              <a:rPr lang="tr-TR" dirty="0" smtClean="0"/>
              <a:t>destekleyecektir. </a:t>
            </a:r>
          </a:p>
          <a:p>
            <a:pPr algn="just"/>
            <a:r>
              <a:rPr lang="tr-TR" dirty="0" smtClean="0"/>
              <a:t>Modülasyon </a:t>
            </a:r>
            <a:r>
              <a:rPr lang="tr-TR" dirty="0"/>
              <a:t>oranı %5 oranında kalacak, </a:t>
            </a:r>
            <a:r>
              <a:rPr lang="tr-TR" dirty="0" err="1" smtClean="0"/>
              <a:t>biyo</a:t>
            </a:r>
            <a:r>
              <a:rPr lang="tr-TR" dirty="0" smtClean="0"/>
              <a:t>-yakıtlara </a:t>
            </a:r>
            <a:r>
              <a:rPr lang="tr-TR" dirty="0"/>
              <a:t>talep artacak ve </a:t>
            </a:r>
            <a:r>
              <a:rPr lang="tr-TR" dirty="0" smtClean="0"/>
              <a:t>nadas  alanları </a:t>
            </a:r>
            <a:r>
              <a:rPr lang="tr-TR" dirty="0"/>
              <a:t>yağlı tohumlar ve mısır tarımına ayrılacaktır. </a:t>
            </a:r>
            <a:endParaRPr lang="tr-TR" dirty="0" smtClean="0"/>
          </a:p>
          <a:p>
            <a:pPr algn="just"/>
            <a:r>
              <a:rPr lang="tr-TR" dirty="0" smtClean="0"/>
              <a:t>Çevre mevzuatı güçlendirilerek </a:t>
            </a:r>
            <a:r>
              <a:rPr lang="tr-TR" dirty="0"/>
              <a:t>Toprak Koruma Mevzuatı uygulamaya konacaktır. </a:t>
            </a:r>
            <a:endParaRPr lang="tr-TR" dirty="0" smtClean="0"/>
          </a:p>
          <a:p>
            <a:pPr algn="just"/>
            <a:r>
              <a:rPr lang="tr-TR" dirty="0" smtClean="0"/>
              <a:t>Sığır eti üretiminde </a:t>
            </a:r>
            <a:r>
              <a:rPr lang="tr-TR" dirty="0"/>
              <a:t>2005 yılına kıyasla azalma olacak ve ete olan talep, domuz eti </a:t>
            </a:r>
            <a:r>
              <a:rPr lang="tr-TR" dirty="0" smtClean="0"/>
              <a:t>ve kanatlı </a:t>
            </a:r>
            <a:r>
              <a:rPr lang="tr-TR" dirty="0"/>
              <a:t>etine </a:t>
            </a:r>
            <a:r>
              <a:rPr lang="tr-TR" dirty="0" smtClean="0"/>
              <a:t>kayacaktır. </a:t>
            </a:r>
          </a:p>
          <a:p>
            <a:pPr algn="just"/>
            <a:r>
              <a:rPr lang="tr-TR" dirty="0" smtClean="0"/>
              <a:t>Ticaretin </a:t>
            </a:r>
            <a:r>
              <a:rPr lang="tr-TR" dirty="0"/>
              <a:t>serbestleştirilmesi kapsamında ortaya çıkan </a:t>
            </a:r>
            <a:r>
              <a:rPr lang="tr-TR" dirty="0" smtClean="0"/>
              <a:t>Liberalleşme senaryosu </a:t>
            </a:r>
            <a:r>
              <a:rPr lang="tr-TR" dirty="0"/>
              <a:t>ile birlikte her türlü desteklemeler, doğrudan ödemeler, </a:t>
            </a:r>
            <a:r>
              <a:rPr lang="tr-TR" dirty="0" smtClean="0"/>
              <a:t>ihracat destekleri</a:t>
            </a:r>
            <a:r>
              <a:rPr lang="tr-TR" dirty="0"/>
              <a:t>, kotalar ve tarife oranları ortadan kalkarak ticaret tamamen </a:t>
            </a:r>
            <a:r>
              <a:rPr lang="tr-TR" dirty="0" err="1" smtClean="0"/>
              <a:t>liberalize</a:t>
            </a:r>
            <a:r>
              <a:rPr lang="tr-TR" dirty="0" smtClean="0"/>
              <a:t> edilmiş </a:t>
            </a:r>
            <a:r>
              <a:rPr lang="tr-TR" dirty="0"/>
              <a:t>olacaktır. </a:t>
            </a:r>
            <a:endParaRPr lang="tr-TR" dirty="0" smtClean="0"/>
          </a:p>
          <a:p>
            <a:pPr algn="just"/>
            <a:r>
              <a:rPr lang="tr-TR" dirty="0" smtClean="0"/>
              <a:t>İlk </a:t>
            </a:r>
            <a:r>
              <a:rPr lang="tr-TR" dirty="0"/>
              <a:t>olarak 2013 yılında desteklemeler kaldırılacaktır. </a:t>
            </a:r>
            <a:r>
              <a:rPr lang="tr-TR" dirty="0" smtClean="0"/>
              <a:t>AB’nin rekabet </a:t>
            </a:r>
            <a:r>
              <a:rPr lang="tr-TR" dirty="0"/>
              <a:t>gücünü arttırmak amacıyla AB çevre mevzuatı kısmen geri </a:t>
            </a:r>
            <a:r>
              <a:rPr lang="tr-TR" dirty="0" smtClean="0"/>
              <a:t>çekilecek ya </a:t>
            </a:r>
            <a:r>
              <a:rPr lang="tr-TR" dirty="0"/>
              <a:t>da değiştirilecektir. Süt ve peynir üretiminde ise diğer senaryolara </a:t>
            </a:r>
            <a:r>
              <a:rPr lang="tr-TR" dirty="0" smtClean="0"/>
              <a:t>oranla artış </a:t>
            </a:r>
            <a:r>
              <a:rPr lang="tr-TR" dirty="0"/>
              <a:t>yaşanacaktır.</a:t>
            </a:r>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11243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78734"/>
            <a:ext cx="10515600" cy="5598229"/>
          </a:xfrm>
        </p:spPr>
        <p:txBody>
          <a:bodyPr>
            <a:normAutofit/>
          </a:bodyPr>
          <a:lstStyle/>
          <a:p>
            <a:pPr marL="0" indent="0">
              <a:buNone/>
            </a:pPr>
            <a:r>
              <a:rPr lang="tr-TR" b="1" dirty="0"/>
              <a:t>Avrupa Birliği Ortak Tarım Politikasının Amaçları</a:t>
            </a:r>
            <a:endParaRPr lang="tr-TR" dirty="0"/>
          </a:p>
          <a:p>
            <a:pPr marL="0" indent="0">
              <a:buNone/>
            </a:pPr>
            <a:r>
              <a:rPr lang="tr-TR" dirty="0" err="1"/>
              <a:t>OTP’nın</a:t>
            </a:r>
            <a:r>
              <a:rPr lang="tr-TR" dirty="0"/>
              <a:t> amaçları Roma Anlaşmasında şu şekilde belirtilmiştir:</a:t>
            </a:r>
          </a:p>
          <a:p>
            <a:pPr lvl="1"/>
            <a:r>
              <a:rPr lang="tr-TR" dirty="0"/>
              <a:t> Tarım sektöründe verimliliğin arttırılması,</a:t>
            </a:r>
          </a:p>
          <a:p>
            <a:pPr lvl="1"/>
            <a:r>
              <a:rPr lang="tr-TR" dirty="0"/>
              <a:t> Tarımsal nüfusa, fert başına geliri arttırmak suretiyle insan onuruna yakışır bir yaşam düzeyinin sağlanması,</a:t>
            </a:r>
          </a:p>
          <a:p>
            <a:pPr lvl="1"/>
            <a:r>
              <a:rPr lang="tr-TR" dirty="0"/>
              <a:t>Gıda maddelerinin temininin gün geçtikçe artan bir şekilde garanti altına alınması (Arz Güvencesi),</a:t>
            </a:r>
          </a:p>
          <a:p>
            <a:pPr lvl="1"/>
            <a:r>
              <a:rPr lang="tr-TR" dirty="0"/>
              <a:t>Ölçülü tüketici fiyatlarının oluşturulması,</a:t>
            </a:r>
          </a:p>
          <a:p>
            <a:pPr lvl="1"/>
            <a:r>
              <a:rPr lang="tr-TR" dirty="0"/>
              <a:t>Piyasaların istikrara kavuşturulmasıdır.</a:t>
            </a:r>
          </a:p>
          <a:p>
            <a:pPr marL="0" indent="0">
              <a:buNone/>
            </a:pPr>
            <a:r>
              <a:rPr lang="tr-TR" dirty="0"/>
              <a:t>Bu hedefler çerçevesinde, OTP şekillenmiş ve tarih içinde kendine has bir yapı kurulması suretiyle söz konusu hedeflere ulaşılmaya çalışılmıştır.</a:t>
            </a:r>
          </a:p>
          <a:p>
            <a:pPr marL="0" indent="0">
              <a:buNone/>
            </a:pPr>
            <a:endParaRPr lang="tr-TR" dirty="0"/>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5942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47242"/>
            <a:ext cx="10515600" cy="5829722"/>
          </a:xfrm>
        </p:spPr>
        <p:txBody>
          <a:bodyPr>
            <a:normAutofit fontScale="92500" lnSpcReduction="20000"/>
          </a:bodyPr>
          <a:lstStyle/>
          <a:p>
            <a:pPr marL="0" indent="0">
              <a:buNone/>
            </a:pPr>
            <a:endParaRPr lang="tr-TR" dirty="0" smtClean="0"/>
          </a:p>
          <a:p>
            <a:pPr marL="0" indent="0">
              <a:buNone/>
            </a:pPr>
            <a:r>
              <a:rPr lang="tr-TR" b="1" dirty="0"/>
              <a:t>Avrupa Birliği Ortak Tarım Politikasının Prensipleri</a:t>
            </a:r>
            <a:endParaRPr lang="tr-TR" dirty="0"/>
          </a:p>
          <a:p>
            <a:pPr marL="0" indent="0" algn="just">
              <a:buNone/>
            </a:pPr>
            <a:r>
              <a:rPr lang="tr-TR" dirty="0"/>
              <a:t>Toplulukta, tarımsal üretimi arttırmak, üreticilere daha iyi bir yaşam seviyesi oluşturmak ve piyasaları istikrara kavuşturarak tarımsal üretim arzının devamlılığını sağlamak hedeflerini gerçekleştirmek üzere, 1960 yılında tesis </a:t>
            </a:r>
            <a:r>
              <a:rPr lang="es-ES" dirty="0"/>
              <a:t>edilen OTP üç ana prensibe dayandırılmıştır:</a:t>
            </a:r>
            <a:endParaRPr lang="tr-TR" dirty="0"/>
          </a:p>
          <a:p>
            <a:pPr lvl="1"/>
            <a:r>
              <a:rPr lang="tr-TR" b="1" dirty="0"/>
              <a:t>Topluluk Tercihi İlkesi</a:t>
            </a:r>
            <a:r>
              <a:rPr lang="tr-TR" dirty="0"/>
              <a:t>, Topluluk içinde üretilen tarım ürünlerine öncelik sağlanması ve iç piyasada üretilen ürünlerin ihracat iadeleri ve gümrük tarifeleri yoluyla korunması olarak tanımlanabilir.</a:t>
            </a:r>
          </a:p>
          <a:p>
            <a:pPr lvl="1"/>
            <a:r>
              <a:rPr lang="tr-TR" b="1" dirty="0"/>
              <a:t>Tek Pazar İlke</a:t>
            </a:r>
            <a:r>
              <a:rPr lang="tr-TR" dirty="0"/>
              <a:t>si ise üye ülkeler arasında tarım ürünlerinin serbest dolaşımının sağlanması için; kotalar, vergiler, tarife dışı engeller gibi kısıtlamaların kaldırılması şeklinde belirlenmiştir.</a:t>
            </a:r>
          </a:p>
          <a:p>
            <a:pPr lvl="1"/>
            <a:r>
              <a:rPr lang="tr-TR" b="1" dirty="0"/>
              <a:t>Mali Dayanışma İlkesi</a:t>
            </a:r>
            <a:r>
              <a:rPr lang="tr-TR" dirty="0"/>
              <a:t> de, OTP kapsamında yapılan harcamaların, ortaklaşa oluşturulan bir bütçeden ve AB üyesi ülkelerin tamamının katkısı ile karşılanması olarak tanımlanmıştır.</a:t>
            </a:r>
          </a:p>
          <a:p>
            <a:pPr marL="0" indent="0" algn="just">
              <a:buNone/>
            </a:pPr>
            <a:r>
              <a:rPr lang="tr-TR" dirty="0"/>
              <a:t>Bu üç prensip çerçevesinde, hemen hemen her bir tarımsal ürün için tesis edilen “OPD” yoluyla tarımsal ürünlerin üretimi, desteklenmesi, dış ticaretine ilişkin politikalar yürütülmektedir. Söz konusu piyasa düzenleri; fiyat ve müdahale, Topluluk içi serbest dolaşım, üçüncü ülkelerle ticaret, rekabet ve finansman politikalarını da içermektedir.</a:t>
            </a:r>
          </a:p>
          <a:p>
            <a:pPr marL="0" indent="0" algn="just">
              <a:buNone/>
            </a:pPr>
            <a:endParaRPr lang="tr-TR" dirty="0"/>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519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ctr">
              <a:buNone/>
            </a:pPr>
            <a:r>
              <a:rPr lang="tr-TR" sz="6000" b="1" dirty="0" smtClean="0"/>
              <a:t>OPD</a:t>
            </a:r>
            <a:endParaRPr lang="tr-TR" sz="6000" b="1" dirty="0"/>
          </a:p>
        </p:txBody>
      </p:sp>
    </p:spTree>
    <p:extLst>
      <p:ext uri="{BB962C8B-B14F-4D97-AF65-F5344CB8AC3E}">
        <p14:creationId xmlns:p14="http://schemas.microsoft.com/office/powerpoint/2010/main" val="3340484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6608" y="365125"/>
            <a:ext cx="10717192" cy="1325563"/>
          </a:xfrm>
        </p:spPr>
        <p:txBody>
          <a:bodyPr/>
          <a:lstStyle/>
          <a:p>
            <a:r>
              <a:rPr lang="tr-TR" dirty="0" smtClean="0"/>
              <a:t>Ortak Piyasa Düzenleri</a:t>
            </a:r>
            <a:endParaRPr lang="tr-TR" dirty="0"/>
          </a:p>
        </p:txBody>
      </p:sp>
      <p:sp>
        <p:nvSpPr>
          <p:cNvPr id="3" name="İçerik Yer Tutucusu 2"/>
          <p:cNvSpPr>
            <a:spLocks noGrp="1"/>
          </p:cNvSpPr>
          <p:nvPr>
            <p:ph idx="1"/>
          </p:nvPr>
        </p:nvSpPr>
        <p:spPr>
          <a:xfrm>
            <a:off x="259948" y="1758156"/>
            <a:ext cx="11470512" cy="4351338"/>
          </a:xfrm>
        </p:spPr>
        <p:txBody>
          <a:bodyPr>
            <a:normAutofit/>
          </a:bodyPr>
          <a:lstStyle/>
          <a:p>
            <a:pPr marL="0" indent="0" algn="just">
              <a:buNone/>
            </a:pPr>
            <a:r>
              <a:rPr lang="tr-TR" dirty="0" smtClean="0"/>
              <a:t>Tarım </a:t>
            </a:r>
            <a:r>
              <a:rPr lang="tr-TR" dirty="0"/>
              <a:t>sektörü, Kurucu Anlaşmanın ekinde listelenen ürünlerin üretiminin ve ticaretinin yapıldığı sektör olarak tanımlanmaktadır. AB’ye üye ülkelerdeki tarımsal ürünlerin üretimini ve ticaretini düzenleyen kurallar bütünü </a:t>
            </a:r>
            <a:r>
              <a:rPr lang="tr-TR" dirty="0" err="1"/>
              <a:t>OPD’ler</a:t>
            </a:r>
            <a:r>
              <a:rPr lang="tr-TR" dirty="0"/>
              <a:t> olarak adlandırılmaktadır. </a:t>
            </a:r>
            <a:endParaRPr lang="tr-TR" dirty="0" smtClean="0"/>
          </a:p>
          <a:p>
            <a:pPr marL="0" indent="0" algn="just">
              <a:buNone/>
            </a:pPr>
            <a:r>
              <a:rPr lang="tr-TR" dirty="0" smtClean="0"/>
              <a:t>Avrupa </a:t>
            </a:r>
            <a:r>
              <a:rPr lang="tr-TR" dirty="0"/>
              <a:t>Komisyonu tarafından oluşturulan bu kurallar bütünü ile bir ürünün üretiminden tüketimine kadar geçen tüm evrelerde gözetim ve denetim yapılmaktadır. Burada ürünün üretim ve ticareti ile teknik hususların yanı sıra, üreticiler ile ilgili çeşitli gelir müdahaleleri de yapılmaktadır. Dolayısıyla yapılan müdahaleler birden çok amaç için şekillendirilmektedir.</a:t>
            </a:r>
          </a:p>
          <a:p>
            <a:pPr marL="0" indent="0" algn="just">
              <a:buNone/>
            </a:pPr>
            <a:endParaRPr lang="tr-TR" dirty="0"/>
          </a:p>
        </p:txBody>
      </p:sp>
      <p:sp>
        <p:nvSpPr>
          <p:cNvPr id="4" name="Dikdörtgen 3"/>
          <p:cNvSpPr/>
          <p:nvPr/>
        </p:nvSpPr>
        <p:spPr>
          <a:xfrm>
            <a:off x="383411" y="6176963"/>
            <a:ext cx="10691149" cy="646331"/>
          </a:xfrm>
          <a:prstGeom prst="rect">
            <a:avLst/>
          </a:prstGeom>
        </p:spPr>
        <p:txBody>
          <a:bodyPr wrap="square">
            <a:spAutoFit/>
          </a:bodyPr>
          <a:lstStyle/>
          <a:p>
            <a:r>
              <a:rPr lang="tr-TR" dirty="0" smtClean="0"/>
              <a:t>(Avrupa Komisyonu, “Tek OPD Tüzüğü”, </a:t>
            </a:r>
            <a:r>
              <a:rPr lang="tr-TR" dirty="0" err="1" smtClean="0"/>
              <a:t>Official</a:t>
            </a:r>
            <a:r>
              <a:rPr lang="tr-TR" dirty="0" smtClean="0"/>
              <a:t> </a:t>
            </a:r>
            <a:r>
              <a:rPr lang="tr-TR" dirty="0" err="1" smtClean="0"/>
              <a:t>Journal</a:t>
            </a:r>
            <a:r>
              <a:rPr lang="tr-TR" dirty="0" smtClean="0"/>
              <a:t> of </a:t>
            </a:r>
            <a:r>
              <a:rPr lang="tr-TR" dirty="0" err="1" smtClean="0"/>
              <a:t>European</a:t>
            </a:r>
            <a:r>
              <a:rPr lang="tr-TR" dirty="0" smtClean="0"/>
              <a:t> </a:t>
            </a:r>
            <a:r>
              <a:rPr lang="tr-TR" dirty="0" err="1" smtClean="0"/>
              <a:t>Union</a:t>
            </a:r>
            <a:r>
              <a:rPr lang="tr-TR" dirty="0" smtClean="0"/>
              <a:t>, </a:t>
            </a:r>
            <a:r>
              <a:rPr lang="tr-TR" u="sng" dirty="0" smtClean="0">
                <a:hlinkClick r:id="rId2"/>
              </a:rPr>
              <a:t>http://eur-lex.europa.eu/LexUriServ/LexUriServ.do?uri=OJ:L:2007:299:0001:0149:EN:PDF</a:t>
            </a:r>
            <a:r>
              <a:rPr lang="tr-TR" u="sng" dirty="0" smtClean="0"/>
              <a:t> </a:t>
            </a:r>
            <a:r>
              <a:rPr lang="tr-TR" dirty="0" smtClean="0"/>
              <a:t>)</a:t>
            </a:r>
            <a:endParaRPr lang="tr-TR" dirty="0"/>
          </a:p>
        </p:txBody>
      </p:sp>
    </p:spTree>
    <p:extLst>
      <p:ext uri="{BB962C8B-B14F-4D97-AF65-F5344CB8AC3E}">
        <p14:creationId xmlns:p14="http://schemas.microsoft.com/office/powerpoint/2010/main" val="1919678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lum bright="-20000" contrast="40000"/>
          </a:blip>
          <a:stretch>
            <a:fillRect/>
          </a:stretch>
        </p:blipFill>
        <p:spPr>
          <a:xfrm>
            <a:off x="883509" y="980673"/>
            <a:ext cx="10471281" cy="492241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695618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67159" y="365125"/>
            <a:ext cx="10786641" cy="815493"/>
          </a:xfrm>
        </p:spPr>
        <p:txBody>
          <a:bodyPr/>
          <a:lstStyle/>
          <a:p>
            <a:pPr algn="ctr"/>
            <a:r>
              <a:rPr lang="tr-TR" b="1" dirty="0" smtClean="0"/>
              <a:t>Pazar Müdahaleleri</a:t>
            </a:r>
            <a:endParaRPr lang="tr-TR" dirty="0"/>
          </a:p>
        </p:txBody>
      </p:sp>
      <p:sp>
        <p:nvSpPr>
          <p:cNvPr id="3" name="İçerik Yer Tutucusu 2"/>
          <p:cNvSpPr>
            <a:spLocks noGrp="1"/>
          </p:cNvSpPr>
          <p:nvPr>
            <p:ph idx="1"/>
          </p:nvPr>
        </p:nvSpPr>
        <p:spPr>
          <a:xfrm>
            <a:off x="687728" y="1180618"/>
            <a:ext cx="9787359" cy="3174638"/>
          </a:xfrm>
        </p:spPr>
        <p:txBody>
          <a:bodyPr>
            <a:normAutofit/>
          </a:bodyPr>
          <a:lstStyle/>
          <a:p>
            <a:pPr marL="0" lvl="0" indent="0">
              <a:buNone/>
            </a:pPr>
            <a:r>
              <a:rPr lang="tr-TR" sz="2000" b="1" dirty="0" smtClean="0"/>
              <a:t>1- Kamu </a:t>
            </a:r>
            <a:r>
              <a:rPr lang="tr-TR" sz="2000" b="1" dirty="0"/>
              <a:t>Müdahalesi</a:t>
            </a:r>
            <a:endParaRPr lang="tr-TR" sz="2000" dirty="0"/>
          </a:p>
          <a:p>
            <a:pPr marL="0" indent="0">
              <a:buNone/>
            </a:pPr>
            <a:r>
              <a:rPr lang="tr-TR" sz="2000" b="1" dirty="0"/>
              <a:t>Hedef Fiyat: </a:t>
            </a:r>
            <a:r>
              <a:rPr lang="tr-TR" sz="2000" dirty="0"/>
              <a:t>Üreticinin eline geçmesi arzu edilen fiyattır.</a:t>
            </a:r>
          </a:p>
          <a:p>
            <a:pPr marL="0" indent="0">
              <a:buNone/>
            </a:pPr>
            <a:r>
              <a:rPr lang="tr-TR" sz="2000" b="1" dirty="0"/>
              <a:t>Eşik Fiyat: </a:t>
            </a:r>
            <a:r>
              <a:rPr lang="tr-TR" sz="2000" dirty="0"/>
              <a:t>Üçüncü ülkelerden ithal edilen ürünlerin fiyatlarını AB piyasa fiyatlarına yaklaştırmak için alınan ilave vergilerdir. Hedef fiyatı etkilemeyecek düzeydedir.</a:t>
            </a:r>
          </a:p>
          <a:p>
            <a:pPr marL="0" indent="0">
              <a:buNone/>
            </a:pPr>
            <a:r>
              <a:rPr lang="tr-TR" sz="2000" b="1" dirty="0"/>
              <a:t>Referans Fiyat: </a:t>
            </a:r>
            <a:r>
              <a:rPr lang="tr-TR" sz="2000" dirty="0"/>
              <a:t>Referans fiyat ile AB piyasa fiyatları izlenmektedir. Ürünlere göre değişen şekillerde (referans fiyatına eşit ve altında ise veya referans fiyatının belli oranına eşit ve altında) piyasalara müdahale edilmektedir.</a:t>
            </a:r>
          </a:p>
          <a:p>
            <a:pPr marL="0" indent="0">
              <a:buNone/>
            </a:pPr>
            <a:r>
              <a:rPr lang="tr-TR" sz="2000" b="1" dirty="0"/>
              <a:t>Müdahale Fiyatı: </a:t>
            </a:r>
            <a:r>
              <a:rPr lang="tr-TR" sz="2000" dirty="0"/>
              <a:t>Ürüne verilecek fiyatı temsil etmektedir.</a:t>
            </a:r>
          </a:p>
          <a:p>
            <a:pPr marL="0" indent="0">
              <a:buNone/>
            </a:pPr>
            <a:endParaRPr lang="tr-TR" sz="2000" dirty="0"/>
          </a:p>
        </p:txBody>
      </p:sp>
      <p:pic>
        <p:nvPicPr>
          <p:cNvPr id="4" name="Resim 3"/>
          <p:cNvPicPr/>
          <p:nvPr/>
        </p:nvPicPr>
        <p:blipFill>
          <a:blip r:embed="rId2">
            <a:lum bright="-20000" contrast="40000"/>
          </a:blip>
          <a:stretch>
            <a:fillRect/>
          </a:stretch>
        </p:blipFill>
        <p:spPr>
          <a:xfrm>
            <a:off x="7085720" y="3631191"/>
            <a:ext cx="4432935" cy="3079115"/>
          </a:xfrm>
          <a:prstGeom prst="rect">
            <a:avLst/>
          </a:prstGeom>
        </p:spPr>
      </p:pic>
      <p:pic>
        <p:nvPicPr>
          <p:cNvPr id="5" name="Resim 4"/>
          <p:cNvPicPr>
            <a:picLocks noChangeAspect="1"/>
          </p:cNvPicPr>
          <p:nvPr/>
        </p:nvPicPr>
        <p:blipFill>
          <a:blip r:embed="rId3">
            <a:lum bright="-20000" contrast="40000"/>
          </a:blip>
          <a:stretch>
            <a:fillRect/>
          </a:stretch>
        </p:blipFill>
        <p:spPr>
          <a:xfrm>
            <a:off x="1224464" y="4132161"/>
            <a:ext cx="5324520" cy="228021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380607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2435" y="520861"/>
            <a:ext cx="11123271" cy="5656102"/>
          </a:xfrm>
        </p:spPr>
        <p:txBody>
          <a:bodyPr>
            <a:normAutofit fontScale="92500" lnSpcReduction="10000"/>
          </a:bodyPr>
          <a:lstStyle/>
          <a:p>
            <a:pPr marL="0" lvl="0" indent="0">
              <a:buNone/>
            </a:pPr>
            <a:r>
              <a:rPr lang="tr-TR" b="1" dirty="0" smtClean="0"/>
              <a:t>2- Özel </a:t>
            </a:r>
            <a:r>
              <a:rPr lang="tr-TR" b="1" dirty="0"/>
              <a:t>Depolama Müdahalesi</a:t>
            </a:r>
            <a:endParaRPr lang="tr-TR" dirty="0"/>
          </a:p>
          <a:p>
            <a:pPr marL="0" indent="0">
              <a:buNone/>
            </a:pPr>
            <a:r>
              <a:rPr lang="tr-TR" b="1" dirty="0"/>
              <a:t>Zorunlu Yardım</a:t>
            </a:r>
            <a:endParaRPr lang="tr-TR" dirty="0"/>
          </a:p>
          <a:p>
            <a:pPr marL="0" indent="0">
              <a:buNone/>
            </a:pPr>
            <a:r>
              <a:rPr lang="tr-TR" dirty="0"/>
              <a:t>Zorunlu Yardımdan, Ödeme Ajansı ile sözleşme imzalayan depolama yapan işletmeler faydalanmaktadır. </a:t>
            </a:r>
          </a:p>
          <a:p>
            <a:pPr marL="0" indent="0">
              <a:buNone/>
            </a:pPr>
            <a:r>
              <a:rPr lang="tr-TR" dirty="0"/>
              <a:t>Zorunlu yardım, krema süt veya kremadan elde edilmiş tuzsuz tereyağı ve peynire verilmektedir. </a:t>
            </a:r>
          </a:p>
          <a:p>
            <a:pPr marL="0" indent="0">
              <a:buNone/>
            </a:pPr>
            <a:r>
              <a:rPr lang="tr-TR" dirty="0"/>
              <a:t>Bu ürünlerde depoculara verilen yardım, ürünlerin kalite, kalite grupları, kalite dereceleri, kategorileri, paketleme, etiketleme, maksimum dayanım yaşları, koruma süreleri, özel depolama süreleri gibi kriterlere göre verilmektedir.</a:t>
            </a:r>
          </a:p>
          <a:p>
            <a:pPr marL="0" indent="0">
              <a:buNone/>
            </a:pPr>
            <a:r>
              <a:rPr lang="tr-TR" b="1" dirty="0"/>
              <a:t>İhtiyari Yardım</a:t>
            </a:r>
            <a:endParaRPr lang="tr-TR" dirty="0"/>
          </a:p>
          <a:p>
            <a:pPr marL="0" indent="0">
              <a:buNone/>
            </a:pPr>
            <a:r>
              <a:rPr lang="tr-TR" dirty="0"/>
              <a:t>Beyaz şeker, zeytinyağı, taze veya dondurulmuş et, süt tozu, dayanıklı peynirler, koyun ve keçi sütünden üretilen peynirler, domuz eti, koyun ve keçi eti ürünlerine Avrupa Komisyonu tarafından ihtiyari yardım verilmektedir. </a:t>
            </a:r>
          </a:p>
          <a:p>
            <a:pPr marL="0" indent="0">
              <a:buNone/>
            </a:pPr>
            <a:r>
              <a:rPr lang="tr-TR" dirty="0"/>
              <a:t>Fakat yardım oranları ürünlere göre değişim göstermektedir.</a:t>
            </a:r>
          </a:p>
          <a:p>
            <a:pPr marL="0" indent="0">
              <a:buNone/>
            </a:pPr>
            <a:endParaRPr lang="tr-TR" dirty="0"/>
          </a:p>
        </p:txBody>
      </p:sp>
    </p:spTree>
    <p:extLst>
      <p:ext uri="{BB962C8B-B14F-4D97-AF65-F5344CB8AC3E}">
        <p14:creationId xmlns:p14="http://schemas.microsoft.com/office/powerpoint/2010/main" val="147725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91251"/>
            <a:ext cx="10515600" cy="5285712"/>
          </a:xfrm>
        </p:spPr>
        <p:txBody>
          <a:bodyPr anchor="ctr"/>
          <a:lstStyle/>
          <a:p>
            <a:pPr marL="0" indent="0" algn="ctr">
              <a:buNone/>
            </a:pPr>
            <a:r>
              <a:rPr lang="tr-TR" dirty="0"/>
              <a:t>AB </a:t>
            </a:r>
            <a:r>
              <a:rPr lang="tr-TR" dirty="0" err="1"/>
              <a:t>OTP’sı</a:t>
            </a:r>
            <a:r>
              <a:rPr lang="tr-TR" dirty="0"/>
              <a:t> kendine has yapısı, araçları ve amaçları ile dünyadaki tarımsal gündemin önemli bir parçasıdır. </a:t>
            </a:r>
            <a:endParaRPr lang="tr-TR" dirty="0" smtClean="0"/>
          </a:p>
          <a:p>
            <a:pPr marL="0" indent="0" algn="ctr">
              <a:buNone/>
            </a:pPr>
            <a:r>
              <a:rPr lang="tr-TR" dirty="0" smtClean="0"/>
              <a:t>Üretim</a:t>
            </a:r>
            <a:r>
              <a:rPr lang="tr-TR" dirty="0"/>
              <a:t>, tüketim, dış ve iç ticaret ile ilgili çok büyük bir müktesebat yüküne sahip olan bu politika, kimi AB teorisyenlerine göre AB bütünleşmesini (entegrasyon) hızlandıran bileşendir. </a:t>
            </a:r>
            <a:endParaRPr lang="tr-TR" dirty="0" smtClean="0"/>
          </a:p>
          <a:p>
            <a:pPr marL="0" indent="0" algn="ctr">
              <a:buNone/>
            </a:pPr>
            <a:r>
              <a:rPr lang="tr-TR" dirty="0" smtClean="0"/>
              <a:t>Dolayısıyla </a:t>
            </a:r>
            <a:r>
              <a:rPr lang="tr-TR" dirty="0"/>
              <a:t>makro çerçevede OTP sadece bir tarımsal politika bütünü değil, aynı zamanda tarihsel gelişimi içinde AB’ye üye ülkelerin tarım gibi çok teknik ve siyası boyutu olan bir alandaki politika becerisini de yansıtmaktadır.</a:t>
            </a:r>
          </a:p>
          <a:p>
            <a:pPr marL="0" indent="0">
              <a:buNone/>
            </a:pPr>
            <a:endParaRPr lang="tr-TR" dirty="0"/>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5438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8182" y="717630"/>
            <a:ext cx="11065398" cy="5694745"/>
          </a:xfrm>
        </p:spPr>
        <p:txBody>
          <a:bodyPr>
            <a:normAutofit fontScale="92500" lnSpcReduction="20000"/>
          </a:bodyPr>
          <a:lstStyle/>
          <a:p>
            <a:pPr marL="0" lvl="0" indent="0">
              <a:buNone/>
            </a:pPr>
            <a:r>
              <a:rPr lang="tr-TR" b="1" dirty="0" smtClean="0"/>
              <a:t>3-Özel </a:t>
            </a:r>
            <a:r>
              <a:rPr lang="tr-TR" b="1" dirty="0"/>
              <a:t>Müdahale Önlemleri</a:t>
            </a:r>
            <a:endParaRPr lang="tr-TR" dirty="0"/>
          </a:p>
          <a:p>
            <a:pPr marL="0" indent="0">
              <a:buNone/>
            </a:pPr>
            <a:r>
              <a:rPr lang="tr-TR" b="1" dirty="0"/>
              <a:t>İstisnai Piyasa Destek Önlemleri</a:t>
            </a:r>
            <a:endParaRPr lang="tr-TR" dirty="0"/>
          </a:p>
          <a:p>
            <a:pPr marL="0" indent="0">
              <a:buNone/>
            </a:pPr>
            <a:r>
              <a:rPr lang="tr-TR" dirty="0"/>
              <a:t>Topluluk içinde ve üçüncü ülkelerle yapılan ticarette hayvan hastalıkları ile mücadele ve tüketicinin güven kaybı durumlarında sığır-dana eti, koyun-keçi eti, domuz eti, yumurta, kümes hayvanları eti, süt ve süt ürünleri için  Avrupa Komisyonu tarafından önlemler alınmaktadır. </a:t>
            </a:r>
          </a:p>
          <a:p>
            <a:pPr marL="0" indent="0">
              <a:buNone/>
            </a:pPr>
            <a:r>
              <a:rPr lang="tr-TR" dirty="0"/>
              <a:t>Bu önlemlerin finansmanında Topluluk katkısı %50’dir. Ancak sığır ve dana eti, süt ve süt ürünleri, domuz eti, koyun ve keçi eti sektörlerinde yaşanacak şap hastalığı ile mücadelede Topluluk katkısı % 60’a kadar çıkabilmektedir.</a:t>
            </a:r>
          </a:p>
          <a:p>
            <a:pPr marL="0" indent="0">
              <a:buNone/>
            </a:pPr>
            <a:r>
              <a:rPr lang="tr-TR" b="1" dirty="0"/>
              <a:t>Diğer Özel Önlemler</a:t>
            </a:r>
            <a:endParaRPr lang="tr-TR" dirty="0"/>
          </a:p>
          <a:p>
            <a:pPr marL="0" indent="0">
              <a:buNone/>
            </a:pPr>
            <a:r>
              <a:rPr lang="tr-TR" dirty="0"/>
              <a:t>Özel önlemler; hububat, çeltik ve şekere uygulanmaktadır. </a:t>
            </a:r>
          </a:p>
          <a:p>
            <a:pPr marL="0" indent="0">
              <a:buNone/>
            </a:pPr>
            <a:r>
              <a:rPr lang="tr-TR" dirty="0"/>
              <a:t>Hububatın satış prosedürlerin veya elden çıkarma prosedürlerini ve özel müdahale önlemi uygulanmasını Avrupa Komisyonu belirlemektedir. </a:t>
            </a:r>
          </a:p>
          <a:p>
            <a:pPr marL="0" indent="0">
              <a:buNone/>
            </a:pPr>
            <a:r>
              <a:rPr lang="tr-TR" dirty="0"/>
              <a:t>Çeltik sektöründe, Topluluğun belli bölgelerinde büyük çaplı kamu müdahalesinin önüne geçmek ve doğal afetler sonucu yaşanabilecek çeltik sıkıntısının önüne geçmek için özel önlemler alınabilmektedir.</a:t>
            </a:r>
          </a:p>
          <a:p>
            <a:pPr marL="0" indent="0">
              <a:buNone/>
            </a:pPr>
            <a:endParaRPr lang="tr-TR" dirty="0"/>
          </a:p>
        </p:txBody>
      </p:sp>
    </p:spTree>
    <p:extLst>
      <p:ext uri="{BB962C8B-B14F-4D97-AF65-F5344CB8AC3E}">
        <p14:creationId xmlns:p14="http://schemas.microsoft.com/office/powerpoint/2010/main" val="2923519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8263" y="821803"/>
            <a:ext cx="11354765" cy="5204690"/>
          </a:xfrm>
        </p:spPr>
        <p:txBody>
          <a:bodyPr>
            <a:normAutofit fontScale="70000" lnSpcReduction="20000"/>
          </a:bodyPr>
          <a:lstStyle/>
          <a:p>
            <a:pPr marL="0" lvl="0" indent="0">
              <a:buNone/>
            </a:pPr>
            <a:r>
              <a:rPr lang="tr-TR" b="1" dirty="0" smtClean="0"/>
              <a:t>4- Arzın </a:t>
            </a:r>
            <a:r>
              <a:rPr lang="tr-TR" b="1" dirty="0"/>
              <a:t>Sınırlandırılması</a:t>
            </a:r>
            <a:endParaRPr lang="tr-TR" dirty="0"/>
          </a:p>
          <a:p>
            <a:pPr marL="0" indent="0">
              <a:buNone/>
            </a:pPr>
            <a:r>
              <a:rPr lang="tr-TR" b="1" dirty="0"/>
              <a:t>Maksimum Garanti Kotaları</a:t>
            </a:r>
            <a:endParaRPr lang="tr-TR" dirty="0"/>
          </a:p>
          <a:p>
            <a:pPr marL="0" indent="0">
              <a:buNone/>
            </a:pPr>
            <a:r>
              <a:rPr lang="tr-TR" dirty="0"/>
              <a:t>Süt ve süt ürünleri, şeker, </a:t>
            </a:r>
            <a:r>
              <a:rPr lang="tr-TR" dirty="0" err="1"/>
              <a:t>izoglikoz</a:t>
            </a:r>
            <a:r>
              <a:rPr lang="tr-TR" dirty="0"/>
              <a:t> ve </a:t>
            </a:r>
            <a:r>
              <a:rPr lang="tr-TR" dirty="0" err="1"/>
              <a:t>inulin</a:t>
            </a:r>
            <a:r>
              <a:rPr lang="tr-TR" dirty="0"/>
              <a:t> şurubunun üretiminde miktar bazında uygulanan kısıtlamalardır. </a:t>
            </a:r>
          </a:p>
          <a:p>
            <a:pPr marL="0" indent="0">
              <a:buNone/>
            </a:pPr>
            <a:r>
              <a:rPr lang="tr-TR" dirty="0"/>
              <a:t>Kotalar, Topluluk ve ulusal düzeyde eşiklerle belirlenmekte olup üye ülkeler kendi çiftçilerine bu kotaları üretim potansiyellerine göre tahsis etmektedir. </a:t>
            </a:r>
          </a:p>
          <a:p>
            <a:pPr marL="0" indent="0">
              <a:buNone/>
            </a:pPr>
            <a:r>
              <a:rPr lang="tr-TR" dirty="0"/>
              <a:t>Belirlenen kotaların aşılması durumunda yardım miktarları azaltılmakta ve buna ek olarak Avrupa Komisyonu’nca cezai nitelikte miktar bazında ilave vergiler alınmaktadır. </a:t>
            </a:r>
          </a:p>
          <a:p>
            <a:pPr marL="0" indent="0">
              <a:buNone/>
            </a:pPr>
            <a:r>
              <a:rPr lang="tr-TR" dirty="0"/>
              <a:t>Ancak önümüzdeki yıllarda özellikle de süt ve süt ürünlerinde kotaların tamamen kaldırılması öngörülmektedir.</a:t>
            </a:r>
          </a:p>
          <a:p>
            <a:pPr marL="0" indent="0">
              <a:buNone/>
            </a:pPr>
            <a:r>
              <a:rPr lang="tr-TR" b="1" dirty="0"/>
              <a:t>Maksimum Garanti Alanları</a:t>
            </a:r>
            <a:endParaRPr lang="tr-TR" dirty="0"/>
          </a:p>
          <a:p>
            <a:pPr marL="0" indent="0">
              <a:buNone/>
            </a:pPr>
            <a:r>
              <a:rPr lang="tr-TR" dirty="0"/>
              <a:t>Yardımların alan bazında sınırlandırıldığı ve Avrupa Komisyonunca üründen ürüne değişen ekim alanı limitlerinin uygulandığı yardım şeklidir. </a:t>
            </a:r>
          </a:p>
          <a:p>
            <a:pPr marL="0" indent="0">
              <a:buNone/>
            </a:pPr>
            <a:r>
              <a:rPr lang="tr-TR" dirty="0"/>
              <a:t>Limitler Topluluk ve Ulusal düzeyde belirlenmektedir. Maksimum Garanti Alanları ile belirlenen limitlerin aşılması durumunda, verilecek yardım miktarı, aşılan oran kadar azaltılarak üye ülke çiftçilerine verilmektedir. </a:t>
            </a:r>
          </a:p>
          <a:p>
            <a:pPr marL="0" indent="0">
              <a:buNone/>
            </a:pPr>
            <a:r>
              <a:rPr lang="tr-TR" dirty="0"/>
              <a:t>Verilecek yardım ve yardımın indirim oranı belirli dönemlerde Topluluk Resmi Gazetesi’nde yayımlanmaktadır.</a:t>
            </a:r>
          </a:p>
          <a:p>
            <a:pPr marL="0" indent="0">
              <a:buNone/>
            </a:pPr>
            <a:endParaRPr lang="tr-TR" dirty="0"/>
          </a:p>
        </p:txBody>
      </p:sp>
    </p:spTree>
    <p:extLst>
      <p:ext uri="{BB962C8B-B14F-4D97-AF65-F5344CB8AC3E}">
        <p14:creationId xmlns:p14="http://schemas.microsoft.com/office/powerpoint/2010/main" val="796917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309092"/>
            <a:ext cx="10018713" cy="563451"/>
          </a:xfrm>
        </p:spPr>
        <p:txBody>
          <a:bodyPr>
            <a:noAutofit/>
          </a:bodyPr>
          <a:lstStyle/>
          <a:p>
            <a:r>
              <a:rPr lang="tr-TR" sz="2800" b="1" dirty="0"/>
              <a:t>Destekler</a:t>
            </a:r>
            <a:endParaRPr lang="tr-TR" sz="2800" dirty="0"/>
          </a:p>
        </p:txBody>
      </p:sp>
      <p:sp>
        <p:nvSpPr>
          <p:cNvPr id="3" name="İçerik Yer Tutucusu 2"/>
          <p:cNvSpPr>
            <a:spLocks noGrp="1"/>
          </p:cNvSpPr>
          <p:nvPr>
            <p:ph idx="1"/>
          </p:nvPr>
        </p:nvSpPr>
        <p:spPr>
          <a:xfrm>
            <a:off x="1484310" y="1030309"/>
            <a:ext cx="10377132" cy="5383369"/>
          </a:xfrm>
        </p:spPr>
        <p:txBody>
          <a:bodyPr anchor="t">
            <a:normAutofit fontScale="70000" lnSpcReduction="20000"/>
          </a:bodyPr>
          <a:lstStyle/>
          <a:p>
            <a:pPr marL="457200" indent="-457200" algn="just">
              <a:buSzPct val="100000"/>
              <a:buFont typeface="+mj-lt"/>
              <a:buAutoNum type="arabicParenR"/>
            </a:pPr>
            <a:r>
              <a:rPr lang="tr-TR" b="1" dirty="0"/>
              <a:t>Tek Çiftlik </a:t>
            </a:r>
            <a:r>
              <a:rPr lang="tr-TR" b="1" dirty="0" smtClean="0"/>
              <a:t>Ödemesi</a:t>
            </a:r>
          </a:p>
          <a:p>
            <a:pPr algn="just"/>
            <a:r>
              <a:rPr lang="tr-TR" dirty="0"/>
              <a:t>2003 yılında yapılan OTP reformu ile birlikte doğrudan destekler </a:t>
            </a:r>
            <a:r>
              <a:rPr lang="tr-TR" dirty="0" smtClean="0"/>
              <a:t>Tek Çiftlik </a:t>
            </a:r>
            <a:r>
              <a:rPr lang="tr-TR" dirty="0"/>
              <a:t>Ödemesine dönüştürülmüştür. 2000–2002 üretim dönemlerinde </a:t>
            </a:r>
            <a:r>
              <a:rPr lang="tr-TR" dirty="0" smtClean="0"/>
              <a:t>verilen </a:t>
            </a:r>
            <a:r>
              <a:rPr lang="tr-TR" b="1" dirty="0" smtClean="0"/>
              <a:t>doğrudan </a:t>
            </a:r>
            <a:r>
              <a:rPr lang="tr-TR" b="1" dirty="0"/>
              <a:t>desteklerin ortalamaları daha sonraki yıllarda verilecek </a:t>
            </a:r>
            <a:r>
              <a:rPr lang="tr-TR" b="1" dirty="0" smtClean="0"/>
              <a:t>yardım miktarı </a:t>
            </a:r>
            <a:r>
              <a:rPr lang="tr-TR" b="1" dirty="0"/>
              <a:t>olarak belirlenmiş ve sabitlenmiştir. </a:t>
            </a:r>
            <a:endParaRPr lang="tr-TR" b="1" dirty="0" smtClean="0"/>
          </a:p>
          <a:p>
            <a:pPr algn="just"/>
            <a:r>
              <a:rPr lang="tr-TR" dirty="0" smtClean="0"/>
              <a:t>Verilecek </a:t>
            </a:r>
            <a:r>
              <a:rPr lang="tr-TR" dirty="0"/>
              <a:t>yardımların </a:t>
            </a:r>
            <a:r>
              <a:rPr lang="tr-TR" b="1" dirty="0" smtClean="0"/>
              <a:t>üretimden bağımsız </a:t>
            </a:r>
            <a:r>
              <a:rPr lang="tr-TR" b="1" dirty="0"/>
              <a:t>olarak verilmesi planlanmıştır. </a:t>
            </a:r>
            <a:r>
              <a:rPr lang="tr-TR" dirty="0"/>
              <a:t>Bu bağlamda üretim </a:t>
            </a:r>
            <a:r>
              <a:rPr lang="tr-TR" dirty="0" smtClean="0"/>
              <a:t>yapma zorunluluğu </a:t>
            </a:r>
            <a:r>
              <a:rPr lang="tr-TR" dirty="0"/>
              <a:t>ortadan kaldırılarak </a:t>
            </a:r>
            <a:r>
              <a:rPr lang="tr-TR" b="1" dirty="0"/>
              <a:t>çiftçiler arazilerinde ekim yapmasalar </a:t>
            </a:r>
            <a:r>
              <a:rPr lang="tr-TR" b="1" dirty="0" smtClean="0"/>
              <a:t>bile desteklerden </a:t>
            </a:r>
            <a:r>
              <a:rPr lang="tr-TR" b="1" dirty="0"/>
              <a:t>faydalanabilir hale getirilmiştir. </a:t>
            </a:r>
            <a:endParaRPr lang="tr-TR" b="1" dirty="0" smtClean="0"/>
          </a:p>
          <a:p>
            <a:pPr algn="just"/>
            <a:r>
              <a:rPr lang="tr-TR" b="1" dirty="0" smtClean="0"/>
              <a:t>Bu </a:t>
            </a:r>
            <a:r>
              <a:rPr lang="tr-TR" b="1" dirty="0"/>
              <a:t>sabitlenmiş olan </a:t>
            </a:r>
            <a:r>
              <a:rPr lang="tr-TR" b="1" dirty="0" smtClean="0"/>
              <a:t>yardımın çiftçilere </a:t>
            </a:r>
            <a:r>
              <a:rPr lang="tr-TR" b="1" dirty="0"/>
              <a:t>verilmesi de belirli koşullara bağlanmıştır.</a:t>
            </a:r>
            <a:r>
              <a:rPr lang="tr-TR" dirty="0"/>
              <a:t> Arazilerin iyi tarımsal </a:t>
            </a:r>
            <a:r>
              <a:rPr lang="tr-TR" dirty="0" smtClean="0"/>
              <a:t>ve çevresel </a:t>
            </a:r>
            <a:r>
              <a:rPr lang="tr-TR" dirty="0"/>
              <a:t>koşullarda muhafaza edilmesi ve zorunlu toprak yönetimi ile </a:t>
            </a:r>
            <a:r>
              <a:rPr lang="tr-TR" dirty="0" smtClean="0"/>
              <a:t>çevre, bitki-hayvan </a:t>
            </a:r>
            <a:r>
              <a:rPr lang="tr-TR" dirty="0"/>
              <a:t>sağlığı vs. ilişkin zorunlu standartlara uyulması </a:t>
            </a:r>
            <a:r>
              <a:rPr lang="tr-TR" dirty="0" smtClean="0"/>
              <a:t>zorunluluğu getirilmiştir</a:t>
            </a:r>
            <a:r>
              <a:rPr lang="tr-TR" dirty="0"/>
              <a:t>. </a:t>
            </a:r>
            <a:endParaRPr lang="tr-TR" dirty="0" smtClean="0"/>
          </a:p>
          <a:p>
            <a:pPr algn="just"/>
            <a:r>
              <a:rPr lang="tr-TR" dirty="0" smtClean="0"/>
              <a:t>Verilecek </a:t>
            </a:r>
            <a:r>
              <a:rPr lang="tr-TR" dirty="0"/>
              <a:t>yardımın belli oranı üretimle ilişkilendirilmiştir. </a:t>
            </a:r>
            <a:r>
              <a:rPr lang="tr-TR" dirty="0" smtClean="0"/>
              <a:t>Buna göre </a:t>
            </a:r>
            <a:r>
              <a:rPr lang="tr-TR" dirty="0"/>
              <a:t>ürünlere göre üretim yapması durumunda verilecek yardım </a:t>
            </a:r>
            <a:r>
              <a:rPr lang="tr-TR" dirty="0" smtClean="0"/>
              <a:t>oranları aşağıda </a:t>
            </a:r>
            <a:r>
              <a:rPr lang="tr-TR" dirty="0"/>
              <a:t>yer </a:t>
            </a:r>
            <a:r>
              <a:rPr lang="tr-TR" dirty="0" smtClean="0"/>
              <a:t>almaktadır;</a:t>
            </a:r>
          </a:p>
          <a:p>
            <a:pPr lvl="1" algn="just"/>
            <a:r>
              <a:rPr lang="tr-TR" dirty="0" smtClean="0"/>
              <a:t>Tarla </a:t>
            </a:r>
            <a:r>
              <a:rPr lang="tr-TR" dirty="0"/>
              <a:t>bitkileri alan ödemesi (% 40)</a:t>
            </a:r>
          </a:p>
          <a:p>
            <a:pPr lvl="1" algn="just"/>
            <a:r>
              <a:rPr lang="tr-TR" dirty="0" smtClean="0"/>
              <a:t>Koyun </a:t>
            </a:r>
            <a:r>
              <a:rPr lang="tr-TR" dirty="0"/>
              <a:t>ve keçi ödemeleri (% 50)</a:t>
            </a:r>
          </a:p>
          <a:p>
            <a:pPr lvl="1" algn="just"/>
            <a:r>
              <a:rPr lang="tr-TR" dirty="0" smtClean="0"/>
              <a:t>Sığır </a:t>
            </a:r>
            <a:r>
              <a:rPr lang="tr-TR" dirty="0"/>
              <a:t>ve dana eti ödemeleri (destek türüne göre farklı)</a:t>
            </a:r>
          </a:p>
          <a:p>
            <a:pPr lvl="1" algn="just"/>
            <a:r>
              <a:rPr lang="tr-TR" dirty="0" smtClean="0"/>
              <a:t>Zeytinyağı </a:t>
            </a:r>
            <a:r>
              <a:rPr lang="tr-TR" dirty="0"/>
              <a:t>ödemeleri (% 40-zeytinlikler için)</a:t>
            </a:r>
          </a:p>
          <a:p>
            <a:pPr lvl="1" algn="just"/>
            <a:r>
              <a:rPr lang="tr-TR" dirty="0" smtClean="0"/>
              <a:t>Pamuk </a:t>
            </a:r>
            <a:r>
              <a:rPr lang="tr-TR" dirty="0"/>
              <a:t>ödemeleri (% 35</a:t>
            </a:r>
            <a:r>
              <a:rPr lang="tr-TR" dirty="0" smtClean="0"/>
              <a:t>)</a:t>
            </a:r>
            <a:endParaRPr lang="tr-TR" dirty="0"/>
          </a:p>
          <a:p>
            <a:pPr lvl="1" algn="just"/>
            <a:r>
              <a:rPr lang="tr-TR" dirty="0" smtClean="0"/>
              <a:t>Tütün </a:t>
            </a:r>
            <a:r>
              <a:rPr lang="tr-TR" dirty="0"/>
              <a:t>ödemeleri (% 60-2010’da tamamen bağımsız)</a:t>
            </a:r>
          </a:p>
          <a:p>
            <a:pPr lvl="1" algn="just"/>
            <a:r>
              <a:rPr lang="tr-TR" dirty="0" smtClean="0"/>
              <a:t>Şerbetçiotu </a:t>
            </a:r>
            <a:r>
              <a:rPr lang="tr-TR" dirty="0"/>
              <a:t>ödemeleri (% 25)</a:t>
            </a:r>
          </a:p>
        </p:txBody>
      </p:sp>
    </p:spTree>
    <p:extLst>
      <p:ext uri="{BB962C8B-B14F-4D97-AF65-F5344CB8AC3E}">
        <p14:creationId xmlns:p14="http://schemas.microsoft.com/office/powerpoint/2010/main" val="6972949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2354" y="695458"/>
            <a:ext cx="10750669" cy="5844237"/>
          </a:xfrm>
        </p:spPr>
        <p:txBody>
          <a:bodyPr anchor="t">
            <a:normAutofit fontScale="77500" lnSpcReduction="20000"/>
          </a:bodyPr>
          <a:lstStyle/>
          <a:p>
            <a:pPr marL="0" indent="0" algn="just">
              <a:buNone/>
            </a:pPr>
            <a:r>
              <a:rPr lang="tr-TR" dirty="0"/>
              <a:t>1 Mayıs 2004 tarihi itibariyle AB’ne üye olan 10 Merkezi ve </a:t>
            </a:r>
            <a:r>
              <a:rPr lang="tr-TR" dirty="0" smtClean="0"/>
              <a:t>Doğu Avrupa </a:t>
            </a:r>
            <a:r>
              <a:rPr lang="tr-TR" dirty="0"/>
              <a:t>Ülkesi (MDAÜ) eski üyelerle aynı oranda </a:t>
            </a:r>
            <a:r>
              <a:rPr lang="tr-TR" dirty="0" smtClean="0"/>
              <a:t>yardımlardan faydalanmamışlardır</a:t>
            </a:r>
            <a:r>
              <a:rPr lang="tr-TR" dirty="0"/>
              <a:t>. Bu yeni 10 MDAÜ için 10 yıllık bir geçiş </a:t>
            </a:r>
            <a:r>
              <a:rPr lang="tr-TR" dirty="0" smtClean="0"/>
              <a:t>dönemiyle birlikte </a:t>
            </a:r>
            <a:r>
              <a:rPr lang="tr-TR" dirty="0"/>
              <a:t>yeni ülkelerin aldığı yardım miktarı 2013 yılında eski üyelerin </a:t>
            </a:r>
            <a:r>
              <a:rPr lang="tr-TR" dirty="0" smtClean="0"/>
              <a:t>aldığı yardım </a:t>
            </a:r>
            <a:r>
              <a:rPr lang="tr-TR" dirty="0"/>
              <a:t>miktarıyla eşitlenecektir. </a:t>
            </a:r>
            <a:endParaRPr lang="tr-TR" dirty="0" smtClean="0"/>
          </a:p>
          <a:p>
            <a:pPr marL="0" indent="0" algn="just">
              <a:buNone/>
            </a:pPr>
            <a:endParaRPr lang="tr-TR" dirty="0" smtClean="0"/>
          </a:p>
          <a:p>
            <a:pPr lvl="1" algn="just"/>
            <a:r>
              <a:rPr lang="tr-TR" dirty="0" smtClean="0"/>
              <a:t>Bu </a:t>
            </a:r>
            <a:r>
              <a:rPr lang="tr-TR" dirty="0"/>
              <a:t>ülkeler 2004 yılında eski üyelerin </a:t>
            </a:r>
            <a:r>
              <a:rPr lang="tr-TR" dirty="0" smtClean="0"/>
              <a:t>aldığı yardımın </a:t>
            </a:r>
            <a:r>
              <a:rPr lang="tr-TR" dirty="0"/>
              <a:t>% 25’ini, 2005 yılında % 30’unu 2006 yılında % 35’ini alacak, </a:t>
            </a:r>
            <a:r>
              <a:rPr lang="tr-TR" dirty="0" smtClean="0"/>
              <a:t>2007 ve </a:t>
            </a:r>
            <a:r>
              <a:rPr lang="tr-TR" dirty="0"/>
              <a:t>daha sonraki yıllarda her yıl yaklaşık % 10’luk bir artırım ile yardım </a:t>
            </a:r>
            <a:r>
              <a:rPr lang="tr-TR" dirty="0" smtClean="0"/>
              <a:t>oranı 2013 </a:t>
            </a:r>
            <a:r>
              <a:rPr lang="tr-TR" dirty="0"/>
              <a:t>yılında eşitlenmiş olacaktır</a:t>
            </a:r>
            <a:r>
              <a:rPr lang="tr-TR" dirty="0" smtClean="0"/>
              <a:t>.</a:t>
            </a:r>
          </a:p>
          <a:p>
            <a:pPr lvl="1" algn="just"/>
            <a:r>
              <a:rPr lang="tr-TR" dirty="0" smtClean="0"/>
              <a:t> </a:t>
            </a:r>
            <a:r>
              <a:rPr lang="tr-TR" dirty="0"/>
              <a:t>Yeni üye ülkelere böyle bir aşamalı </a:t>
            </a:r>
            <a:r>
              <a:rPr lang="tr-TR" dirty="0" smtClean="0"/>
              <a:t>geçiş süreci </a:t>
            </a:r>
            <a:r>
              <a:rPr lang="tr-TR" dirty="0"/>
              <a:t>uygulanmasının nedenleri şu şekilde özetlenebilir</a:t>
            </a:r>
            <a:r>
              <a:rPr lang="tr-TR" dirty="0" smtClean="0"/>
              <a:t>:</a:t>
            </a:r>
          </a:p>
          <a:p>
            <a:pPr lvl="1" algn="just"/>
            <a:r>
              <a:rPr lang="tr-TR" dirty="0" smtClean="0"/>
              <a:t>Piyasa </a:t>
            </a:r>
            <a:r>
              <a:rPr lang="tr-TR" dirty="0"/>
              <a:t>fiyatları üzerinde bir şok etkisi yaratılmaması,</a:t>
            </a:r>
          </a:p>
          <a:p>
            <a:pPr lvl="1" algn="just"/>
            <a:r>
              <a:rPr lang="tr-TR" dirty="0" smtClean="0"/>
              <a:t>Yeni </a:t>
            </a:r>
            <a:r>
              <a:rPr lang="tr-TR" dirty="0"/>
              <a:t>üye ülkelerin AB bütçesi üzerinde oluşturacağı yükün daha </a:t>
            </a:r>
            <a:r>
              <a:rPr lang="tr-TR" dirty="0" smtClean="0"/>
              <a:t>hafif hissedilmesi </a:t>
            </a:r>
            <a:r>
              <a:rPr lang="tr-TR" dirty="0"/>
              <a:t>için yumuşak bir geçiş ile bu entegrasyonun sağlanması,</a:t>
            </a:r>
          </a:p>
          <a:p>
            <a:pPr lvl="1" algn="just"/>
            <a:r>
              <a:rPr lang="tr-TR" dirty="0" smtClean="0"/>
              <a:t>Yeni </a:t>
            </a:r>
            <a:r>
              <a:rPr lang="tr-TR" dirty="0"/>
              <a:t>üye devletlerin karmaşık çiftçi destekleme sistemleri </a:t>
            </a:r>
            <a:r>
              <a:rPr lang="tr-TR" dirty="0" smtClean="0"/>
              <a:t>konusunda çok </a:t>
            </a:r>
            <a:r>
              <a:rPr lang="tr-TR" dirty="0"/>
              <a:t>az tecrübeye sahip olmaları,</a:t>
            </a:r>
          </a:p>
          <a:p>
            <a:pPr lvl="1" algn="just"/>
            <a:r>
              <a:rPr lang="tr-TR" dirty="0" smtClean="0"/>
              <a:t>Standart </a:t>
            </a:r>
            <a:r>
              <a:rPr lang="tr-TR" dirty="0"/>
              <a:t>AB programları için gerekli kontrol </a:t>
            </a:r>
            <a:r>
              <a:rPr lang="tr-TR" dirty="0" smtClean="0"/>
              <a:t>sistemlerinin oluşturulmasının </a:t>
            </a:r>
            <a:r>
              <a:rPr lang="tr-TR" dirty="0"/>
              <a:t>yeni üye devletlerde zaman </a:t>
            </a:r>
            <a:r>
              <a:rPr lang="tr-TR" dirty="0" smtClean="0"/>
              <a:t>alması</a:t>
            </a:r>
            <a:r>
              <a:rPr lang="tr-TR" dirty="0"/>
              <a:t>,</a:t>
            </a:r>
          </a:p>
          <a:p>
            <a:pPr lvl="1" algn="just"/>
            <a:r>
              <a:rPr lang="tr-TR" dirty="0" smtClean="0"/>
              <a:t>Tek </a:t>
            </a:r>
            <a:r>
              <a:rPr lang="tr-TR" dirty="0"/>
              <a:t>çiftlik ödemesi için, çiftçilerin ödeme haklarının </a:t>
            </a:r>
            <a:r>
              <a:rPr lang="tr-TR" dirty="0" smtClean="0"/>
              <a:t>AB-15’te kullanılan </a:t>
            </a:r>
            <a:r>
              <a:rPr lang="tr-TR" dirty="0"/>
              <a:t>aynı referans dönemler bazında hesaplanmasının </a:t>
            </a:r>
            <a:r>
              <a:rPr lang="tr-TR" dirty="0" smtClean="0"/>
              <a:t>imkânsız olması.</a:t>
            </a:r>
          </a:p>
          <a:p>
            <a:pPr marL="0" indent="0" algn="just">
              <a:buNone/>
            </a:pPr>
            <a:r>
              <a:rPr lang="tr-TR" dirty="0"/>
              <a:t>Tek Çiftlik Ödeme Planı’na geçiş için resmi tarih 1 Ocak 2007 </a:t>
            </a:r>
            <a:r>
              <a:rPr lang="tr-TR" dirty="0" smtClean="0"/>
              <a:t>olarak belirlenmiştir</a:t>
            </a:r>
            <a:r>
              <a:rPr lang="tr-TR" dirty="0"/>
              <a:t>. Ancak bazı eski üye ülkeler bu planı 2005 ve 2006 </a:t>
            </a:r>
            <a:r>
              <a:rPr lang="tr-TR" dirty="0" smtClean="0"/>
              <a:t>yıllarından itibaren uygulamaya başlamışlardır. Yeni üye ülkeler ise bu planı en geç 2013 yılına </a:t>
            </a:r>
            <a:r>
              <a:rPr lang="tr-TR" dirty="0"/>
              <a:t>kadar </a:t>
            </a:r>
            <a:r>
              <a:rPr lang="tr-TR" dirty="0" smtClean="0"/>
              <a:t>uygulamak zorundadır</a:t>
            </a:r>
            <a:r>
              <a:rPr lang="tr-TR" dirty="0"/>
              <a:t>. Ülkelere göre Tek Çiftlik Ödeme </a:t>
            </a:r>
            <a:r>
              <a:rPr lang="tr-TR" dirty="0" smtClean="0"/>
              <a:t>Planı’na geçiş </a:t>
            </a:r>
            <a:r>
              <a:rPr lang="tr-TR" dirty="0"/>
              <a:t>takvimi Avrupa Komisyonu’nca belirlenmiş durumdadır.</a:t>
            </a:r>
          </a:p>
        </p:txBody>
      </p:sp>
    </p:spTree>
    <p:extLst>
      <p:ext uri="{BB962C8B-B14F-4D97-AF65-F5344CB8AC3E}">
        <p14:creationId xmlns:p14="http://schemas.microsoft.com/office/powerpoint/2010/main" val="28207297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850007"/>
            <a:ext cx="10018713" cy="4941194"/>
          </a:xfrm>
        </p:spPr>
        <p:txBody>
          <a:bodyPr anchor="t">
            <a:normAutofit lnSpcReduction="10000"/>
          </a:bodyPr>
          <a:lstStyle/>
          <a:p>
            <a:pPr marL="457200" indent="-457200" algn="just">
              <a:buSzPct val="100000"/>
              <a:buFont typeface="+mj-lt"/>
              <a:buAutoNum type="arabicParenR" startAt="2"/>
            </a:pPr>
            <a:r>
              <a:rPr lang="tr-TR" b="1" dirty="0"/>
              <a:t>Üretim </a:t>
            </a:r>
            <a:r>
              <a:rPr lang="tr-TR" b="1" dirty="0" smtClean="0"/>
              <a:t>Yardımı</a:t>
            </a:r>
          </a:p>
          <a:p>
            <a:pPr algn="just"/>
            <a:r>
              <a:rPr lang="tr-TR" dirty="0"/>
              <a:t>Üretim yardımı altında tohum üretim yardımı ile şeker pancarı ve </a:t>
            </a:r>
            <a:r>
              <a:rPr lang="tr-TR" dirty="0" smtClean="0"/>
              <a:t>şeker kamışı </a:t>
            </a:r>
            <a:r>
              <a:rPr lang="tr-TR" dirty="0"/>
              <a:t>üreticileri için değişen oranlarda yardım verilmektedir</a:t>
            </a:r>
            <a:r>
              <a:rPr lang="tr-TR" dirty="0" smtClean="0"/>
              <a:t>.</a:t>
            </a:r>
          </a:p>
          <a:p>
            <a:pPr marL="457200" indent="-457200" algn="just">
              <a:buSzPct val="100000"/>
              <a:buFont typeface="+mj-lt"/>
              <a:buAutoNum type="arabicParenR" startAt="3"/>
            </a:pPr>
            <a:r>
              <a:rPr lang="tr-TR" b="1" dirty="0"/>
              <a:t>İşleme </a:t>
            </a:r>
            <a:r>
              <a:rPr lang="tr-TR" b="1" dirty="0" smtClean="0"/>
              <a:t>Yardımı</a:t>
            </a:r>
          </a:p>
          <a:p>
            <a:pPr algn="just"/>
            <a:r>
              <a:rPr lang="tr-TR" dirty="0"/>
              <a:t>AB’nde işleme yardımı üreticilere verilmeyip, işleyicilere </a:t>
            </a:r>
            <a:r>
              <a:rPr lang="tr-TR" dirty="0" smtClean="0"/>
              <a:t>verilmektedir. Bu </a:t>
            </a:r>
            <a:r>
              <a:rPr lang="tr-TR" dirty="0"/>
              <a:t>kapsamda 4 ürüne işleme yardımı verilmektedir. Bunlar;</a:t>
            </a:r>
          </a:p>
          <a:p>
            <a:pPr lvl="1" algn="just"/>
            <a:r>
              <a:rPr lang="tr-TR" dirty="0" smtClean="0"/>
              <a:t>İşlenmiş </a:t>
            </a:r>
            <a:r>
              <a:rPr lang="tr-TR" dirty="0"/>
              <a:t>meyve ve sebze, narenciye dahil (ürüne göre </a:t>
            </a:r>
            <a:r>
              <a:rPr lang="tr-TR" dirty="0" smtClean="0"/>
              <a:t>farklı oranlarda</a:t>
            </a:r>
            <a:r>
              <a:rPr lang="tr-TR" dirty="0"/>
              <a:t>,(€/100kg))</a:t>
            </a:r>
          </a:p>
          <a:p>
            <a:pPr lvl="1" algn="just"/>
            <a:r>
              <a:rPr lang="tr-TR" dirty="0" smtClean="0"/>
              <a:t>Lifli </a:t>
            </a:r>
            <a:r>
              <a:rPr lang="tr-TR" dirty="0"/>
              <a:t>bitkiler (farklı oranlarda)</a:t>
            </a:r>
          </a:p>
          <a:p>
            <a:pPr lvl="1" algn="just"/>
            <a:r>
              <a:rPr lang="tr-TR" dirty="0" smtClean="0"/>
              <a:t>Şarap </a:t>
            </a:r>
            <a:r>
              <a:rPr lang="tr-TR" dirty="0"/>
              <a:t>(damıtıcı yardımı şeklinde, ürüne göre farklı oranlarda)</a:t>
            </a:r>
          </a:p>
          <a:p>
            <a:pPr lvl="1" algn="just"/>
            <a:r>
              <a:rPr lang="tr-TR" dirty="0" smtClean="0"/>
              <a:t>Kuru </a:t>
            </a:r>
            <a:r>
              <a:rPr lang="tr-TR" dirty="0"/>
              <a:t>yem</a:t>
            </a:r>
          </a:p>
        </p:txBody>
      </p:sp>
    </p:spTree>
    <p:extLst>
      <p:ext uri="{BB962C8B-B14F-4D97-AF65-F5344CB8AC3E}">
        <p14:creationId xmlns:p14="http://schemas.microsoft.com/office/powerpoint/2010/main" val="1374280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222160"/>
            <a:ext cx="10018713" cy="563451"/>
          </a:xfrm>
        </p:spPr>
        <p:txBody>
          <a:bodyPr>
            <a:noAutofit/>
          </a:bodyPr>
          <a:lstStyle/>
          <a:p>
            <a:r>
              <a:rPr lang="tr-TR" sz="2800" b="1" dirty="0"/>
              <a:t>Üretim ve Pazarlama Kuralları</a:t>
            </a:r>
            <a:endParaRPr lang="tr-TR" sz="2800" dirty="0"/>
          </a:p>
        </p:txBody>
      </p:sp>
      <p:sp>
        <p:nvSpPr>
          <p:cNvPr id="3" name="İçerik Yer Tutucusu 2"/>
          <p:cNvSpPr>
            <a:spLocks noGrp="1"/>
          </p:cNvSpPr>
          <p:nvPr>
            <p:ph idx="1"/>
          </p:nvPr>
        </p:nvSpPr>
        <p:spPr>
          <a:xfrm>
            <a:off x="763929" y="940159"/>
            <a:ext cx="10938075" cy="4851042"/>
          </a:xfrm>
        </p:spPr>
        <p:txBody>
          <a:bodyPr anchor="t">
            <a:normAutofit fontScale="77500" lnSpcReduction="20000"/>
          </a:bodyPr>
          <a:lstStyle/>
          <a:p>
            <a:pPr marL="457200" indent="-457200" algn="just">
              <a:buSzPct val="100000"/>
              <a:buFont typeface="+mj-lt"/>
              <a:buAutoNum type="arabicParenR"/>
            </a:pPr>
            <a:r>
              <a:rPr lang="tr-TR" b="1" dirty="0"/>
              <a:t>Pazarlama Standartları ve Üretimle İlgili </a:t>
            </a:r>
            <a:r>
              <a:rPr lang="tr-TR" b="1" dirty="0" smtClean="0"/>
              <a:t>Koşullar</a:t>
            </a:r>
          </a:p>
          <a:p>
            <a:pPr marL="0" indent="0" algn="just">
              <a:buSzPct val="100000"/>
              <a:buNone/>
            </a:pPr>
            <a:endParaRPr lang="tr-TR" b="1" dirty="0" smtClean="0"/>
          </a:p>
          <a:p>
            <a:pPr algn="just"/>
            <a:r>
              <a:rPr lang="tr-TR" dirty="0"/>
              <a:t>OPD kapsamındaki ürünler kalite, sınıflandırma, ağırlık, ebat, </a:t>
            </a:r>
            <a:r>
              <a:rPr lang="tr-TR" dirty="0" smtClean="0"/>
              <a:t>paketleme, depolama</a:t>
            </a:r>
            <a:r>
              <a:rPr lang="tr-TR" dirty="0"/>
              <a:t>, taşıma ve etiketleme gibi kriterlere tabidirler. </a:t>
            </a:r>
            <a:endParaRPr lang="tr-TR" dirty="0" smtClean="0"/>
          </a:p>
          <a:p>
            <a:pPr algn="just"/>
            <a:r>
              <a:rPr lang="tr-TR" dirty="0" smtClean="0"/>
              <a:t>Bu kriterlerle, tüketicilerin </a:t>
            </a:r>
            <a:r>
              <a:rPr lang="tr-TR" dirty="0"/>
              <a:t>üretim hakkında yeterli bilgiye sahip olması amaçlanmaktadır. </a:t>
            </a:r>
            <a:endParaRPr lang="tr-TR" dirty="0" smtClean="0"/>
          </a:p>
          <a:p>
            <a:pPr algn="just"/>
            <a:r>
              <a:rPr lang="tr-TR" dirty="0" smtClean="0"/>
              <a:t>Bu çerçevede </a:t>
            </a:r>
            <a:r>
              <a:rPr lang="tr-TR" dirty="0"/>
              <a:t>üye ülkelerde standartlara uyulup uyulmadığı kontrol edilmekte </a:t>
            </a:r>
            <a:r>
              <a:rPr lang="tr-TR" dirty="0" smtClean="0"/>
              <a:t>ve gerekli </a:t>
            </a:r>
            <a:r>
              <a:rPr lang="tr-TR" dirty="0"/>
              <a:t>durumlarda cezai yaptırımlar uygulanmaktadır. </a:t>
            </a:r>
            <a:endParaRPr lang="tr-TR" dirty="0" smtClean="0"/>
          </a:p>
          <a:p>
            <a:pPr algn="just"/>
            <a:r>
              <a:rPr lang="tr-TR" dirty="0" smtClean="0"/>
              <a:t>Pazarlama Standartları ve </a:t>
            </a:r>
            <a:r>
              <a:rPr lang="tr-TR" dirty="0"/>
              <a:t>üretimle ilgili koşullara tabi ürünler şunlardır;</a:t>
            </a:r>
          </a:p>
          <a:p>
            <a:pPr lvl="1" algn="just"/>
            <a:r>
              <a:rPr lang="tr-TR" dirty="0" smtClean="0"/>
              <a:t>Zeytin</a:t>
            </a:r>
            <a:endParaRPr lang="tr-TR" dirty="0"/>
          </a:p>
          <a:p>
            <a:pPr lvl="1" algn="just"/>
            <a:r>
              <a:rPr lang="tr-TR" dirty="0" smtClean="0"/>
              <a:t>Muz</a:t>
            </a:r>
            <a:endParaRPr lang="tr-TR" dirty="0"/>
          </a:p>
          <a:p>
            <a:pPr lvl="1" algn="just"/>
            <a:r>
              <a:rPr lang="tr-TR" dirty="0" smtClean="0"/>
              <a:t>Meyve </a:t>
            </a:r>
            <a:r>
              <a:rPr lang="tr-TR" dirty="0"/>
              <a:t>ve sebze</a:t>
            </a:r>
          </a:p>
          <a:p>
            <a:pPr lvl="1" algn="just"/>
            <a:r>
              <a:rPr lang="tr-TR" dirty="0" smtClean="0"/>
              <a:t>Canlı </a:t>
            </a:r>
            <a:r>
              <a:rPr lang="tr-TR" dirty="0"/>
              <a:t>Bitkiler</a:t>
            </a:r>
          </a:p>
          <a:p>
            <a:pPr lvl="1" algn="just"/>
            <a:r>
              <a:rPr lang="tr-TR" dirty="0" smtClean="0"/>
              <a:t>Yumurta</a:t>
            </a:r>
            <a:endParaRPr lang="tr-TR" dirty="0"/>
          </a:p>
          <a:p>
            <a:pPr lvl="1" algn="just"/>
            <a:r>
              <a:rPr lang="tr-TR" dirty="0" smtClean="0"/>
              <a:t>Kanatlılar</a:t>
            </a:r>
            <a:endParaRPr lang="tr-TR" dirty="0"/>
          </a:p>
          <a:p>
            <a:pPr lvl="1" algn="just"/>
            <a:r>
              <a:rPr lang="tr-TR" dirty="0" smtClean="0"/>
              <a:t>Süt </a:t>
            </a:r>
            <a:r>
              <a:rPr lang="tr-TR" dirty="0"/>
              <a:t>ve süt ürünleri</a:t>
            </a:r>
          </a:p>
          <a:p>
            <a:pPr lvl="1" algn="just"/>
            <a:r>
              <a:rPr lang="tr-TR" dirty="0" smtClean="0"/>
              <a:t>Şerbetçiotu</a:t>
            </a:r>
            <a:endParaRPr lang="tr-TR" dirty="0"/>
          </a:p>
        </p:txBody>
      </p:sp>
    </p:spTree>
    <p:extLst>
      <p:ext uri="{BB962C8B-B14F-4D97-AF65-F5344CB8AC3E}">
        <p14:creationId xmlns:p14="http://schemas.microsoft.com/office/powerpoint/2010/main" val="1080893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965915"/>
            <a:ext cx="10018713" cy="4825285"/>
          </a:xfrm>
        </p:spPr>
        <p:txBody>
          <a:bodyPr anchor="t">
            <a:normAutofit fontScale="92500" lnSpcReduction="10000"/>
          </a:bodyPr>
          <a:lstStyle/>
          <a:p>
            <a:pPr marL="457200" indent="-457200" algn="just">
              <a:buSzPct val="100000"/>
              <a:buFont typeface="+mj-lt"/>
              <a:buAutoNum type="arabicParenR" startAt="2"/>
            </a:pPr>
            <a:r>
              <a:rPr lang="tr-TR" b="1" dirty="0"/>
              <a:t>Üretici </a:t>
            </a:r>
            <a:r>
              <a:rPr lang="tr-TR" b="1" dirty="0" smtClean="0"/>
              <a:t>Örgütleri</a:t>
            </a:r>
          </a:p>
          <a:p>
            <a:pPr algn="just"/>
            <a:r>
              <a:rPr lang="tr-TR" dirty="0"/>
              <a:t>Üretici örgütleri, rekabet çerçevesi içerisinde bağımsız çalışan, </a:t>
            </a:r>
            <a:r>
              <a:rPr lang="tr-TR" dirty="0" smtClean="0"/>
              <a:t>üyelerin özerkliğini </a:t>
            </a:r>
            <a:r>
              <a:rPr lang="tr-TR" dirty="0"/>
              <a:t>sürdüren, gönüllülük esasına dayalı, ilgili üye devlet </a:t>
            </a:r>
            <a:r>
              <a:rPr lang="tr-TR" dirty="0" smtClean="0"/>
              <a:t>tarafından tanınmış </a:t>
            </a:r>
            <a:r>
              <a:rPr lang="tr-TR" dirty="0"/>
              <a:t>olan tüzel kişilerdir. </a:t>
            </a:r>
            <a:endParaRPr lang="tr-TR" dirty="0" smtClean="0"/>
          </a:p>
          <a:p>
            <a:pPr algn="just"/>
            <a:r>
              <a:rPr lang="tr-TR" dirty="0" smtClean="0"/>
              <a:t>Üretici </a:t>
            </a:r>
            <a:r>
              <a:rPr lang="tr-TR" dirty="0"/>
              <a:t>örgütleri girdi sağlamakta, pazarlama </a:t>
            </a:r>
            <a:r>
              <a:rPr lang="tr-TR" dirty="0" smtClean="0"/>
              <a:t>ve dış </a:t>
            </a:r>
            <a:r>
              <a:rPr lang="tr-TR" dirty="0"/>
              <a:t>satım işlemlerini gerçekleştirmektedirler. Kısaca ifade etmek </a:t>
            </a:r>
            <a:r>
              <a:rPr lang="tr-TR" dirty="0" smtClean="0"/>
              <a:t>gerekirse ürünlerin </a:t>
            </a:r>
            <a:r>
              <a:rPr lang="tr-TR" dirty="0"/>
              <a:t>daha kolay pazarlanması amacıyla kurulmuş örgütlerdir. </a:t>
            </a:r>
            <a:r>
              <a:rPr lang="tr-TR" dirty="0" smtClean="0"/>
              <a:t>Amaçları arasında</a:t>
            </a:r>
            <a:r>
              <a:rPr lang="tr-TR" dirty="0"/>
              <a:t>;</a:t>
            </a:r>
          </a:p>
          <a:p>
            <a:pPr lvl="1" algn="just"/>
            <a:r>
              <a:rPr lang="tr-TR" dirty="0" smtClean="0"/>
              <a:t>Kalite</a:t>
            </a:r>
            <a:r>
              <a:rPr lang="tr-TR" dirty="0"/>
              <a:t>, miktar ve izlenebilirlik açısından piyasa talebine göre </a:t>
            </a:r>
            <a:r>
              <a:rPr lang="tr-TR" dirty="0" smtClean="0"/>
              <a:t>üretimin uygunluğunu </a:t>
            </a:r>
            <a:r>
              <a:rPr lang="tr-TR" dirty="0"/>
              <a:t>güvence altına almak,</a:t>
            </a:r>
          </a:p>
          <a:p>
            <a:pPr lvl="1" algn="just"/>
            <a:r>
              <a:rPr lang="tr-TR" dirty="0" smtClean="0"/>
              <a:t>Ürünlerin </a:t>
            </a:r>
            <a:r>
              <a:rPr lang="tr-TR" dirty="0"/>
              <a:t>gruplandırılmasını ve pazarlanmasını sağlamayı geliştirmek,</a:t>
            </a:r>
          </a:p>
          <a:p>
            <a:pPr lvl="1" algn="just"/>
            <a:r>
              <a:rPr lang="tr-TR" dirty="0" smtClean="0"/>
              <a:t>Üretim </a:t>
            </a:r>
            <a:r>
              <a:rPr lang="tr-TR" dirty="0"/>
              <a:t>maliyetlerini azaltmak ve üretici fiyatlarını dengelemek,</a:t>
            </a:r>
          </a:p>
          <a:p>
            <a:pPr lvl="1" algn="just"/>
            <a:r>
              <a:rPr lang="tr-TR" dirty="0" smtClean="0"/>
              <a:t>Çevre </a:t>
            </a:r>
            <a:r>
              <a:rPr lang="tr-TR" dirty="0"/>
              <a:t>dostu kültürel uygulamaları geliştirmek,</a:t>
            </a:r>
          </a:p>
          <a:p>
            <a:pPr lvl="1" algn="just"/>
            <a:r>
              <a:rPr lang="tr-TR" dirty="0" smtClean="0"/>
              <a:t>Pazar </a:t>
            </a:r>
            <a:r>
              <a:rPr lang="tr-TR" dirty="0"/>
              <a:t>yönelimini güçlendirmek yer almaktadır.</a:t>
            </a:r>
          </a:p>
        </p:txBody>
      </p:sp>
    </p:spTree>
    <p:extLst>
      <p:ext uri="{BB962C8B-B14F-4D97-AF65-F5344CB8AC3E}">
        <p14:creationId xmlns:p14="http://schemas.microsoft.com/office/powerpoint/2010/main" val="938093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338070"/>
            <a:ext cx="10018713" cy="563451"/>
          </a:xfrm>
        </p:spPr>
        <p:txBody>
          <a:bodyPr>
            <a:noAutofit/>
          </a:bodyPr>
          <a:lstStyle/>
          <a:p>
            <a:r>
              <a:rPr lang="tr-TR" sz="2800" b="1" dirty="0"/>
              <a:t>Üçüncü Ülkelerle Ticaret</a:t>
            </a:r>
            <a:endParaRPr lang="tr-TR" sz="2800" dirty="0"/>
          </a:p>
        </p:txBody>
      </p:sp>
      <p:sp>
        <p:nvSpPr>
          <p:cNvPr id="3" name="İçerik Yer Tutucusu 2"/>
          <p:cNvSpPr>
            <a:spLocks noGrp="1"/>
          </p:cNvSpPr>
          <p:nvPr>
            <p:ph idx="1"/>
          </p:nvPr>
        </p:nvSpPr>
        <p:spPr>
          <a:xfrm>
            <a:off x="1484310" y="1146221"/>
            <a:ext cx="10018713" cy="4644980"/>
          </a:xfrm>
        </p:spPr>
        <p:txBody>
          <a:bodyPr anchor="t">
            <a:normAutofit fontScale="92500" lnSpcReduction="10000"/>
          </a:bodyPr>
          <a:lstStyle/>
          <a:p>
            <a:pPr marL="457200" indent="-457200" algn="just">
              <a:buSzPct val="100000"/>
              <a:buFont typeface="+mj-lt"/>
              <a:buAutoNum type="arabicParenR"/>
            </a:pPr>
            <a:r>
              <a:rPr lang="tr-TR" b="1" dirty="0"/>
              <a:t>İthalat / İhracat </a:t>
            </a:r>
            <a:r>
              <a:rPr lang="tr-TR" b="1" dirty="0" smtClean="0"/>
              <a:t>Lisansları</a:t>
            </a:r>
          </a:p>
          <a:p>
            <a:pPr algn="just"/>
            <a:r>
              <a:rPr lang="tr-TR" dirty="0"/>
              <a:t>Geçerlilik süresi ve teminat tutarlarının yetkili merciler </a:t>
            </a:r>
            <a:r>
              <a:rPr lang="tr-TR" dirty="0" smtClean="0"/>
              <a:t>tarafından düzenlendiği</a:t>
            </a:r>
            <a:r>
              <a:rPr lang="tr-TR" dirty="0"/>
              <a:t>, ithalatı/ihracatı yapılacak ürünlerin özelliklerini ortaya </a:t>
            </a:r>
            <a:r>
              <a:rPr lang="tr-TR" dirty="0" smtClean="0"/>
              <a:t>koyan lisanslardır</a:t>
            </a:r>
            <a:r>
              <a:rPr lang="tr-TR" dirty="0"/>
              <a:t>. </a:t>
            </a:r>
            <a:endParaRPr lang="tr-TR" dirty="0" smtClean="0"/>
          </a:p>
          <a:p>
            <a:pPr algn="just"/>
            <a:r>
              <a:rPr lang="tr-TR" dirty="0" smtClean="0"/>
              <a:t>Bu </a:t>
            </a:r>
            <a:r>
              <a:rPr lang="tr-TR" dirty="0"/>
              <a:t>lisanslar olmaksızın bahse konu ürünün dış </a:t>
            </a:r>
            <a:r>
              <a:rPr lang="tr-TR" dirty="0" smtClean="0"/>
              <a:t>ticareti yapılamamaktadır. </a:t>
            </a:r>
          </a:p>
          <a:p>
            <a:pPr algn="just"/>
            <a:r>
              <a:rPr lang="tr-TR" dirty="0" smtClean="0"/>
              <a:t>AB’de </a:t>
            </a:r>
            <a:r>
              <a:rPr lang="tr-TR" dirty="0"/>
              <a:t>ithalat ve ihracat lisanslarına tabi olan ürünler şunlardır;</a:t>
            </a:r>
          </a:p>
          <a:p>
            <a:pPr lvl="1" algn="just"/>
            <a:r>
              <a:rPr lang="tr-TR" b="1" dirty="0"/>
              <a:t>İthalat Lisansına Tabi Ürünler: </a:t>
            </a:r>
            <a:r>
              <a:rPr lang="tr-TR" dirty="0"/>
              <a:t>Hububat, Çeltik, Şeker, </a:t>
            </a:r>
            <a:r>
              <a:rPr lang="tr-TR" dirty="0" smtClean="0"/>
              <a:t>Tohumluklar, Zeytin</a:t>
            </a:r>
            <a:r>
              <a:rPr lang="tr-TR" dirty="0"/>
              <a:t>, Keten-kenevir, Muz, Canlı bitkiler, Sığır ve dana eti, Süt ve </a:t>
            </a:r>
            <a:r>
              <a:rPr lang="tr-TR" dirty="0" smtClean="0"/>
              <a:t>süt ürünleri</a:t>
            </a:r>
            <a:r>
              <a:rPr lang="tr-TR" dirty="0"/>
              <a:t>, Koyun-keçi eti, Domuz eti, Yumurta, Kanatlı eti, Etil alkol, Meyve </a:t>
            </a:r>
            <a:r>
              <a:rPr lang="tr-TR" dirty="0" smtClean="0"/>
              <a:t>–sebze</a:t>
            </a:r>
            <a:r>
              <a:rPr lang="tr-TR" dirty="0"/>
              <a:t>.</a:t>
            </a:r>
          </a:p>
          <a:p>
            <a:pPr lvl="1" algn="just"/>
            <a:r>
              <a:rPr lang="tr-TR" b="1" dirty="0"/>
              <a:t>İhracat Lisansına Tabi Ürünler: </a:t>
            </a:r>
            <a:r>
              <a:rPr lang="tr-TR" dirty="0"/>
              <a:t>Hububat, Pirinç, Şeker, Zeytin, </a:t>
            </a:r>
            <a:r>
              <a:rPr lang="tr-TR" dirty="0" smtClean="0"/>
              <a:t>Sığır-dana eti</a:t>
            </a:r>
            <a:r>
              <a:rPr lang="tr-TR" dirty="0"/>
              <a:t>, Süt ve süt ürünleri, Domuz eti, Koyun-keçi eti, Kanatlılar, </a:t>
            </a:r>
            <a:r>
              <a:rPr lang="tr-TR" dirty="0" smtClean="0"/>
              <a:t>Yumurta, Etil </a:t>
            </a:r>
            <a:r>
              <a:rPr lang="tr-TR" dirty="0"/>
              <a:t>alkol, </a:t>
            </a:r>
            <a:r>
              <a:rPr lang="tr-TR" dirty="0" smtClean="0"/>
              <a:t>Meyve-sebze</a:t>
            </a:r>
            <a:r>
              <a:rPr lang="tr-TR" dirty="0"/>
              <a:t>.</a:t>
            </a:r>
          </a:p>
        </p:txBody>
      </p:sp>
    </p:spTree>
    <p:extLst>
      <p:ext uri="{BB962C8B-B14F-4D97-AF65-F5344CB8AC3E}">
        <p14:creationId xmlns:p14="http://schemas.microsoft.com/office/powerpoint/2010/main" val="16276253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5034" y="1068947"/>
            <a:ext cx="10877990" cy="4722254"/>
          </a:xfrm>
        </p:spPr>
        <p:txBody>
          <a:bodyPr anchor="t">
            <a:normAutofit/>
          </a:bodyPr>
          <a:lstStyle/>
          <a:p>
            <a:pPr marL="457200" indent="-457200" algn="just">
              <a:buSzPct val="100000"/>
              <a:buFont typeface="+mj-lt"/>
              <a:buAutoNum type="arabicParenR" startAt="2"/>
            </a:pPr>
            <a:r>
              <a:rPr lang="tr-TR" b="1" dirty="0"/>
              <a:t>Dâhilde İşleme </a:t>
            </a:r>
            <a:r>
              <a:rPr lang="tr-TR" b="1" dirty="0" smtClean="0"/>
              <a:t>Rejimi</a:t>
            </a:r>
          </a:p>
          <a:p>
            <a:pPr algn="just"/>
            <a:r>
              <a:rPr lang="tr-TR" dirty="0" smtClean="0"/>
              <a:t>Firmaların</a:t>
            </a:r>
            <a:r>
              <a:rPr lang="tr-TR" dirty="0"/>
              <a:t>, öngörülen süre zarfında </a:t>
            </a:r>
            <a:r>
              <a:rPr lang="tr-TR" dirty="0" smtClean="0"/>
              <a:t>işlendikten sonra </a:t>
            </a:r>
            <a:r>
              <a:rPr lang="tr-TR" dirty="0"/>
              <a:t>ihraç edilmek şartıyla, ihraç ürünlerinin üretiminde ihtiyaç </a:t>
            </a:r>
            <a:r>
              <a:rPr lang="tr-TR" dirty="0" smtClean="0"/>
              <a:t>duydukları malları</a:t>
            </a:r>
            <a:r>
              <a:rPr lang="tr-TR" dirty="0"/>
              <a:t>, ithalatta alınması gereken her türlü vergiden muaf olarak ve </a:t>
            </a:r>
            <a:r>
              <a:rPr lang="tr-TR" dirty="0" smtClean="0"/>
              <a:t>ticaret politikası </a:t>
            </a:r>
            <a:r>
              <a:rPr lang="tr-TR" dirty="0"/>
              <a:t>önlemlerine tabi olmaksızın, getirmelerine imkân sağlayan </a:t>
            </a:r>
            <a:r>
              <a:rPr lang="tr-TR" dirty="0" smtClean="0"/>
              <a:t>bir sistemdir.</a:t>
            </a:r>
            <a:endParaRPr lang="tr-TR" dirty="0"/>
          </a:p>
          <a:p>
            <a:pPr marL="457200" indent="-457200" algn="just">
              <a:buSzPct val="100000"/>
              <a:buFont typeface="+mj-lt"/>
              <a:buAutoNum type="arabicParenR" startAt="3"/>
            </a:pPr>
            <a:r>
              <a:rPr lang="tr-TR" b="1" dirty="0"/>
              <a:t>Hariçte İşleme </a:t>
            </a:r>
            <a:r>
              <a:rPr lang="tr-TR" b="1" dirty="0" smtClean="0"/>
              <a:t>Rejimi</a:t>
            </a:r>
          </a:p>
          <a:p>
            <a:pPr algn="just"/>
            <a:r>
              <a:rPr lang="tr-TR" dirty="0" smtClean="0"/>
              <a:t>Ürünün </a:t>
            </a:r>
            <a:r>
              <a:rPr lang="tr-TR" dirty="0"/>
              <a:t>daha ileri safhada işlenmek üzere </a:t>
            </a:r>
            <a:r>
              <a:rPr lang="tr-TR" dirty="0" smtClean="0"/>
              <a:t>geçici olarak </a:t>
            </a:r>
            <a:r>
              <a:rPr lang="tr-TR" dirty="0"/>
              <a:t>Avrupa Birliği Bölgesi dışına veya serbest bölgelere ihraç edilmesi </a:t>
            </a:r>
            <a:r>
              <a:rPr lang="tr-TR" dirty="0" smtClean="0"/>
              <a:t>ve bu </a:t>
            </a:r>
            <a:r>
              <a:rPr lang="tr-TR" dirty="0"/>
              <a:t>işleme faaliyetleri sonucunda elde edilen ürünlerin tam veya kısmi </a:t>
            </a:r>
            <a:r>
              <a:rPr lang="tr-TR" dirty="0" smtClean="0"/>
              <a:t>gümrük vergisi </a:t>
            </a:r>
            <a:r>
              <a:rPr lang="tr-TR" dirty="0"/>
              <a:t>muafiyeti uygulanarak serbest dolaşıma girmesidir.</a:t>
            </a:r>
          </a:p>
        </p:txBody>
      </p:sp>
    </p:spTree>
    <p:extLst>
      <p:ext uri="{BB962C8B-B14F-4D97-AF65-F5344CB8AC3E}">
        <p14:creationId xmlns:p14="http://schemas.microsoft.com/office/powerpoint/2010/main" val="33477320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708338"/>
            <a:ext cx="10145313" cy="5396248"/>
          </a:xfrm>
        </p:spPr>
        <p:txBody>
          <a:bodyPr anchor="t">
            <a:normAutofit fontScale="85000" lnSpcReduction="20000"/>
          </a:bodyPr>
          <a:lstStyle/>
          <a:p>
            <a:pPr marL="457200" indent="-457200" algn="just">
              <a:buSzPct val="100000"/>
              <a:buFont typeface="+mj-lt"/>
              <a:buAutoNum type="arabicParenR" startAt="4"/>
            </a:pPr>
            <a:r>
              <a:rPr lang="tr-TR" b="1" dirty="0"/>
              <a:t>İhracat </a:t>
            </a:r>
            <a:r>
              <a:rPr lang="tr-TR" b="1" dirty="0" smtClean="0"/>
              <a:t>Sübvansiyonu</a:t>
            </a:r>
          </a:p>
          <a:p>
            <a:pPr algn="just"/>
            <a:r>
              <a:rPr lang="tr-TR" dirty="0"/>
              <a:t>AB Üçüncü Ülkelere ihracatta belli ürünler için ihracat </a:t>
            </a:r>
            <a:r>
              <a:rPr lang="tr-TR" dirty="0" smtClean="0"/>
              <a:t>sübvansiyonları vermektedir</a:t>
            </a:r>
            <a:r>
              <a:rPr lang="tr-TR" dirty="0"/>
              <a:t>. </a:t>
            </a:r>
            <a:endParaRPr lang="tr-TR" dirty="0" smtClean="0"/>
          </a:p>
          <a:p>
            <a:pPr algn="just"/>
            <a:r>
              <a:rPr lang="tr-TR" dirty="0" smtClean="0"/>
              <a:t>AB </a:t>
            </a:r>
            <a:r>
              <a:rPr lang="tr-TR" dirty="0"/>
              <a:t>piyasa fiyatları dünya piyasa fiyatlarından yüksek olduğu </a:t>
            </a:r>
            <a:r>
              <a:rPr lang="tr-TR" dirty="0" smtClean="0"/>
              <a:t>için AB </a:t>
            </a:r>
            <a:r>
              <a:rPr lang="tr-TR" dirty="0"/>
              <a:t>bu aradaki fark kadar kendi üreticilerine ihracat geri ödemeleri </a:t>
            </a:r>
            <a:r>
              <a:rPr lang="tr-TR" dirty="0" smtClean="0"/>
              <a:t>şeklinde sübvansiyon </a:t>
            </a:r>
            <a:r>
              <a:rPr lang="tr-TR" dirty="0"/>
              <a:t>vermektedir. İhracat sübvansiyonlarına tabi olan ürünler şunlardır:</a:t>
            </a:r>
          </a:p>
          <a:p>
            <a:pPr lvl="1" algn="just"/>
            <a:r>
              <a:rPr lang="tr-TR" dirty="0" smtClean="0"/>
              <a:t>Şeker</a:t>
            </a:r>
            <a:endParaRPr lang="tr-TR" dirty="0"/>
          </a:p>
          <a:p>
            <a:pPr lvl="1" algn="just"/>
            <a:r>
              <a:rPr lang="tr-TR" dirty="0" smtClean="0"/>
              <a:t>Süt </a:t>
            </a:r>
            <a:r>
              <a:rPr lang="tr-TR" dirty="0"/>
              <a:t>ve süt ürünleri</a:t>
            </a:r>
          </a:p>
          <a:p>
            <a:pPr lvl="1" algn="just"/>
            <a:r>
              <a:rPr lang="tr-TR" dirty="0" smtClean="0"/>
              <a:t>Sığır-dana </a:t>
            </a:r>
            <a:r>
              <a:rPr lang="tr-TR" dirty="0"/>
              <a:t>eti</a:t>
            </a:r>
          </a:p>
          <a:p>
            <a:pPr lvl="1" algn="just"/>
            <a:r>
              <a:rPr lang="tr-TR" dirty="0" smtClean="0"/>
              <a:t>Tarla </a:t>
            </a:r>
            <a:r>
              <a:rPr lang="tr-TR" dirty="0"/>
              <a:t>bitkileri</a:t>
            </a:r>
          </a:p>
          <a:p>
            <a:pPr lvl="1" algn="just"/>
            <a:r>
              <a:rPr lang="tr-TR" dirty="0" smtClean="0"/>
              <a:t>Kümes </a:t>
            </a:r>
            <a:r>
              <a:rPr lang="tr-TR" dirty="0"/>
              <a:t>hayvanları eti, yumurta ve domuz eti</a:t>
            </a:r>
          </a:p>
          <a:p>
            <a:pPr lvl="1" algn="just"/>
            <a:r>
              <a:rPr lang="tr-TR" dirty="0" smtClean="0"/>
              <a:t>Çeltik</a:t>
            </a:r>
            <a:endParaRPr lang="tr-TR" dirty="0"/>
          </a:p>
          <a:p>
            <a:pPr algn="just"/>
            <a:r>
              <a:rPr lang="tr-TR" dirty="0"/>
              <a:t>Bunun yanında Dünya Ticaret Örgütü (DTÖ) çerçevesinde </a:t>
            </a:r>
            <a:r>
              <a:rPr lang="tr-TR" dirty="0" smtClean="0"/>
              <a:t>yeniden başlayan </a:t>
            </a:r>
            <a:r>
              <a:rPr lang="tr-TR" dirty="0"/>
              <a:t>Doha Kalkınma Turu görüşmeleri ile birlikte 2005 yılında </a:t>
            </a:r>
            <a:r>
              <a:rPr lang="tr-TR" dirty="0" smtClean="0"/>
              <a:t>Hong Kong’da </a:t>
            </a:r>
            <a:r>
              <a:rPr lang="tr-TR" dirty="0"/>
              <a:t>yapılan Bakanlar Konferansında tüm DTÖ üyesi gelişmiş </a:t>
            </a:r>
            <a:r>
              <a:rPr lang="tr-TR" dirty="0" smtClean="0"/>
              <a:t>ülkelerde 2013 </a:t>
            </a:r>
            <a:r>
              <a:rPr lang="tr-TR" dirty="0"/>
              <a:t>yılına kadar ihracat sübvansiyonlarının kaldırılması kararı alınmıştır. </a:t>
            </a:r>
            <a:endParaRPr lang="tr-TR" dirty="0" smtClean="0"/>
          </a:p>
          <a:p>
            <a:pPr algn="just"/>
            <a:r>
              <a:rPr lang="tr-TR" dirty="0" smtClean="0"/>
              <a:t>Bu gelişme </a:t>
            </a:r>
            <a:r>
              <a:rPr lang="tr-TR" dirty="0"/>
              <a:t>ile birlikte AB, pamukta ve taze meyve sebze sektöründe </a:t>
            </a:r>
            <a:r>
              <a:rPr lang="tr-TR" dirty="0" smtClean="0"/>
              <a:t>verilmekte olan </a:t>
            </a:r>
            <a:r>
              <a:rPr lang="tr-TR" dirty="0"/>
              <a:t>ihracat sübvansiyonlarını kaldırmıştır.</a:t>
            </a:r>
          </a:p>
        </p:txBody>
      </p:sp>
    </p:spTree>
    <p:extLst>
      <p:ext uri="{BB962C8B-B14F-4D97-AF65-F5344CB8AC3E}">
        <p14:creationId xmlns:p14="http://schemas.microsoft.com/office/powerpoint/2010/main" val="3600061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325191"/>
            <a:ext cx="10018713" cy="563451"/>
          </a:xfrm>
        </p:spPr>
        <p:txBody>
          <a:bodyPr>
            <a:noAutofit/>
          </a:bodyPr>
          <a:lstStyle/>
          <a:p>
            <a:r>
              <a:rPr lang="tr-TR" sz="3200" b="1" dirty="0"/>
              <a:t>Tarihsel Gelişim</a:t>
            </a:r>
            <a:endParaRPr lang="tr-TR" sz="3200" dirty="0"/>
          </a:p>
        </p:txBody>
      </p:sp>
      <p:sp>
        <p:nvSpPr>
          <p:cNvPr id="3" name="İçerik Yer Tutucusu 2"/>
          <p:cNvSpPr>
            <a:spLocks noGrp="1"/>
          </p:cNvSpPr>
          <p:nvPr>
            <p:ph idx="1"/>
          </p:nvPr>
        </p:nvSpPr>
        <p:spPr>
          <a:xfrm>
            <a:off x="358815" y="1081825"/>
            <a:ext cx="11377913" cy="5446297"/>
          </a:xfrm>
        </p:spPr>
        <p:txBody>
          <a:bodyPr anchor="t">
            <a:normAutofit fontScale="77500" lnSpcReduction="20000"/>
          </a:bodyPr>
          <a:lstStyle/>
          <a:p>
            <a:pPr algn="just"/>
            <a:r>
              <a:rPr lang="tr-TR" dirty="0" smtClean="0"/>
              <a:t>OTP’nın </a:t>
            </a:r>
            <a:r>
              <a:rPr lang="tr-TR" b="1" dirty="0" smtClean="0"/>
              <a:t>öncelikli hedefi piyasaların istikrarlı bir yapıya kavuşturulması</a:t>
            </a:r>
            <a:r>
              <a:rPr lang="tr-TR" dirty="0" smtClean="0"/>
              <a:t> olmuştur. Ürünlerin çeşitli üretim dalgalanmalarına tabi olmadan yetiştirilmesi, bu ürünlerin depolanması ve piyasalara ulaştırılması ve bu piyasalarda doğru fiyatlarla satılmasının sağlanması ile iç pazar istikrarının sağlanması amaçlanmıştır.</a:t>
            </a:r>
          </a:p>
          <a:p>
            <a:pPr algn="just"/>
            <a:r>
              <a:rPr lang="tr-TR" b="1" dirty="0" smtClean="0"/>
              <a:t>Gıda </a:t>
            </a:r>
            <a:r>
              <a:rPr lang="tr-TR" b="1" dirty="0"/>
              <a:t>arzı güvencesi </a:t>
            </a:r>
            <a:r>
              <a:rPr lang="tr-TR" dirty="0"/>
              <a:t>ile beraber, çiftçilerin gelir kayıpları da </a:t>
            </a:r>
            <a:r>
              <a:rPr lang="tr-TR" dirty="0" smtClean="0"/>
              <a:t>OTP’nın tasarımında </a:t>
            </a:r>
            <a:r>
              <a:rPr lang="tr-TR" dirty="0"/>
              <a:t>önemli bir yer tutmuştur. Çiftçiler bahsedilen gıda </a:t>
            </a:r>
            <a:r>
              <a:rPr lang="tr-TR" dirty="0" smtClean="0"/>
              <a:t>arzının güvenliğini </a:t>
            </a:r>
            <a:r>
              <a:rPr lang="tr-TR" dirty="0"/>
              <a:t>sağlayacak kimseler olarak, istikrarlı bir gelir elde etmesi </a:t>
            </a:r>
            <a:r>
              <a:rPr lang="tr-TR" dirty="0" smtClean="0"/>
              <a:t>gereken kesim </a:t>
            </a:r>
            <a:r>
              <a:rPr lang="tr-TR" dirty="0"/>
              <a:t>olarak tanımlanmış ve bu istikrarı sağlayacak tedbirler </a:t>
            </a:r>
            <a:r>
              <a:rPr lang="tr-TR" dirty="0" smtClean="0"/>
              <a:t>OTP tasarımına yansıtılmıştır</a:t>
            </a:r>
            <a:r>
              <a:rPr lang="tr-TR" dirty="0"/>
              <a:t>.</a:t>
            </a:r>
          </a:p>
          <a:p>
            <a:pPr algn="just"/>
            <a:r>
              <a:rPr lang="tr-TR" dirty="0"/>
              <a:t>Tarımsal üretimin teknik ve siyasi boyutu ve toplum için önemi </a:t>
            </a:r>
            <a:r>
              <a:rPr lang="tr-TR" dirty="0" smtClean="0"/>
              <a:t>göz önüne alındığında</a:t>
            </a:r>
            <a:r>
              <a:rPr lang="tr-TR" dirty="0"/>
              <a:t>, </a:t>
            </a:r>
            <a:r>
              <a:rPr lang="tr-TR" b="1" dirty="0" smtClean="0"/>
              <a:t>uluslar-üstü bir </a:t>
            </a:r>
            <a:r>
              <a:rPr lang="tr-TR" b="1" dirty="0"/>
              <a:t>yapılanma ihtiyacı </a:t>
            </a:r>
            <a:r>
              <a:rPr lang="tr-TR" b="1" dirty="0" smtClean="0"/>
              <a:t>OTP’nin uygulanabilirliğinin </a:t>
            </a:r>
            <a:r>
              <a:rPr lang="tr-TR" b="1" dirty="0"/>
              <a:t>en önemli gereği olmuştur. </a:t>
            </a:r>
            <a:endParaRPr lang="tr-TR" b="1" dirty="0" smtClean="0"/>
          </a:p>
          <a:p>
            <a:pPr algn="just"/>
            <a:r>
              <a:rPr lang="tr-TR" dirty="0" smtClean="0"/>
              <a:t>Bu </a:t>
            </a:r>
            <a:r>
              <a:rPr lang="tr-TR" dirty="0"/>
              <a:t>çerçevede, ortak p</a:t>
            </a:r>
            <a:r>
              <a:rPr lang="tr-TR" dirty="0" smtClean="0"/>
              <a:t>azar ilkesinin </a:t>
            </a:r>
            <a:r>
              <a:rPr lang="tr-TR" dirty="0"/>
              <a:t>ilk adımları atılmıştır ve ortak gümrük tarifeleri, malların, </a:t>
            </a:r>
            <a:r>
              <a:rPr lang="tr-TR" dirty="0" smtClean="0"/>
              <a:t>hizmetlerin ve </a:t>
            </a:r>
            <a:r>
              <a:rPr lang="tr-TR" dirty="0"/>
              <a:t>sermayenin AB sınırları içinde dolaşımı ile ilgili ilkeler benimsenmiştir</a:t>
            </a:r>
            <a:r>
              <a:rPr lang="tr-TR" dirty="0" smtClean="0"/>
              <a:t>.</a:t>
            </a:r>
            <a:r>
              <a:rPr lang="tr-TR" dirty="0"/>
              <a:t> OTP ise, zaten mevcut durumda ulusal politikalarda çok çeşitli </a:t>
            </a:r>
            <a:r>
              <a:rPr lang="tr-TR" dirty="0" smtClean="0"/>
              <a:t>müdahalelere </a:t>
            </a:r>
            <a:r>
              <a:rPr lang="nn-NO" dirty="0" smtClean="0"/>
              <a:t>ve </a:t>
            </a:r>
            <a:r>
              <a:rPr lang="nn-NO" dirty="0"/>
              <a:t>mekanizmalara sahip olan </a:t>
            </a:r>
            <a:r>
              <a:rPr lang="nn-NO" b="1" dirty="0"/>
              <a:t>tarım politikalarının tek elden </a:t>
            </a:r>
            <a:r>
              <a:rPr lang="nn-NO" b="1" dirty="0" smtClean="0"/>
              <a:t>yürütülmesini</a:t>
            </a:r>
            <a:r>
              <a:rPr lang="tr-TR" b="1" dirty="0" smtClean="0"/>
              <a:t> sağlayarak </a:t>
            </a:r>
            <a:r>
              <a:rPr lang="tr-TR" b="1" dirty="0"/>
              <a:t>AB entegrasyon sürecine çok önemli katkı sağlamıştır.</a:t>
            </a:r>
          </a:p>
          <a:p>
            <a:pPr algn="just"/>
            <a:r>
              <a:rPr lang="tr-TR" dirty="0"/>
              <a:t>OTP’nın bir gereği olarak üye ülkeler ulusal konuların </a:t>
            </a:r>
            <a:r>
              <a:rPr lang="tr-TR" dirty="0" smtClean="0"/>
              <a:t>bazılarında özellikle </a:t>
            </a:r>
            <a:r>
              <a:rPr lang="tr-TR" dirty="0"/>
              <a:t>yasama ve yürütme konularında yetkilerinin bir kısmını </a:t>
            </a:r>
            <a:r>
              <a:rPr lang="tr-TR" dirty="0" smtClean="0"/>
              <a:t>AB’nin organlarına </a:t>
            </a:r>
            <a:r>
              <a:rPr lang="tr-TR" dirty="0"/>
              <a:t>devrettikleri için tarım konusunda bağımsız </a:t>
            </a:r>
            <a:r>
              <a:rPr lang="tr-TR" dirty="0" smtClean="0"/>
              <a:t>politikalar uygulayamamakta </a:t>
            </a:r>
            <a:r>
              <a:rPr lang="tr-TR" dirty="0"/>
              <a:t>ve Birliğin aldığı kararlara uymak zorunda kalmaktadırlar.</a:t>
            </a:r>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08839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1378039"/>
            <a:ext cx="10018713" cy="4413161"/>
          </a:xfrm>
        </p:spPr>
        <p:txBody>
          <a:bodyPr anchor="t">
            <a:normAutofit/>
          </a:bodyPr>
          <a:lstStyle/>
          <a:p>
            <a:pPr marL="457200" indent="-457200" algn="just">
              <a:buSzPct val="100000"/>
              <a:buFont typeface="+mj-lt"/>
              <a:buAutoNum type="arabicParenR" startAt="5"/>
            </a:pPr>
            <a:r>
              <a:rPr lang="tr-TR" b="1" dirty="0"/>
              <a:t>Gümrük </a:t>
            </a:r>
            <a:r>
              <a:rPr lang="tr-TR" b="1" dirty="0" smtClean="0"/>
              <a:t>Koruması</a:t>
            </a:r>
          </a:p>
          <a:p>
            <a:pPr algn="just"/>
            <a:r>
              <a:rPr lang="tr-TR" dirty="0"/>
              <a:t>Gümrük koruması doğrudan bir yardım olmayıp, dolaylı olarak AB </a:t>
            </a:r>
            <a:r>
              <a:rPr lang="tr-TR" dirty="0" smtClean="0"/>
              <a:t>iç piyasalarındaki </a:t>
            </a:r>
            <a:r>
              <a:rPr lang="tr-TR" dirty="0"/>
              <a:t>ürünlerini korumak amacıyla üçüncü ülkelerden “</a:t>
            </a:r>
            <a:r>
              <a:rPr lang="tr-TR" dirty="0" smtClean="0"/>
              <a:t>Gümrük Vergileri</a:t>
            </a:r>
            <a:r>
              <a:rPr lang="tr-TR" dirty="0"/>
              <a:t>” almak yoluyla yerli üreticiye sağlanan dolaylı bir yardımdır. </a:t>
            </a:r>
            <a:endParaRPr lang="tr-TR" dirty="0" smtClean="0"/>
          </a:p>
          <a:p>
            <a:pPr algn="just"/>
            <a:r>
              <a:rPr lang="tr-TR" dirty="0" smtClean="0"/>
              <a:t>Doha Kalkınma </a:t>
            </a:r>
            <a:r>
              <a:rPr lang="tr-TR" dirty="0"/>
              <a:t>Turu görüşmeleri çerçevesinde yüksek tarife oranlarında </a:t>
            </a:r>
            <a:r>
              <a:rPr lang="tr-TR" dirty="0" smtClean="0"/>
              <a:t>daha yüksek </a:t>
            </a:r>
            <a:r>
              <a:rPr lang="tr-TR" dirty="0"/>
              <a:t>olmak üzere, (yüksek tarifelerde yüksek indirim, düşük tarifelerde </a:t>
            </a:r>
            <a:r>
              <a:rPr lang="tr-TR" dirty="0" smtClean="0"/>
              <a:t>daha az </a:t>
            </a:r>
            <a:r>
              <a:rPr lang="tr-TR" dirty="0"/>
              <a:t>indirim) Gümrük tarife oranlarının belli oranlarda </a:t>
            </a:r>
            <a:r>
              <a:rPr lang="tr-TR" dirty="0" smtClean="0"/>
              <a:t>indirilmesi öngörülmektedir</a:t>
            </a:r>
            <a:r>
              <a:rPr lang="tr-TR" dirty="0"/>
              <a:t>.</a:t>
            </a:r>
          </a:p>
        </p:txBody>
      </p:sp>
    </p:spTree>
    <p:extLst>
      <p:ext uri="{BB962C8B-B14F-4D97-AF65-F5344CB8AC3E}">
        <p14:creationId xmlns:p14="http://schemas.microsoft.com/office/powerpoint/2010/main" val="34466134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09" y="299434"/>
            <a:ext cx="10018713" cy="563451"/>
          </a:xfrm>
        </p:spPr>
        <p:txBody>
          <a:bodyPr>
            <a:noAutofit/>
          </a:bodyPr>
          <a:lstStyle/>
          <a:p>
            <a:r>
              <a:rPr lang="tr-TR" sz="2800" b="1" dirty="0"/>
              <a:t>Tek Ortak Piyasa Düzeni Tüzüğü</a:t>
            </a:r>
            <a:endParaRPr lang="tr-TR" sz="2800" dirty="0"/>
          </a:p>
        </p:txBody>
      </p:sp>
      <p:sp>
        <p:nvSpPr>
          <p:cNvPr id="3" name="İçerik Yer Tutucusu 2"/>
          <p:cNvSpPr>
            <a:spLocks noGrp="1"/>
          </p:cNvSpPr>
          <p:nvPr>
            <p:ph idx="1"/>
          </p:nvPr>
        </p:nvSpPr>
        <p:spPr>
          <a:xfrm>
            <a:off x="879676" y="1068946"/>
            <a:ext cx="10623347" cy="5022761"/>
          </a:xfrm>
        </p:spPr>
        <p:txBody>
          <a:bodyPr anchor="t">
            <a:normAutofit fontScale="77500" lnSpcReduction="20000"/>
          </a:bodyPr>
          <a:lstStyle/>
          <a:p>
            <a:pPr marL="0" indent="0" algn="just">
              <a:buNone/>
            </a:pPr>
            <a:r>
              <a:rPr lang="tr-TR" dirty="0"/>
              <a:t>“Tek OPD Tüzüğü” olarak adlandırılan, 22 Ekim 2007 tarih </a:t>
            </a:r>
            <a:r>
              <a:rPr lang="tr-TR" dirty="0" smtClean="0"/>
              <a:t>ve 1234/2007 </a:t>
            </a:r>
            <a:r>
              <a:rPr lang="tr-TR" dirty="0"/>
              <a:t>sayılı “Bazı Tarım Ürünleri İçin Özel Hükümler Getiren </a:t>
            </a:r>
            <a:r>
              <a:rPr lang="tr-TR" dirty="0" smtClean="0"/>
              <a:t>ve Tarımsal </a:t>
            </a:r>
            <a:r>
              <a:rPr lang="tr-TR" dirty="0"/>
              <a:t>Pazarlar İçin Ortak Bir Düzen Kuran Konsey Tüzüğü” </a:t>
            </a:r>
            <a:r>
              <a:rPr lang="tr-TR" dirty="0" smtClean="0"/>
              <a:t>tarım sektöründeki </a:t>
            </a:r>
            <a:r>
              <a:rPr lang="tr-TR" dirty="0"/>
              <a:t>mevzuatı önemli ölçüde </a:t>
            </a:r>
            <a:r>
              <a:rPr lang="tr-TR" dirty="0" smtClean="0"/>
              <a:t>sadeleştirmiştir. </a:t>
            </a:r>
          </a:p>
          <a:p>
            <a:pPr marL="0" indent="0" algn="just">
              <a:buNone/>
            </a:pPr>
            <a:r>
              <a:rPr lang="tr-TR" dirty="0" smtClean="0"/>
              <a:t>Tek </a:t>
            </a:r>
            <a:r>
              <a:rPr lang="tr-TR" dirty="0"/>
              <a:t>OPD Tüzüğü, farklı tarımsal ürünler için 21 ayrı OPD </a:t>
            </a:r>
            <a:r>
              <a:rPr lang="tr-TR" dirty="0" smtClean="0"/>
              <a:t>kuran düzenlemeleri </a:t>
            </a:r>
            <a:r>
              <a:rPr lang="tr-TR" dirty="0"/>
              <a:t>tek bir çatı altında toplamakta ve onların yerine geçmektedir. </a:t>
            </a:r>
            <a:endParaRPr lang="tr-TR" dirty="0" smtClean="0"/>
          </a:p>
          <a:p>
            <a:pPr marL="0" indent="0" algn="just">
              <a:buNone/>
            </a:pPr>
            <a:r>
              <a:rPr lang="tr-TR" dirty="0" smtClean="0"/>
              <a:t>Tek </a:t>
            </a:r>
            <a:r>
              <a:rPr lang="tr-TR" dirty="0"/>
              <a:t>OPD kapsamına </a:t>
            </a:r>
            <a:r>
              <a:rPr lang="tr-TR" dirty="0" smtClean="0"/>
              <a:t>daha önceden </a:t>
            </a:r>
            <a:r>
              <a:rPr lang="tr-TR" dirty="0"/>
              <a:t>OPD kapsamında bulunmayan arıcılık ve ipekböcekçiliği de </a:t>
            </a:r>
            <a:r>
              <a:rPr lang="tr-TR" dirty="0" smtClean="0"/>
              <a:t>dahil edilmiştir. </a:t>
            </a:r>
          </a:p>
          <a:p>
            <a:pPr marL="0" indent="0" algn="just">
              <a:buNone/>
            </a:pPr>
            <a:r>
              <a:rPr lang="tr-TR" dirty="0" smtClean="0"/>
              <a:t>Her </a:t>
            </a:r>
            <a:r>
              <a:rPr lang="tr-TR" dirty="0"/>
              <a:t>ürünün kendine has özelliklerinden kaynaklanan farklı </a:t>
            </a:r>
            <a:r>
              <a:rPr lang="tr-TR" dirty="0" smtClean="0"/>
              <a:t>kurallara sahip </a:t>
            </a:r>
            <a:r>
              <a:rPr lang="tr-TR" dirty="0"/>
              <a:t>olması söz konusudur. Bu bakımdan, bu güne kadar her ürünün </a:t>
            </a:r>
            <a:r>
              <a:rPr lang="tr-TR" dirty="0" smtClean="0"/>
              <a:t>kendi ortak </a:t>
            </a:r>
            <a:r>
              <a:rPr lang="tr-TR" dirty="0"/>
              <a:t>piyasa düzenini kuran bir düzenlemesi vardı. Bunun sonucunda </a:t>
            </a:r>
            <a:r>
              <a:rPr lang="tr-TR" dirty="0" smtClean="0"/>
              <a:t>ürünler arasında </a:t>
            </a:r>
            <a:r>
              <a:rPr lang="tr-TR" dirty="0"/>
              <a:t>önemli derecede örtüşmeler ve bazen de benzer bir </a:t>
            </a:r>
            <a:r>
              <a:rPr lang="tr-TR" dirty="0" smtClean="0"/>
              <a:t>problemin çözümünde farklı araçların kullanılması durumu ortaya çıkmaktaydı. </a:t>
            </a:r>
          </a:p>
          <a:p>
            <a:pPr marL="0" indent="0" algn="just">
              <a:buNone/>
            </a:pPr>
            <a:r>
              <a:rPr lang="tr-TR" dirty="0" smtClean="0"/>
              <a:t>Yeni düzenleme ile önemli ölçüde mevzuat sadeleştirmesi </a:t>
            </a:r>
            <a:r>
              <a:rPr lang="tr-TR" dirty="0"/>
              <a:t>yapılmaktadır. </a:t>
            </a:r>
            <a:r>
              <a:rPr lang="tr-TR" dirty="0" smtClean="0"/>
              <a:t>Ayrıca </a:t>
            </a:r>
            <a:r>
              <a:rPr lang="tr-TR" dirty="0" err="1" smtClean="0"/>
              <a:t>OPD’lerin</a:t>
            </a:r>
            <a:r>
              <a:rPr lang="tr-TR" dirty="0" smtClean="0"/>
              <a:t> </a:t>
            </a:r>
            <a:r>
              <a:rPr lang="tr-TR" dirty="0"/>
              <a:t>içerdikleri kurallar da gözden geçirilmiş olup, karmaşık </a:t>
            </a:r>
            <a:r>
              <a:rPr lang="tr-TR" dirty="0" smtClean="0"/>
              <a:t>usuller bütçe </a:t>
            </a:r>
            <a:r>
              <a:rPr lang="tr-TR" dirty="0"/>
              <a:t>değişikliği yapılmaksızın sadeleştirilmiştir. </a:t>
            </a:r>
            <a:endParaRPr lang="tr-TR" dirty="0" smtClean="0"/>
          </a:p>
          <a:p>
            <a:pPr marL="0" indent="0" algn="just">
              <a:buNone/>
            </a:pPr>
            <a:r>
              <a:rPr lang="tr-TR" dirty="0" smtClean="0"/>
              <a:t>Ortak piyasa düzenlemelerinde </a:t>
            </a:r>
            <a:r>
              <a:rPr lang="tr-TR" dirty="0"/>
              <a:t>içerik açısından herhangi bir değişiklik olmaması </a:t>
            </a:r>
            <a:r>
              <a:rPr lang="tr-TR" dirty="0" smtClean="0"/>
              <a:t>yanında mekanik </a:t>
            </a:r>
            <a:r>
              <a:rPr lang="tr-TR" dirty="0"/>
              <a:t>ve bir birleştirme ve sadeleştirme çalışması yapılmaya </a:t>
            </a:r>
            <a:r>
              <a:rPr lang="tr-TR" dirty="0" smtClean="0"/>
              <a:t>devam edilmektedir</a:t>
            </a:r>
            <a:r>
              <a:rPr lang="tr-TR" dirty="0"/>
              <a:t>.</a:t>
            </a:r>
          </a:p>
        </p:txBody>
      </p:sp>
    </p:spTree>
    <p:extLst>
      <p:ext uri="{BB962C8B-B14F-4D97-AF65-F5344CB8AC3E}">
        <p14:creationId xmlns:p14="http://schemas.microsoft.com/office/powerpoint/2010/main" val="26765229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6056" y="914401"/>
            <a:ext cx="10796967" cy="4876800"/>
          </a:xfrm>
        </p:spPr>
        <p:txBody>
          <a:bodyPr anchor="t">
            <a:normAutofit fontScale="77500" lnSpcReduction="20000"/>
          </a:bodyPr>
          <a:lstStyle/>
          <a:p>
            <a:pPr marL="0" indent="0" algn="just">
              <a:buNone/>
            </a:pPr>
            <a:r>
              <a:rPr lang="tr-TR" dirty="0"/>
              <a:t>Tek OPD Tüzüğü’nün 1 Ocak 2008 tarihinden itibaren </a:t>
            </a:r>
            <a:r>
              <a:rPr lang="tr-TR" dirty="0" smtClean="0"/>
              <a:t>yürürlüğe girmesiyle </a:t>
            </a:r>
            <a:r>
              <a:rPr lang="tr-TR" dirty="0"/>
              <a:t>2008 yılı içinde ve 2009 yılı başından itibaren toplam 48 adet </a:t>
            </a:r>
            <a:r>
              <a:rPr lang="tr-TR" dirty="0" smtClean="0"/>
              <a:t>Tüzük yürürlükten </a:t>
            </a:r>
            <a:r>
              <a:rPr lang="tr-TR" dirty="0"/>
              <a:t>kalkacaktır. Tek OPD Tüzüğü yedi bölümden oluşmaktadır</a:t>
            </a:r>
            <a:r>
              <a:rPr lang="tr-TR" dirty="0" smtClean="0"/>
              <a:t>;</a:t>
            </a:r>
          </a:p>
          <a:p>
            <a:pPr marL="0" indent="0" algn="just">
              <a:buNone/>
            </a:pPr>
            <a:r>
              <a:rPr lang="tr-TR" b="1" dirty="0"/>
              <a:t>1. Başlangıç Hükümleri: </a:t>
            </a:r>
            <a:r>
              <a:rPr lang="tr-TR" dirty="0"/>
              <a:t>Bu bölümde Tüzük kapsamına giren ürün </a:t>
            </a:r>
            <a:r>
              <a:rPr lang="tr-TR" dirty="0" smtClean="0"/>
              <a:t>ve ürün </a:t>
            </a:r>
            <a:r>
              <a:rPr lang="tr-TR" dirty="0"/>
              <a:t>grupları, ürünlere göre pazarlama yılları, temel tanımlar ve </a:t>
            </a:r>
            <a:r>
              <a:rPr lang="tr-TR" dirty="0" smtClean="0"/>
              <a:t>Komisyonun sahip </a:t>
            </a:r>
            <a:r>
              <a:rPr lang="tr-TR" dirty="0"/>
              <a:t>olduğu yetkiye ilişkin açıklamalar yapılmıştır.</a:t>
            </a:r>
          </a:p>
          <a:p>
            <a:pPr marL="0" indent="0" algn="just">
              <a:buNone/>
            </a:pPr>
            <a:r>
              <a:rPr lang="tr-TR" b="1" dirty="0"/>
              <a:t>2. İç Pazar: </a:t>
            </a:r>
            <a:r>
              <a:rPr lang="tr-TR" dirty="0"/>
              <a:t>Bu bölüm Pazar müdahaleleri ve pazarlama ve </a:t>
            </a:r>
            <a:r>
              <a:rPr lang="tr-TR" dirty="0" smtClean="0"/>
              <a:t>üretime ilişkin </a:t>
            </a:r>
            <a:r>
              <a:rPr lang="tr-TR" dirty="0"/>
              <a:t>kurallar şeklinde iki alt başlığa ayrılmıştır.</a:t>
            </a:r>
          </a:p>
          <a:p>
            <a:pPr marL="0" indent="0" algn="just">
              <a:buNone/>
            </a:pPr>
            <a:r>
              <a:rPr lang="tr-TR" b="1" i="1" dirty="0"/>
              <a:t>a. Pazar Müdahaleleri: </a:t>
            </a:r>
            <a:r>
              <a:rPr lang="tr-TR" dirty="0"/>
              <a:t>Özel depoculuk ve kamu müdahalesi, </a:t>
            </a:r>
            <a:r>
              <a:rPr lang="tr-TR" dirty="0" smtClean="0"/>
              <a:t>şeker, çeltik </a:t>
            </a:r>
            <a:r>
              <a:rPr lang="tr-TR" dirty="0"/>
              <a:t>ve tahıllara uygulanan özel müdahale önlemleri, şeker ve </a:t>
            </a:r>
            <a:r>
              <a:rPr lang="tr-TR" dirty="0" smtClean="0"/>
              <a:t>sütte uygulanan </a:t>
            </a:r>
            <a:r>
              <a:rPr lang="tr-TR" dirty="0"/>
              <a:t>üretim sınırlaması sistemi ve destek programları </a:t>
            </a:r>
            <a:r>
              <a:rPr lang="tr-TR" dirty="0" smtClean="0"/>
              <a:t>kapsamında işleme </a:t>
            </a:r>
            <a:r>
              <a:rPr lang="tr-TR" dirty="0"/>
              <a:t>yardımları, üretim geri iadesi, süt ve süt ürünleri </a:t>
            </a:r>
            <a:r>
              <a:rPr lang="tr-TR" dirty="0" smtClean="0"/>
              <a:t>sektörüne yönelik </a:t>
            </a:r>
            <a:r>
              <a:rPr lang="tr-TR" dirty="0"/>
              <a:t>destekler, sofralık zeytin ve zeytinyağına ilişkin destekler, </a:t>
            </a:r>
            <a:r>
              <a:rPr lang="tr-TR" dirty="0" smtClean="0"/>
              <a:t>tütün fonları </a:t>
            </a:r>
            <a:r>
              <a:rPr lang="tr-TR" dirty="0"/>
              <a:t>ile arıcılık ve ipekböcekçiliği sektörlerine verilen </a:t>
            </a:r>
            <a:r>
              <a:rPr lang="tr-TR" dirty="0" smtClean="0"/>
              <a:t>desteklemelere dair </a:t>
            </a:r>
            <a:r>
              <a:rPr lang="tr-TR" dirty="0"/>
              <a:t>kurallar açıklanmıştır.</a:t>
            </a:r>
          </a:p>
          <a:p>
            <a:pPr marL="0" indent="0" algn="just">
              <a:buNone/>
            </a:pPr>
            <a:r>
              <a:rPr lang="tr-TR" b="1" i="1" dirty="0"/>
              <a:t>b. Pazarlama ve Üretime İlişkin Kurallar: </a:t>
            </a:r>
            <a:r>
              <a:rPr lang="tr-TR" dirty="0"/>
              <a:t>Pazarlama </a:t>
            </a:r>
            <a:r>
              <a:rPr lang="tr-TR" dirty="0" smtClean="0"/>
              <a:t>standartları, üretim </a:t>
            </a:r>
            <a:r>
              <a:rPr lang="tr-TR" dirty="0"/>
              <a:t>koşulları ve üretici örgütleri, branşlar arası örgütler ve </a:t>
            </a:r>
            <a:r>
              <a:rPr lang="tr-TR" dirty="0" smtClean="0"/>
              <a:t>işleyici örgütlere </a:t>
            </a:r>
            <a:r>
              <a:rPr lang="tr-TR" dirty="0"/>
              <a:t>ilişkin kurallar açıklanmıştır.</a:t>
            </a:r>
          </a:p>
        </p:txBody>
      </p:sp>
    </p:spTree>
    <p:extLst>
      <p:ext uri="{BB962C8B-B14F-4D97-AF65-F5344CB8AC3E}">
        <p14:creationId xmlns:p14="http://schemas.microsoft.com/office/powerpoint/2010/main" val="38863304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3930" y="978795"/>
            <a:ext cx="10739094" cy="4958366"/>
          </a:xfrm>
        </p:spPr>
        <p:txBody>
          <a:bodyPr anchor="t">
            <a:normAutofit fontScale="77500" lnSpcReduction="20000"/>
          </a:bodyPr>
          <a:lstStyle/>
          <a:p>
            <a:pPr marL="0" indent="0" algn="just">
              <a:buNone/>
            </a:pPr>
            <a:r>
              <a:rPr lang="tr-TR" b="1" dirty="0"/>
              <a:t>3. Üçüncü Ülkelerle Ticaret: </a:t>
            </a:r>
            <a:r>
              <a:rPr lang="tr-TR" dirty="0"/>
              <a:t>İthalat ve ihracat kapsamında </a:t>
            </a:r>
            <a:r>
              <a:rPr lang="tr-TR" dirty="0" smtClean="0"/>
              <a:t>ithalat lisanları</a:t>
            </a:r>
            <a:r>
              <a:rPr lang="tr-TR" dirty="0"/>
              <a:t>, ithalat vergileri, ithalat kota yönetimi, bazı ürünlere ilişkin özel </a:t>
            </a:r>
            <a:r>
              <a:rPr lang="tr-TR" dirty="0" smtClean="0"/>
              <a:t>ithalat önlemleri</a:t>
            </a:r>
            <a:r>
              <a:rPr lang="tr-TR" dirty="0"/>
              <a:t>, ihracat lisansları, ihracat iadeleri, süt ve süt ürünlerine ilişkin </a:t>
            </a:r>
            <a:r>
              <a:rPr lang="tr-TR" dirty="0" smtClean="0"/>
              <a:t>ihracat kota </a:t>
            </a:r>
            <a:r>
              <a:rPr lang="tr-TR" dirty="0"/>
              <a:t>yönetimi, üçüncü ülkelere yapılan özel ihracat ilişkileri, canlı </a:t>
            </a:r>
            <a:r>
              <a:rPr lang="tr-TR" dirty="0" smtClean="0"/>
              <a:t>bitkilerin ihracatına </a:t>
            </a:r>
            <a:r>
              <a:rPr lang="tr-TR" dirty="0"/>
              <a:t>ilişkin özel hükümler ile dâhilde ve hariçte işleme hakkında </a:t>
            </a:r>
            <a:r>
              <a:rPr lang="tr-TR" dirty="0" smtClean="0"/>
              <a:t>kurallar açıklanmıştır</a:t>
            </a:r>
            <a:r>
              <a:rPr lang="tr-TR" dirty="0"/>
              <a:t>.</a:t>
            </a:r>
          </a:p>
          <a:p>
            <a:pPr marL="0" indent="0" algn="just">
              <a:buNone/>
            </a:pPr>
            <a:r>
              <a:rPr lang="nn-NO" b="1" dirty="0"/>
              <a:t>4. Rekabet Kuralları: </a:t>
            </a:r>
            <a:r>
              <a:rPr lang="nn-NO" dirty="0"/>
              <a:t>İşletmelere uygulanan rekabet kuralları ve </a:t>
            </a:r>
            <a:r>
              <a:rPr lang="nn-NO" dirty="0" smtClean="0"/>
              <a:t>devlet</a:t>
            </a:r>
            <a:r>
              <a:rPr lang="tr-TR" dirty="0" smtClean="0"/>
              <a:t> yardımlarına </a:t>
            </a:r>
            <a:r>
              <a:rPr lang="tr-TR" dirty="0"/>
              <a:t>ilişkin hükümler açıklanmıştır.</a:t>
            </a:r>
          </a:p>
          <a:p>
            <a:pPr marL="0" indent="0" algn="just">
              <a:buNone/>
            </a:pPr>
            <a:r>
              <a:rPr lang="tr-TR" b="1" dirty="0"/>
              <a:t>5. Sektörlere İlişkin Özel Hükümler: </a:t>
            </a:r>
            <a:r>
              <a:rPr lang="tr-TR" dirty="0"/>
              <a:t>Süt ve süt ürünleri </a:t>
            </a:r>
            <a:r>
              <a:rPr lang="tr-TR" dirty="0" smtClean="0"/>
              <a:t>sektöründeki destekleyici </a:t>
            </a:r>
            <a:r>
              <a:rPr lang="tr-TR" dirty="0"/>
              <a:t>vergiler, bazı sektörlerdeki raporlama faaliyetleri, </a:t>
            </a:r>
            <a:r>
              <a:rPr lang="tr-TR" dirty="0" smtClean="0"/>
              <a:t>şerbetçiotu sektöründe sözleşmelerin </a:t>
            </a:r>
            <a:r>
              <a:rPr lang="tr-TR" dirty="0"/>
              <a:t>kaydı, iç pazar fiyatlarındaki bozulmalar, </a:t>
            </a:r>
            <a:r>
              <a:rPr lang="tr-TR" dirty="0" smtClean="0"/>
              <a:t>dünya piyasalarındaki </a:t>
            </a:r>
            <a:r>
              <a:rPr lang="tr-TR" dirty="0"/>
              <a:t>fiyat değişiklikleri nedenli bozulmalar, etil alkol </a:t>
            </a:r>
            <a:r>
              <a:rPr lang="tr-TR" dirty="0" smtClean="0"/>
              <a:t>sektöründe üye </a:t>
            </a:r>
            <a:r>
              <a:rPr lang="tr-TR" dirty="0"/>
              <a:t>ülkelerin Komisyonu bilgilendirmelerine ilişkin kurallar düzenlemiştir</a:t>
            </a:r>
            <a:r>
              <a:rPr lang="tr-TR" dirty="0" smtClean="0"/>
              <a:t>.</a:t>
            </a:r>
          </a:p>
          <a:p>
            <a:pPr marL="0" indent="0">
              <a:buNone/>
            </a:pPr>
            <a:r>
              <a:rPr lang="tr-TR" b="1" dirty="0"/>
              <a:t>6. Genel Hükümler: </a:t>
            </a:r>
            <a:r>
              <a:rPr lang="tr-TR" dirty="0"/>
              <a:t>Mali hükümler, olağanüstü durumlar, üye ülkelerle Komisyon arasındaki bilgi değişimi, kontroller, idari hükümler ve cezalara ilişkin kurallar açıklanmıştır.</a:t>
            </a:r>
          </a:p>
          <a:p>
            <a:pPr marL="0" indent="0">
              <a:buNone/>
            </a:pPr>
            <a:r>
              <a:rPr lang="tr-TR" b="1" dirty="0"/>
              <a:t>7. Uygulama, Geçiş ve Nihai Kurallar: </a:t>
            </a:r>
            <a:r>
              <a:rPr lang="tr-TR" dirty="0"/>
              <a:t>OPD Yönetim Komitesi, tüzük değişiklikleri ve yürürlükten kalkan tüzükler, geçiş kuralları ve yeni tüzüğün yürürlüğe girişiyle ilgili bilgiler verilmiştir.</a:t>
            </a:r>
          </a:p>
          <a:p>
            <a:pPr marL="0" indent="0" algn="just">
              <a:buNone/>
            </a:pPr>
            <a:endParaRPr lang="tr-TR" dirty="0"/>
          </a:p>
        </p:txBody>
      </p:sp>
    </p:spTree>
    <p:extLst>
      <p:ext uri="{BB962C8B-B14F-4D97-AF65-F5344CB8AC3E}">
        <p14:creationId xmlns:p14="http://schemas.microsoft.com/office/powerpoint/2010/main" val="32198209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93538" y="2100272"/>
            <a:ext cx="11493661" cy="1610184"/>
          </a:xfrm>
          <a:prstGeom prst="rect">
            <a:avLst/>
          </a:prstGeom>
        </p:spPr>
        <p:txBody>
          <a:bodyPr wrap="square">
            <a:spAutoFit/>
          </a:bodyPr>
          <a:lstStyle/>
          <a:p>
            <a:pPr marL="228600" algn="just">
              <a:lnSpc>
                <a:spcPct val="107000"/>
              </a:lnSpc>
              <a:spcAft>
                <a:spcPts val="800"/>
              </a:spcAft>
            </a:pPr>
            <a:r>
              <a:rPr lang="tr-TR" sz="1050" dirty="0" err="1">
                <a:latin typeface="Calibri" panose="020F0502020204030204" pitchFamily="34" charset="0"/>
                <a:ea typeface="Calibri" panose="020F0502020204030204" pitchFamily="34" charset="0"/>
                <a:cs typeface="Times New Roman" panose="02020603050405020304" pitchFamily="18" charset="0"/>
              </a:rPr>
              <a:t>Council</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Regulation</a:t>
            </a:r>
            <a:r>
              <a:rPr lang="tr-TR" sz="1050" dirty="0">
                <a:latin typeface="Calibri" panose="020F0502020204030204" pitchFamily="34" charset="0"/>
                <a:ea typeface="Calibri" panose="020F0502020204030204" pitchFamily="34" charset="0"/>
                <a:cs typeface="Times New Roman" panose="02020603050405020304" pitchFamily="18" charset="0"/>
              </a:rPr>
              <a:t> (EEC) No 3508/92 of 27 </a:t>
            </a:r>
            <a:r>
              <a:rPr lang="tr-TR" sz="1050" dirty="0" err="1">
                <a:latin typeface="Calibri" panose="020F0502020204030204" pitchFamily="34" charset="0"/>
                <a:ea typeface="Calibri" panose="020F0502020204030204" pitchFamily="34" charset="0"/>
                <a:cs typeface="Times New Roman" panose="02020603050405020304" pitchFamily="18" charset="0"/>
              </a:rPr>
              <a:t>November</a:t>
            </a:r>
            <a:r>
              <a:rPr lang="tr-TR" sz="1050" dirty="0">
                <a:latin typeface="Calibri" panose="020F0502020204030204" pitchFamily="34" charset="0"/>
                <a:ea typeface="Calibri" panose="020F0502020204030204" pitchFamily="34" charset="0"/>
                <a:cs typeface="Times New Roman" panose="02020603050405020304" pitchFamily="18" charset="0"/>
              </a:rPr>
              <a:t> 1992 </a:t>
            </a:r>
            <a:r>
              <a:rPr lang="tr-TR" sz="1050" dirty="0" err="1">
                <a:latin typeface="Calibri" panose="020F0502020204030204" pitchFamily="34" charset="0"/>
                <a:ea typeface="Calibri" panose="020F0502020204030204" pitchFamily="34" charset="0"/>
                <a:cs typeface="Times New Roman" panose="02020603050405020304" pitchFamily="18" charset="0"/>
              </a:rPr>
              <a:t>establishing</a:t>
            </a:r>
            <a:r>
              <a:rPr lang="tr-TR" sz="1050" dirty="0">
                <a:latin typeface="Calibri" panose="020F0502020204030204" pitchFamily="34" charset="0"/>
                <a:ea typeface="Calibri" panose="020F0502020204030204" pitchFamily="34" charset="0"/>
                <a:cs typeface="Times New Roman" panose="02020603050405020304" pitchFamily="18" charset="0"/>
              </a:rPr>
              <a:t> an </a:t>
            </a:r>
            <a:r>
              <a:rPr lang="tr-TR" sz="1050" dirty="0" err="1">
                <a:latin typeface="Calibri" panose="020F0502020204030204" pitchFamily="34" charset="0"/>
                <a:ea typeface="Calibri" panose="020F0502020204030204" pitchFamily="34" charset="0"/>
                <a:cs typeface="Times New Roman" panose="02020603050405020304" pitchFamily="18" charset="0"/>
              </a:rPr>
              <a:t>integrated</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administration</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and</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control</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system</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for</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certain</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Community</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aid</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schemes</a:t>
            </a:r>
            <a:r>
              <a:rPr lang="tr-TR" sz="1050" dirty="0">
                <a:latin typeface="Calibri" panose="020F0502020204030204" pitchFamily="34" charset="0"/>
                <a:ea typeface="Calibri" panose="020F0502020204030204" pitchFamily="34" charset="0"/>
                <a:cs typeface="Times New Roman" panose="02020603050405020304" pitchFamily="18" charset="0"/>
              </a:rPr>
              <a:t> OJ L 355, 5.12.1992 6 </a:t>
            </a:r>
          </a:p>
          <a:p>
            <a:pPr marL="228600" algn="just">
              <a:lnSpc>
                <a:spcPct val="107000"/>
              </a:lnSpc>
              <a:spcAft>
                <a:spcPts val="800"/>
              </a:spcAft>
            </a:pPr>
            <a:r>
              <a:rPr lang="tr-TR" sz="1050" dirty="0" err="1" smtClean="0">
                <a:latin typeface="Calibri" panose="020F0502020204030204" pitchFamily="34" charset="0"/>
                <a:ea typeface="Calibri" panose="020F0502020204030204" pitchFamily="34" charset="0"/>
                <a:cs typeface="Times New Roman" panose="02020603050405020304" pitchFamily="18" charset="0"/>
              </a:rPr>
              <a:t>Council</a:t>
            </a:r>
            <a:r>
              <a:rPr lang="tr-TR" sz="1050" dirty="0" smtClean="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Regulation</a:t>
            </a:r>
            <a:r>
              <a:rPr lang="tr-TR" sz="1050" dirty="0">
                <a:latin typeface="Calibri" panose="020F0502020204030204" pitchFamily="34" charset="0"/>
                <a:ea typeface="Calibri" panose="020F0502020204030204" pitchFamily="34" charset="0"/>
                <a:cs typeface="Times New Roman" panose="02020603050405020304" pitchFamily="18" charset="0"/>
              </a:rPr>
              <a:t> (EC) No 1782/2003 of 29 </a:t>
            </a:r>
            <a:r>
              <a:rPr lang="tr-TR" sz="1050" dirty="0" err="1">
                <a:latin typeface="Calibri" panose="020F0502020204030204" pitchFamily="34" charset="0"/>
                <a:ea typeface="Calibri" panose="020F0502020204030204" pitchFamily="34" charset="0"/>
                <a:cs typeface="Times New Roman" panose="02020603050405020304" pitchFamily="18" charset="0"/>
              </a:rPr>
              <a:t>September</a:t>
            </a:r>
            <a:r>
              <a:rPr lang="tr-TR" sz="1050" dirty="0">
                <a:latin typeface="Calibri" panose="020F0502020204030204" pitchFamily="34" charset="0"/>
                <a:ea typeface="Calibri" panose="020F0502020204030204" pitchFamily="34" charset="0"/>
                <a:cs typeface="Times New Roman" panose="02020603050405020304" pitchFamily="18" charset="0"/>
              </a:rPr>
              <a:t> 2003 </a:t>
            </a:r>
            <a:r>
              <a:rPr lang="tr-TR" sz="1050" dirty="0" err="1">
                <a:latin typeface="Calibri" panose="020F0502020204030204" pitchFamily="34" charset="0"/>
                <a:ea typeface="Calibri" panose="020F0502020204030204" pitchFamily="34" charset="0"/>
                <a:cs typeface="Times New Roman" panose="02020603050405020304" pitchFamily="18" charset="0"/>
              </a:rPr>
              <a:t>establishing</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common</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rules</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for</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direct</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support</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schemes</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under</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the</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common</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agricultural</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policy</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and</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establishing</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certain</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support</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schemes</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for</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farmers</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and</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amending</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Regulations</a:t>
            </a:r>
            <a:r>
              <a:rPr lang="tr-TR" sz="1050" dirty="0">
                <a:latin typeface="Calibri" panose="020F0502020204030204" pitchFamily="34" charset="0"/>
                <a:ea typeface="Calibri" panose="020F0502020204030204" pitchFamily="34" charset="0"/>
                <a:cs typeface="Times New Roman" panose="02020603050405020304" pitchFamily="18" charset="0"/>
              </a:rPr>
              <a:t> (EEC) No 2019/93, (EC) No 1452/2001, (EC) No 1453/2001, (EC) No 1454/2001, (EC) 1868/94, (EC) No 1251/1999, (EC) No </a:t>
            </a:r>
            <a:r>
              <a:rPr lang="tr-TR" sz="1050" dirty="0" smtClean="0">
                <a:latin typeface="Calibri" panose="020F0502020204030204" pitchFamily="34" charset="0"/>
                <a:ea typeface="Calibri" panose="020F0502020204030204" pitchFamily="34" charset="0"/>
                <a:cs typeface="Times New Roman" panose="02020603050405020304" pitchFamily="18" charset="0"/>
              </a:rPr>
              <a:t>1254/1999</a:t>
            </a:r>
            <a:r>
              <a:rPr lang="tr-TR" sz="1050" dirty="0">
                <a:latin typeface="Calibri" panose="020F0502020204030204" pitchFamily="34" charset="0"/>
                <a:ea typeface="Calibri" panose="020F0502020204030204" pitchFamily="34" charset="0"/>
                <a:cs typeface="Times New Roman" panose="02020603050405020304" pitchFamily="18" charset="0"/>
              </a:rPr>
              <a:t>, (EC) No 1673/2000, (EEC) No 2358/71 </a:t>
            </a:r>
            <a:r>
              <a:rPr lang="tr-TR" sz="1050" dirty="0" err="1">
                <a:latin typeface="Calibri" panose="020F0502020204030204" pitchFamily="34" charset="0"/>
                <a:ea typeface="Calibri" panose="020F0502020204030204" pitchFamily="34" charset="0"/>
                <a:cs typeface="Times New Roman" panose="02020603050405020304" pitchFamily="18" charset="0"/>
              </a:rPr>
              <a:t>and</a:t>
            </a:r>
            <a:r>
              <a:rPr lang="tr-TR" sz="1050" dirty="0">
                <a:latin typeface="Calibri" panose="020F0502020204030204" pitchFamily="34" charset="0"/>
                <a:ea typeface="Calibri" panose="020F0502020204030204" pitchFamily="34" charset="0"/>
                <a:cs typeface="Times New Roman" panose="02020603050405020304" pitchFamily="18" charset="0"/>
              </a:rPr>
              <a:t> (EC) No 2529/2001, OJ L 270, 21.10.2003</a:t>
            </a:r>
          </a:p>
          <a:p>
            <a:pPr marL="228600" algn="just">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smtClean="0">
                <a:latin typeface="Calibri" panose="020F0502020204030204" pitchFamily="34" charset="0"/>
                <a:ea typeface="Calibri" panose="020F0502020204030204" pitchFamily="34" charset="0"/>
                <a:cs typeface="Times New Roman" panose="02020603050405020304" pitchFamily="18" charset="0"/>
              </a:rPr>
              <a:t>Regulation</a:t>
            </a:r>
            <a:r>
              <a:rPr lang="tr-TR" sz="1050" dirty="0" smtClean="0">
                <a:latin typeface="Calibri" panose="020F0502020204030204" pitchFamily="34" charset="0"/>
                <a:ea typeface="Calibri" panose="020F0502020204030204" pitchFamily="34" charset="0"/>
                <a:cs typeface="Times New Roman" panose="02020603050405020304" pitchFamily="18" charset="0"/>
              </a:rPr>
              <a:t> </a:t>
            </a:r>
            <a:r>
              <a:rPr lang="tr-TR" sz="1050" dirty="0">
                <a:latin typeface="Calibri" panose="020F0502020204030204" pitchFamily="34" charset="0"/>
                <a:ea typeface="Calibri" panose="020F0502020204030204" pitchFamily="34" charset="0"/>
                <a:cs typeface="Times New Roman" panose="02020603050405020304" pitchFamily="18" charset="0"/>
              </a:rPr>
              <a:t>No 79/65/EEC of </a:t>
            </a:r>
            <a:r>
              <a:rPr lang="tr-TR" sz="1050" dirty="0" err="1">
                <a:latin typeface="Calibri" panose="020F0502020204030204" pitchFamily="34" charset="0"/>
                <a:ea typeface="Calibri" panose="020F0502020204030204" pitchFamily="34" charset="0"/>
                <a:cs typeface="Times New Roman" panose="02020603050405020304" pitchFamily="18" charset="0"/>
              </a:rPr>
              <a:t>the</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Council</a:t>
            </a:r>
            <a:r>
              <a:rPr lang="tr-TR" sz="1050" dirty="0">
                <a:latin typeface="Calibri" panose="020F0502020204030204" pitchFamily="34" charset="0"/>
                <a:ea typeface="Calibri" panose="020F0502020204030204" pitchFamily="34" charset="0"/>
                <a:cs typeface="Times New Roman" panose="02020603050405020304" pitchFamily="18" charset="0"/>
              </a:rPr>
              <a:t> of 15 </a:t>
            </a:r>
            <a:r>
              <a:rPr lang="tr-TR" sz="1050" dirty="0" err="1">
                <a:latin typeface="Calibri" panose="020F0502020204030204" pitchFamily="34" charset="0"/>
                <a:ea typeface="Calibri" panose="020F0502020204030204" pitchFamily="34" charset="0"/>
                <a:cs typeface="Times New Roman" panose="02020603050405020304" pitchFamily="18" charset="0"/>
              </a:rPr>
              <a:t>June</a:t>
            </a:r>
            <a:r>
              <a:rPr lang="tr-TR" sz="1050" dirty="0">
                <a:latin typeface="Calibri" panose="020F0502020204030204" pitchFamily="34" charset="0"/>
                <a:ea typeface="Calibri" panose="020F0502020204030204" pitchFamily="34" charset="0"/>
                <a:cs typeface="Times New Roman" panose="02020603050405020304" pitchFamily="18" charset="0"/>
              </a:rPr>
              <a:t> 1965 </a:t>
            </a:r>
            <a:r>
              <a:rPr lang="tr-TR" sz="1050" dirty="0" err="1">
                <a:latin typeface="Calibri" panose="020F0502020204030204" pitchFamily="34" charset="0"/>
                <a:ea typeface="Calibri" panose="020F0502020204030204" pitchFamily="34" charset="0"/>
                <a:cs typeface="Times New Roman" panose="02020603050405020304" pitchFamily="18" charset="0"/>
              </a:rPr>
              <a:t>setting</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up</a:t>
            </a:r>
            <a:r>
              <a:rPr lang="tr-TR" sz="1050" dirty="0">
                <a:latin typeface="Calibri" panose="020F0502020204030204" pitchFamily="34" charset="0"/>
                <a:ea typeface="Calibri" panose="020F0502020204030204" pitchFamily="34" charset="0"/>
                <a:cs typeface="Times New Roman" panose="02020603050405020304" pitchFamily="18" charset="0"/>
              </a:rPr>
              <a:t> a network </a:t>
            </a:r>
            <a:r>
              <a:rPr lang="tr-TR" sz="1050" dirty="0" err="1">
                <a:latin typeface="Calibri" panose="020F0502020204030204" pitchFamily="34" charset="0"/>
                <a:ea typeface="Calibri" panose="020F0502020204030204" pitchFamily="34" charset="0"/>
                <a:cs typeface="Times New Roman" panose="02020603050405020304" pitchFamily="18" charset="0"/>
              </a:rPr>
              <a:t>for</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the</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collection</a:t>
            </a:r>
            <a:r>
              <a:rPr lang="tr-TR" sz="1050" dirty="0">
                <a:latin typeface="Calibri" panose="020F0502020204030204" pitchFamily="34" charset="0"/>
                <a:ea typeface="Calibri" panose="020F0502020204030204" pitchFamily="34" charset="0"/>
                <a:cs typeface="Times New Roman" panose="02020603050405020304" pitchFamily="18" charset="0"/>
              </a:rPr>
              <a:t> of </a:t>
            </a:r>
            <a:r>
              <a:rPr lang="tr-TR" sz="1050" dirty="0" err="1">
                <a:latin typeface="Calibri" panose="020F0502020204030204" pitchFamily="34" charset="0"/>
                <a:ea typeface="Calibri" panose="020F0502020204030204" pitchFamily="34" charset="0"/>
                <a:cs typeface="Times New Roman" panose="02020603050405020304" pitchFamily="18" charset="0"/>
              </a:rPr>
              <a:t>accountancy</a:t>
            </a:r>
            <a:r>
              <a:rPr lang="tr-TR" sz="1050" dirty="0">
                <a:latin typeface="Calibri" panose="020F0502020204030204" pitchFamily="34" charset="0"/>
                <a:ea typeface="Calibri" panose="020F0502020204030204" pitchFamily="34" charset="0"/>
                <a:cs typeface="Times New Roman" panose="02020603050405020304" pitchFamily="18" charset="0"/>
              </a:rPr>
              <a:t> data on </a:t>
            </a:r>
            <a:r>
              <a:rPr lang="tr-TR" sz="1050" dirty="0" err="1">
                <a:latin typeface="Calibri" panose="020F0502020204030204" pitchFamily="34" charset="0"/>
                <a:ea typeface="Calibri" panose="020F0502020204030204" pitchFamily="34" charset="0"/>
                <a:cs typeface="Times New Roman" panose="02020603050405020304" pitchFamily="18" charset="0"/>
              </a:rPr>
              <a:t>the</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incomes</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and</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business</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operation</a:t>
            </a:r>
            <a:r>
              <a:rPr lang="tr-TR" sz="1050" dirty="0">
                <a:latin typeface="Calibri" panose="020F0502020204030204" pitchFamily="34" charset="0"/>
                <a:ea typeface="Calibri" panose="020F0502020204030204" pitchFamily="34" charset="0"/>
                <a:cs typeface="Times New Roman" panose="02020603050405020304" pitchFamily="18" charset="0"/>
              </a:rPr>
              <a:t> of </a:t>
            </a:r>
            <a:r>
              <a:rPr lang="tr-TR" sz="1050" dirty="0" err="1">
                <a:latin typeface="Calibri" panose="020F0502020204030204" pitchFamily="34" charset="0"/>
                <a:ea typeface="Calibri" panose="020F0502020204030204" pitchFamily="34" charset="0"/>
                <a:cs typeface="Times New Roman" panose="02020603050405020304" pitchFamily="18" charset="0"/>
              </a:rPr>
              <a:t>agricultural</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holdings</a:t>
            </a:r>
            <a:r>
              <a:rPr lang="tr-TR" sz="1050" dirty="0">
                <a:latin typeface="Calibri" panose="020F0502020204030204" pitchFamily="34" charset="0"/>
                <a:ea typeface="Calibri" panose="020F0502020204030204" pitchFamily="34" charset="0"/>
                <a:cs typeface="Times New Roman" panose="02020603050405020304" pitchFamily="18" charset="0"/>
              </a:rPr>
              <a:t> in </a:t>
            </a:r>
            <a:r>
              <a:rPr lang="tr-TR" sz="1050" dirty="0" err="1">
                <a:latin typeface="Calibri" panose="020F0502020204030204" pitchFamily="34" charset="0"/>
                <a:ea typeface="Calibri" panose="020F0502020204030204" pitchFamily="34" charset="0"/>
                <a:cs typeface="Times New Roman" panose="02020603050405020304" pitchFamily="18" charset="0"/>
              </a:rPr>
              <a:t>the</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European</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Economic</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Community</a:t>
            </a:r>
            <a:r>
              <a:rPr lang="tr-TR" sz="1050" dirty="0">
                <a:latin typeface="Calibri" panose="020F0502020204030204" pitchFamily="34" charset="0"/>
                <a:ea typeface="Calibri" panose="020F0502020204030204" pitchFamily="34" charset="0"/>
                <a:cs typeface="Times New Roman" panose="02020603050405020304" pitchFamily="18" charset="0"/>
              </a:rPr>
              <a:t>, OJ 109, 23.6.1965</a:t>
            </a:r>
          </a:p>
          <a:p>
            <a:pPr marL="228600" algn="just">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Avrupa Komisyonu, “Tek OPD Tüzüğü”, </a:t>
            </a:r>
            <a:r>
              <a:rPr lang="tr-TR" sz="1050" dirty="0" err="1">
                <a:latin typeface="Calibri" panose="020F0502020204030204" pitchFamily="34" charset="0"/>
                <a:ea typeface="Calibri" panose="020F0502020204030204" pitchFamily="34" charset="0"/>
                <a:cs typeface="Times New Roman" panose="02020603050405020304" pitchFamily="18" charset="0"/>
              </a:rPr>
              <a:t>Official</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Journal</a:t>
            </a:r>
            <a:r>
              <a:rPr lang="tr-TR" sz="1050" dirty="0">
                <a:latin typeface="Calibri" panose="020F0502020204030204" pitchFamily="34" charset="0"/>
                <a:ea typeface="Calibri" panose="020F0502020204030204" pitchFamily="34" charset="0"/>
                <a:cs typeface="Times New Roman" panose="02020603050405020304" pitchFamily="18" charset="0"/>
              </a:rPr>
              <a:t> of </a:t>
            </a:r>
            <a:r>
              <a:rPr lang="tr-TR" sz="1050" dirty="0" err="1">
                <a:latin typeface="Calibri" panose="020F0502020204030204" pitchFamily="34" charset="0"/>
                <a:ea typeface="Calibri" panose="020F0502020204030204" pitchFamily="34" charset="0"/>
                <a:cs typeface="Times New Roman" panose="02020603050405020304" pitchFamily="18" charset="0"/>
              </a:rPr>
              <a:t>European</a:t>
            </a:r>
            <a:r>
              <a:rPr lang="tr-TR" sz="1050" dirty="0">
                <a:latin typeface="Calibri" panose="020F0502020204030204" pitchFamily="34" charset="0"/>
                <a:ea typeface="Calibri" panose="020F0502020204030204" pitchFamily="34" charset="0"/>
                <a:cs typeface="Times New Roman" panose="02020603050405020304" pitchFamily="18" charset="0"/>
              </a:rPr>
              <a:t> </a:t>
            </a:r>
            <a:r>
              <a:rPr lang="tr-TR" sz="1050" dirty="0" err="1">
                <a:latin typeface="Calibri" panose="020F0502020204030204" pitchFamily="34" charset="0"/>
                <a:ea typeface="Calibri" panose="020F0502020204030204" pitchFamily="34" charset="0"/>
                <a:cs typeface="Times New Roman" panose="02020603050405020304" pitchFamily="18" charset="0"/>
              </a:rPr>
              <a:t>Union</a:t>
            </a:r>
            <a:r>
              <a:rPr lang="tr-TR" sz="1050" dirty="0">
                <a:latin typeface="Calibri" panose="020F0502020204030204" pitchFamily="34" charset="0"/>
                <a:ea typeface="Calibri" panose="020F0502020204030204" pitchFamily="34" charset="0"/>
                <a:cs typeface="Times New Roman" panose="02020603050405020304" pitchFamily="18" charset="0"/>
              </a:rPr>
              <a:t>, http://eur-lex.europa.eu/LexUriServ/LexUriServ.do?uri=OJ:L:2007:299:0001:0149:EN:PDF</a:t>
            </a:r>
          </a:p>
        </p:txBody>
      </p:sp>
    </p:spTree>
    <p:extLst>
      <p:ext uri="{BB962C8B-B14F-4D97-AF65-F5344CB8AC3E}">
        <p14:creationId xmlns:p14="http://schemas.microsoft.com/office/powerpoint/2010/main" val="14503954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a:blip r:embed="rId2">
            <a:duotone>
              <a:prstClr val="black"/>
              <a:schemeClr val="accent1">
                <a:tint val="45000"/>
                <a:satMod val="400000"/>
              </a:schemeClr>
            </a:duotone>
          </a:blip>
          <a:stretch>
            <a:fillRect/>
          </a:stretch>
        </p:blipFill>
        <p:spPr>
          <a:xfrm>
            <a:off x="1088021" y="474561"/>
            <a:ext cx="10093124" cy="567925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194683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5503" y="532435"/>
            <a:ext cx="10961225" cy="5613721"/>
          </a:xfrm>
        </p:spPr>
        <p:txBody>
          <a:bodyPr anchor="ctr">
            <a:normAutofit lnSpcReduction="10000"/>
          </a:bodyPr>
          <a:lstStyle/>
          <a:p>
            <a:pPr marL="457200" indent="-457200" algn="just">
              <a:buSzPct val="100000"/>
              <a:buFont typeface="+mj-lt"/>
              <a:buAutoNum type="arabicParenR"/>
            </a:pPr>
            <a:r>
              <a:rPr lang="en-US" b="1" dirty="0"/>
              <a:t>AB OTP </a:t>
            </a:r>
            <a:r>
              <a:rPr lang="en-US" b="1" dirty="0" err="1"/>
              <a:t>Gözden</a:t>
            </a:r>
            <a:r>
              <a:rPr lang="en-US" b="1" dirty="0"/>
              <a:t> </a:t>
            </a:r>
            <a:r>
              <a:rPr lang="en-US" b="1" dirty="0" err="1" smtClean="0"/>
              <a:t>G</a:t>
            </a:r>
            <a:r>
              <a:rPr lang="en-US" b="1" dirty="0" err="1"/>
              <a:t>eçirme</a:t>
            </a:r>
            <a:r>
              <a:rPr lang="en-US" b="1" dirty="0"/>
              <a:t> (Health Check) – 20 </a:t>
            </a:r>
            <a:r>
              <a:rPr lang="en-US" b="1" dirty="0" err="1"/>
              <a:t>Mayıs</a:t>
            </a:r>
            <a:r>
              <a:rPr lang="en-US" b="1" dirty="0"/>
              <a:t> 2008</a:t>
            </a:r>
            <a:endParaRPr lang="tr-TR" b="1" dirty="0" smtClean="0"/>
          </a:p>
          <a:p>
            <a:pPr algn="just"/>
            <a:r>
              <a:rPr lang="tr-TR" dirty="0"/>
              <a:t>20 Kasım 2007’de Avrupa Komisyonu, Ortak Tarım Politikası (</a:t>
            </a:r>
            <a:r>
              <a:rPr lang="tr-TR" dirty="0" smtClean="0"/>
              <a:t>OTP) Reformunun </a:t>
            </a:r>
            <a:r>
              <a:rPr lang="tr-TR" dirty="0"/>
              <a:t>Gözden Geçirilmesini sağlayacak bir tebliği kabul etmiştir. </a:t>
            </a:r>
            <a:endParaRPr lang="tr-TR" dirty="0" smtClean="0"/>
          </a:p>
          <a:p>
            <a:pPr algn="just"/>
            <a:r>
              <a:rPr lang="tr-TR" dirty="0" smtClean="0"/>
              <a:t>Bu Gözden </a:t>
            </a:r>
            <a:r>
              <a:rPr lang="tr-TR" dirty="0"/>
              <a:t>Geçirme çalışmasının altında yatan nedenin, </a:t>
            </a:r>
            <a:r>
              <a:rPr lang="tr-TR" dirty="0" err="1"/>
              <a:t>OTP’yi</a:t>
            </a:r>
            <a:r>
              <a:rPr lang="tr-TR" dirty="0"/>
              <a:t> yeniden </a:t>
            </a:r>
            <a:r>
              <a:rPr lang="tr-TR" dirty="0" smtClean="0"/>
              <a:t>reforme etmek </a:t>
            </a:r>
            <a:r>
              <a:rPr lang="tr-TR" dirty="0"/>
              <a:t>ya da yeniden keşfetmek değil; </a:t>
            </a:r>
            <a:r>
              <a:rPr lang="tr-TR" b="1" dirty="0"/>
              <a:t>“OTP bu haliyle, daha geniş bir </a:t>
            </a:r>
            <a:r>
              <a:rPr lang="tr-TR" b="1" dirty="0" smtClean="0"/>
              <a:t>Avrupa Birliği </a:t>
            </a:r>
            <a:r>
              <a:rPr lang="tr-TR" b="1" dirty="0"/>
              <a:t>ve hızlı değişen uluslararası konjonktür içerisinde de </a:t>
            </a:r>
            <a:r>
              <a:rPr lang="tr-TR" b="1" dirty="0" smtClean="0"/>
              <a:t>çalışabilecek midir</a:t>
            </a:r>
            <a:r>
              <a:rPr lang="tr-TR" b="1" dirty="0"/>
              <a:t>?” </a:t>
            </a:r>
            <a:r>
              <a:rPr lang="tr-TR" dirty="0"/>
              <a:t>sorusunu değerlendirmek olduğu belirtilmektedir.</a:t>
            </a:r>
          </a:p>
          <a:p>
            <a:pPr algn="just"/>
            <a:r>
              <a:rPr lang="tr-TR" dirty="0"/>
              <a:t>Komisyon, 20 Mayıs 2008 tarihinde yayınlamış olduğu Gözden </a:t>
            </a:r>
            <a:r>
              <a:rPr lang="tr-TR" dirty="0" smtClean="0"/>
              <a:t>Geçirme çalışmasının </a:t>
            </a:r>
            <a:r>
              <a:rPr lang="tr-TR" b="1" dirty="0"/>
              <a:t>sonucunda 3 temel alanda değişiklik</a:t>
            </a:r>
            <a:r>
              <a:rPr lang="tr-TR" dirty="0"/>
              <a:t> önermekte olup, AB </a:t>
            </a:r>
            <a:r>
              <a:rPr lang="tr-TR" dirty="0" smtClean="0"/>
              <a:t>Ortak Tarım </a:t>
            </a:r>
            <a:r>
              <a:rPr lang="tr-TR" dirty="0"/>
              <a:t>Politikası’nın (OTP) Gözden </a:t>
            </a:r>
            <a:r>
              <a:rPr lang="tr-TR" dirty="0" err="1"/>
              <a:t>Geçirilmesi’ne</a:t>
            </a:r>
            <a:r>
              <a:rPr lang="tr-TR" dirty="0"/>
              <a:t> ilişkin Komisyon </a:t>
            </a:r>
            <a:r>
              <a:rPr lang="tr-TR" dirty="0" smtClean="0"/>
              <a:t>Önerileri, OTP </a:t>
            </a:r>
            <a:r>
              <a:rPr lang="tr-TR" dirty="0"/>
              <a:t>reformunun son adımı olmak üzere resmi olarak yayınlanmıştır. </a:t>
            </a:r>
            <a:r>
              <a:rPr lang="tr-TR" dirty="0" smtClean="0"/>
              <a:t>Gözden Geçirme </a:t>
            </a:r>
            <a:r>
              <a:rPr lang="tr-TR" dirty="0"/>
              <a:t>çalışmasında ele alınan 3 temel konu başlığı şunlardır</a:t>
            </a:r>
            <a:r>
              <a:rPr lang="tr-TR" dirty="0" smtClean="0"/>
              <a:t>;</a:t>
            </a:r>
            <a:endParaRPr lang="tr-TR" dirty="0"/>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31624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7630" y="636608"/>
            <a:ext cx="11042248" cy="5497974"/>
          </a:xfrm>
        </p:spPr>
        <p:txBody>
          <a:bodyPr anchor="t">
            <a:normAutofit fontScale="92500" lnSpcReduction="10000"/>
          </a:bodyPr>
          <a:lstStyle/>
          <a:p>
            <a:pPr marL="0" indent="0" algn="just">
              <a:buNone/>
            </a:pPr>
            <a:r>
              <a:rPr lang="tr-TR" b="1" dirty="0" smtClean="0"/>
              <a:t>A-Tek </a:t>
            </a:r>
            <a:r>
              <a:rPr lang="tr-TR" b="1" dirty="0"/>
              <a:t>Çiftlik Ödeme kurallarındaki </a:t>
            </a:r>
            <a:r>
              <a:rPr lang="tr-TR" b="1" dirty="0" smtClean="0"/>
              <a:t>değişiklikler</a:t>
            </a:r>
          </a:p>
          <a:p>
            <a:pPr>
              <a:buFont typeface="Wingdings" panose="05000000000000000000" pitchFamily="2" charset="2"/>
              <a:buChar char="Ø"/>
            </a:pPr>
            <a:r>
              <a:rPr lang="tr-TR" b="1" dirty="0" smtClean="0"/>
              <a:t>Üretimden bağımsızlaştırma</a:t>
            </a:r>
          </a:p>
          <a:p>
            <a:r>
              <a:rPr lang="tr-TR" dirty="0" smtClean="0"/>
              <a:t>Üretimle </a:t>
            </a:r>
            <a:r>
              <a:rPr lang="tr-TR" dirty="0"/>
              <a:t>bağlantılı olan destekler tarla </a:t>
            </a:r>
            <a:r>
              <a:rPr lang="tr-TR" dirty="0" smtClean="0"/>
              <a:t>bitkileri, durum </a:t>
            </a:r>
            <a:r>
              <a:rPr lang="tr-TR" dirty="0"/>
              <a:t>buğdayı, </a:t>
            </a:r>
            <a:r>
              <a:rPr lang="tr-TR" dirty="0" smtClean="0"/>
              <a:t>şerbetçi otu</a:t>
            </a:r>
            <a:r>
              <a:rPr lang="tr-TR" dirty="0"/>
              <a:t>, tohumlar, kenevir, protein bitkileri, zeytinyağı ve sert </a:t>
            </a:r>
            <a:r>
              <a:rPr lang="tr-TR" dirty="0" smtClean="0"/>
              <a:t>kabuklularda herhangi </a:t>
            </a:r>
            <a:r>
              <a:rPr lang="tr-TR" dirty="0"/>
              <a:t>bir geçiş dönemi olmaksızın 2010 yılından itibaren; kuru yem </a:t>
            </a:r>
            <a:r>
              <a:rPr lang="tr-TR" dirty="0" smtClean="0"/>
              <a:t>ve patates </a:t>
            </a:r>
            <a:r>
              <a:rPr lang="tr-TR" dirty="0"/>
              <a:t>nişastası işleme yardımları 2011 yılından itibaren kaldırılacaktır. </a:t>
            </a:r>
            <a:r>
              <a:rPr lang="tr-TR" dirty="0" smtClean="0"/>
              <a:t>Sert kabuklular </a:t>
            </a:r>
            <a:r>
              <a:rPr lang="tr-TR" dirty="0"/>
              <a:t>için ulusal destekler üretime bağlı olarak verilmeye </a:t>
            </a:r>
            <a:r>
              <a:rPr lang="tr-TR" dirty="0" smtClean="0"/>
              <a:t>devam edebilecektir. </a:t>
            </a:r>
          </a:p>
          <a:p>
            <a:r>
              <a:rPr lang="tr-TR" dirty="0" smtClean="0"/>
              <a:t>Çeltik</a:t>
            </a:r>
            <a:r>
              <a:rPr lang="tr-TR" dirty="0"/>
              <a:t>, patates nişastası (üreticilere ödenen), uzun lifli ketenler </a:t>
            </a:r>
            <a:r>
              <a:rPr lang="tr-TR" dirty="0" smtClean="0"/>
              <a:t>için gerekli </a:t>
            </a:r>
            <a:r>
              <a:rPr lang="tr-TR" dirty="0"/>
              <a:t>olması durumunda 2 yıllık bir geçiş süreci tanınacak ve mevcut </a:t>
            </a:r>
            <a:r>
              <a:rPr lang="tr-TR" dirty="0" smtClean="0"/>
              <a:t>oranlar 2012 </a:t>
            </a:r>
            <a:r>
              <a:rPr lang="tr-TR" dirty="0"/>
              <a:t>yılında tamamen kaldırılmadan önce 2010 yılında yarıya </a:t>
            </a:r>
            <a:r>
              <a:rPr lang="tr-TR" dirty="0" smtClean="0"/>
              <a:t>düşürülecektir. </a:t>
            </a:r>
          </a:p>
          <a:p>
            <a:r>
              <a:rPr lang="tr-TR" dirty="0" smtClean="0"/>
              <a:t>Sığır </a:t>
            </a:r>
            <a:r>
              <a:rPr lang="tr-TR" dirty="0"/>
              <a:t>eti sektöründe; erkek sığır eti pirimi (%75), yetişkin kesim </a:t>
            </a:r>
            <a:r>
              <a:rPr lang="tr-TR" dirty="0" smtClean="0"/>
              <a:t>primi (%</a:t>
            </a:r>
            <a:r>
              <a:rPr lang="tr-TR" dirty="0"/>
              <a:t>100’e kadar) ve buzağı kesim priminde üretime bağlı olarak </a:t>
            </a:r>
            <a:r>
              <a:rPr lang="tr-TR" dirty="0" smtClean="0"/>
              <a:t>yapılan desteklemelerden </a:t>
            </a:r>
            <a:r>
              <a:rPr lang="tr-TR" dirty="0"/>
              <a:t>bir geçiş süreci dahilinde vazgeçilecektir</a:t>
            </a:r>
            <a:r>
              <a:rPr lang="tr-TR" dirty="0" smtClean="0"/>
              <a:t>.</a:t>
            </a:r>
          </a:p>
          <a:p>
            <a:r>
              <a:rPr lang="tr-TR" dirty="0"/>
              <a:t>Sağmal inek primi, koyun-keçi primi, meyve ve sebze ile </a:t>
            </a:r>
            <a:r>
              <a:rPr lang="tr-TR" dirty="0" smtClean="0"/>
              <a:t>şeker sektörlerinde </a:t>
            </a:r>
            <a:r>
              <a:rPr lang="tr-TR" dirty="0"/>
              <a:t>uygulanan kurallar değiştirilmemiştir.</a:t>
            </a:r>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3729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7630" y="1210614"/>
            <a:ext cx="10785393" cy="4580587"/>
          </a:xfrm>
        </p:spPr>
        <p:txBody>
          <a:bodyPr anchor="t">
            <a:normAutofit fontScale="85000" lnSpcReduction="10000"/>
          </a:bodyPr>
          <a:lstStyle/>
          <a:p>
            <a:pPr algn="just">
              <a:buFont typeface="Wingdings" panose="05000000000000000000" pitchFamily="2" charset="2"/>
              <a:buChar char="Ø"/>
            </a:pPr>
            <a:r>
              <a:rPr lang="tr-TR" b="1" dirty="0" smtClean="0"/>
              <a:t>Enerji </a:t>
            </a:r>
            <a:r>
              <a:rPr lang="tr-TR" b="1" dirty="0"/>
              <a:t>bitkisi primi</a:t>
            </a:r>
          </a:p>
          <a:p>
            <a:pPr algn="just"/>
            <a:r>
              <a:rPr lang="tr-TR" dirty="0"/>
              <a:t>Mevcut hektara 25 € olan prim 2010 yılından itibaren </a:t>
            </a:r>
            <a:r>
              <a:rPr lang="tr-TR" dirty="0" smtClean="0"/>
              <a:t>kaldırılması önerilmiştir</a:t>
            </a:r>
            <a:r>
              <a:rPr lang="tr-TR" dirty="0"/>
              <a:t>.</a:t>
            </a:r>
          </a:p>
          <a:p>
            <a:pPr algn="just">
              <a:buFont typeface="Wingdings" panose="05000000000000000000" pitchFamily="2" charset="2"/>
              <a:buChar char="Ø"/>
            </a:pPr>
            <a:r>
              <a:rPr lang="tr-TR" b="1" dirty="0" smtClean="0"/>
              <a:t>Tek </a:t>
            </a:r>
            <a:r>
              <a:rPr lang="tr-TR" b="1" dirty="0"/>
              <a:t>Çiftlik Ödeme modelinin benimsenmesi</a:t>
            </a:r>
          </a:p>
          <a:p>
            <a:pPr algn="just"/>
            <a:r>
              <a:rPr lang="tr-TR" dirty="0"/>
              <a:t>Üye devletlerin bölgesel, tarihsel ya da </a:t>
            </a:r>
            <a:r>
              <a:rPr lang="tr-TR" dirty="0" err="1"/>
              <a:t>hibrit</a:t>
            </a:r>
            <a:r>
              <a:rPr lang="tr-TR" dirty="0"/>
              <a:t> şeklinde uyguladıkları </a:t>
            </a:r>
            <a:r>
              <a:rPr lang="tr-TR" dirty="0" smtClean="0"/>
              <a:t>Tek Çiftlik </a:t>
            </a:r>
            <a:r>
              <a:rPr lang="tr-TR" dirty="0"/>
              <a:t>Ödeme modelinde herhangi bir değişiklik yapılmayacaktır.</a:t>
            </a:r>
          </a:p>
          <a:p>
            <a:pPr algn="just">
              <a:buFont typeface="Wingdings" panose="05000000000000000000" pitchFamily="2" charset="2"/>
              <a:buChar char="Ø"/>
            </a:pPr>
            <a:r>
              <a:rPr lang="tr-TR" b="1" dirty="0"/>
              <a:t>T</a:t>
            </a:r>
            <a:r>
              <a:rPr lang="tr-TR" b="1" i="1" dirty="0" smtClean="0"/>
              <a:t>ek </a:t>
            </a:r>
            <a:r>
              <a:rPr lang="tr-TR" b="1" i="1" dirty="0"/>
              <a:t>Çiftlik Ödemesinden yararlanma durumu</a:t>
            </a:r>
          </a:p>
          <a:p>
            <a:pPr algn="just"/>
            <a:r>
              <a:rPr lang="tr-TR" dirty="0"/>
              <a:t>Bölgesel tek çiftlik ödeme sistemi uygulayan bazı devletlerde </a:t>
            </a:r>
            <a:r>
              <a:rPr lang="tr-TR" dirty="0" smtClean="0"/>
              <a:t>tarımsal faaliyetlerde </a:t>
            </a:r>
            <a:r>
              <a:rPr lang="tr-TR" dirty="0"/>
              <a:t>bulunmayanlara da destekler yapılmakta; önerilerde </a:t>
            </a:r>
            <a:r>
              <a:rPr lang="tr-TR" dirty="0" smtClean="0"/>
              <a:t>bunun önünde </a:t>
            </a:r>
            <a:r>
              <a:rPr lang="tr-TR" dirty="0"/>
              <a:t>geçilmektedir.</a:t>
            </a:r>
          </a:p>
          <a:p>
            <a:pPr algn="just">
              <a:buFont typeface="Wingdings" panose="05000000000000000000" pitchFamily="2" charset="2"/>
              <a:buChar char="Ø"/>
            </a:pPr>
            <a:r>
              <a:rPr lang="tr-TR" b="1" dirty="0" smtClean="0"/>
              <a:t>Asgari </a:t>
            </a:r>
            <a:r>
              <a:rPr lang="tr-TR" b="1" dirty="0"/>
              <a:t>Tek Çiftlik Ödeme sınırı</a:t>
            </a:r>
          </a:p>
          <a:p>
            <a:pPr algn="just"/>
            <a:r>
              <a:rPr lang="tr-TR" dirty="0"/>
              <a:t>Komisyon asgari Tek Çiftlik Ödeme miktarının 250 € ya da </a:t>
            </a:r>
            <a:r>
              <a:rPr lang="tr-TR" dirty="0" smtClean="0"/>
              <a:t>ödemelerden yararlanmak </a:t>
            </a:r>
            <a:r>
              <a:rPr lang="tr-TR" dirty="0"/>
              <a:t>için asgari işletme büyüklüğünün 1 ha olmasını önermektedir.</a:t>
            </a:r>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30738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1252" y="659757"/>
            <a:ext cx="10611772" cy="5486399"/>
          </a:xfrm>
        </p:spPr>
        <p:txBody>
          <a:bodyPr anchor="t">
            <a:normAutofit fontScale="92500" lnSpcReduction="10000"/>
          </a:bodyPr>
          <a:lstStyle/>
          <a:p>
            <a:pPr algn="just">
              <a:buFont typeface="Wingdings" panose="05000000000000000000" pitchFamily="2" charset="2"/>
              <a:buChar char="Ø"/>
            </a:pPr>
            <a:r>
              <a:rPr lang="tr-TR" b="1" dirty="0" smtClean="0"/>
              <a:t>Hedeflenmiş </a:t>
            </a:r>
            <a:r>
              <a:rPr lang="tr-TR" b="1" dirty="0"/>
              <a:t>1. Sütun Önlemleri </a:t>
            </a:r>
            <a:r>
              <a:rPr lang="tr-TR" b="1" dirty="0" smtClean="0"/>
              <a:t>(Üretim destekleri)</a:t>
            </a:r>
            <a:endParaRPr lang="tr-TR" b="1" dirty="0"/>
          </a:p>
          <a:p>
            <a:pPr algn="just">
              <a:buFont typeface="Arial" panose="020B0604020202020204" pitchFamily="34" charset="0"/>
              <a:buChar char="•"/>
            </a:pPr>
            <a:r>
              <a:rPr lang="nn-NO" dirty="0" smtClean="0"/>
              <a:t>Öneriler </a:t>
            </a:r>
            <a:r>
              <a:rPr lang="nn-NO" dirty="0"/>
              <a:t>ile mevcut 69. Madde kapsamındaki önlemler daha esnek </a:t>
            </a:r>
            <a:r>
              <a:rPr lang="nn-NO" dirty="0" smtClean="0"/>
              <a:t>hale</a:t>
            </a:r>
            <a:r>
              <a:rPr lang="tr-TR" dirty="0" smtClean="0"/>
              <a:t> getiriliyor </a:t>
            </a:r>
            <a:r>
              <a:rPr lang="tr-TR" dirty="0"/>
              <a:t>ve yardım harcamalarına ilişkin seçenekler </a:t>
            </a:r>
            <a:r>
              <a:rPr lang="tr-TR" dirty="0" smtClean="0"/>
              <a:t>menüsü genişletilmektedir</a:t>
            </a:r>
            <a:r>
              <a:rPr lang="tr-TR" dirty="0"/>
              <a:t>.</a:t>
            </a:r>
          </a:p>
          <a:p>
            <a:pPr algn="just">
              <a:buFont typeface="Wingdings" panose="05000000000000000000" pitchFamily="2" charset="2"/>
              <a:buChar char="Ø"/>
            </a:pPr>
            <a:r>
              <a:rPr lang="nn-NO" b="1" dirty="0" smtClean="0"/>
              <a:t>Tek </a:t>
            </a:r>
            <a:r>
              <a:rPr lang="nn-NO" b="1" dirty="0"/>
              <a:t>Alan Ödeme Programı </a:t>
            </a:r>
            <a:endParaRPr lang="tr-TR" b="1" dirty="0" smtClean="0"/>
          </a:p>
          <a:p>
            <a:pPr algn="just">
              <a:buFont typeface="Arial" panose="020B0604020202020204" pitchFamily="34" charset="0"/>
              <a:buChar char="•"/>
            </a:pPr>
            <a:r>
              <a:rPr lang="tr-TR" dirty="0" smtClean="0"/>
              <a:t>Tek </a:t>
            </a:r>
            <a:r>
              <a:rPr lang="tr-TR" dirty="0"/>
              <a:t>Alan Ödeme Programı uygulayan 10 Yeni Üye Devlette için </a:t>
            </a:r>
            <a:r>
              <a:rPr lang="tr-TR" dirty="0" smtClean="0"/>
              <a:t>sistem 2013 </a:t>
            </a:r>
            <a:r>
              <a:rPr lang="tr-TR" dirty="0"/>
              <a:t>yılına kadar uzatılmıştır.</a:t>
            </a:r>
          </a:p>
          <a:p>
            <a:pPr algn="just">
              <a:buFont typeface="Wingdings" panose="05000000000000000000" pitchFamily="2" charset="2"/>
              <a:buChar char="Ø"/>
            </a:pPr>
            <a:r>
              <a:rPr lang="tr-TR" b="1" dirty="0" smtClean="0"/>
              <a:t>Modülasyon (Kırsal kalkınmaya doğrudan desteklerden fon aktarımı)</a:t>
            </a:r>
            <a:endParaRPr lang="tr-TR" b="1" dirty="0"/>
          </a:p>
          <a:p>
            <a:pPr algn="just"/>
            <a:r>
              <a:rPr lang="tr-TR" dirty="0"/>
              <a:t>Öneriler Şubat ayında açıklanan taslağı değiştirmemiştir.</a:t>
            </a:r>
          </a:p>
          <a:p>
            <a:pPr algn="just">
              <a:buFont typeface="Wingdings" panose="05000000000000000000" pitchFamily="2" charset="2"/>
              <a:buChar char="Ø"/>
            </a:pPr>
            <a:r>
              <a:rPr lang="tr-TR" b="1" i="1" dirty="0" smtClean="0"/>
              <a:t>Diğer </a:t>
            </a:r>
            <a:r>
              <a:rPr lang="tr-TR" b="1" i="1" dirty="0"/>
              <a:t>Tek Çiftlik Ödemesi </a:t>
            </a:r>
            <a:r>
              <a:rPr lang="tr-TR" b="1" i="1" dirty="0" smtClean="0"/>
              <a:t>konuları</a:t>
            </a:r>
            <a:endParaRPr lang="tr-TR" b="1" dirty="0"/>
          </a:p>
          <a:p>
            <a:pPr algn="just"/>
            <a:r>
              <a:rPr lang="tr-TR" dirty="0"/>
              <a:t>Çapraz Uyuma ilişkin olarak öneriler “Kanuni yönetim </a:t>
            </a:r>
            <a:r>
              <a:rPr lang="tr-TR" dirty="0" smtClean="0"/>
              <a:t>gereksinimleri” </a:t>
            </a:r>
            <a:r>
              <a:rPr lang="tr-TR" dirty="0"/>
              <a:t>listesindeki vahşi kuşlar direktifi </a:t>
            </a:r>
            <a:r>
              <a:rPr lang="tr-TR" dirty="0" smtClean="0"/>
              <a:t>ve </a:t>
            </a:r>
            <a:r>
              <a:rPr lang="nb-NO" dirty="0" smtClean="0"/>
              <a:t>habitatlar </a:t>
            </a:r>
            <a:r>
              <a:rPr lang="nb-NO" dirty="0"/>
              <a:t>direktifleriyle ilgili bazı maddeleri silmektedir.</a:t>
            </a:r>
            <a:endParaRPr lang="tr-TR" dirty="0"/>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00024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7078" y="927280"/>
            <a:ext cx="10715945" cy="4863922"/>
          </a:xfrm>
        </p:spPr>
        <p:txBody>
          <a:bodyPr anchor="t">
            <a:normAutofit fontScale="70000" lnSpcReduction="20000"/>
          </a:bodyPr>
          <a:lstStyle/>
          <a:p>
            <a:pPr marL="0" indent="0" algn="just">
              <a:buNone/>
            </a:pPr>
            <a:r>
              <a:rPr lang="tr-TR" b="1" i="1" dirty="0"/>
              <a:t>B- Ortak Piyasa Düzeni kurallarındaki değişiklikler</a:t>
            </a:r>
          </a:p>
          <a:p>
            <a:pPr algn="just">
              <a:buFont typeface="Wingdings" panose="05000000000000000000" pitchFamily="2" charset="2"/>
              <a:buChar char="Ø"/>
            </a:pPr>
            <a:r>
              <a:rPr lang="tr-TR" b="1" dirty="0" smtClean="0"/>
              <a:t>Zorunlu </a:t>
            </a:r>
            <a:r>
              <a:rPr lang="tr-TR" b="1" dirty="0"/>
              <a:t>boş bırakma </a:t>
            </a:r>
          </a:p>
          <a:p>
            <a:pPr algn="just">
              <a:buFont typeface="Arial" panose="020B0604020202020204" pitchFamily="34" charset="0"/>
              <a:buChar char="•"/>
            </a:pPr>
            <a:r>
              <a:rPr lang="tr-TR" dirty="0" smtClean="0"/>
              <a:t>Ekili </a:t>
            </a:r>
            <a:r>
              <a:rPr lang="tr-TR" dirty="0"/>
              <a:t>alanların %10’unun zorunlu olarak boş bırakılması </a:t>
            </a:r>
            <a:r>
              <a:rPr lang="tr-TR" dirty="0" smtClean="0"/>
              <a:t>uygulamasına (Tek </a:t>
            </a:r>
            <a:r>
              <a:rPr lang="tr-TR" dirty="0"/>
              <a:t>Alan Ödeme Programı- SAPS uygulayan ülkeler hariç) son verilecektir.</a:t>
            </a:r>
          </a:p>
          <a:p>
            <a:pPr algn="just">
              <a:buFont typeface="Wingdings" panose="05000000000000000000" pitchFamily="2" charset="2"/>
              <a:buChar char="Ø"/>
            </a:pPr>
            <a:r>
              <a:rPr lang="tr-TR" b="1" dirty="0" smtClean="0"/>
              <a:t>Kamu </a:t>
            </a:r>
            <a:r>
              <a:rPr lang="tr-TR" b="1" dirty="0"/>
              <a:t>Müdahalesi</a:t>
            </a:r>
          </a:p>
          <a:p>
            <a:pPr algn="just"/>
            <a:r>
              <a:rPr lang="tr-TR" dirty="0"/>
              <a:t>Öneriler ile durum buğdayı, arpa ve sorguma olan </a:t>
            </a:r>
            <a:r>
              <a:rPr lang="tr-TR" dirty="0" smtClean="0"/>
              <a:t>müdahalelerin kaldırması </a:t>
            </a:r>
            <a:r>
              <a:rPr lang="tr-TR" dirty="0"/>
              <a:t>planlanmakta, ekmeklik budaya yapılan müdahaleye ise </a:t>
            </a:r>
            <a:r>
              <a:rPr lang="tr-TR" dirty="0" smtClean="0"/>
              <a:t>devam edilmektedir. Çeltik </a:t>
            </a:r>
            <a:r>
              <a:rPr lang="tr-TR" dirty="0"/>
              <a:t>ve domuz eti müdahalelerinin de kaldırılması planlanmaktadır.</a:t>
            </a:r>
          </a:p>
          <a:p>
            <a:pPr algn="just">
              <a:buFont typeface="Wingdings" panose="05000000000000000000" pitchFamily="2" charset="2"/>
              <a:buChar char="Ø"/>
            </a:pPr>
            <a:r>
              <a:rPr lang="tr-TR" b="1" dirty="0" smtClean="0"/>
              <a:t>Patates </a:t>
            </a:r>
            <a:r>
              <a:rPr lang="tr-TR" b="1" dirty="0"/>
              <a:t>nişastası kotaları</a:t>
            </a:r>
          </a:p>
          <a:p>
            <a:pPr algn="just"/>
            <a:r>
              <a:rPr lang="tr-TR" dirty="0"/>
              <a:t>Patates nişastası kotalarının uygulanma süresine 2 yıllık bir ilave </a:t>
            </a:r>
            <a:r>
              <a:rPr lang="tr-TR" dirty="0" smtClean="0"/>
              <a:t>söz konusu </a:t>
            </a:r>
            <a:r>
              <a:rPr lang="tr-TR" dirty="0"/>
              <a:t>olup, 2013 yılında kaldırılması planlanmaktadır. Ayrıca üretim </a:t>
            </a:r>
            <a:r>
              <a:rPr lang="tr-TR" dirty="0" smtClean="0"/>
              <a:t>iadeleri 2010 </a:t>
            </a:r>
            <a:r>
              <a:rPr lang="tr-TR" dirty="0"/>
              <a:t>yılında kaldırılacaktır.</a:t>
            </a:r>
          </a:p>
          <a:p>
            <a:pPr algn="just">
              <a:buFont typeface="Wingdings" panose="05000000000000000000" pitchFamily="2" charset="2"/>
              <a:buChar char="Ø"/>
            </a:pPr>
            <a:r>
              <a:rPr lang="tr-TR" b="1" dirty="0" smtClean="0"/>
              <a:t>Süt </a:t>
            </a:r>
            <a:r>
              <a:rPr lang="tr-TR" b="1" dirty="0"/>
              <a:t>kotaları</a:t>
            </a:r>
          </a:p>
          <a:p>
            <a:pPr algn="just"/>
            <a:r>
              <a:rPr lang="tr-TR" dirty="0"/>
              <a:t>Komisyon süt kota rejiminin 31 Mart 2015 tarihinden </a:t>
            </a:r>
            <a:r>
              <a:rPr lang="tr-TR" dirty="0" smtClean="0"/>
              <a:t>sonrasına uzatılmamasını </a:t>
            </a:r>
            <a:r>
              <a:rPr lang="tr-TR" dirty="0"/>
              <a:t>istemektedir. Pazara yönelik üretimin </a:t>
            </a:r>
            <a:r>
              <a:rPr lang="tr-TR" dirty="0" smtClean="0"/>
              <a:t>gerçekleştirilmesi amaçlanmaktadır</a:t>
            </a:r>
            <a:r>
              <a:rPr lang="tr-TR" dirty="0"/>
              <a:t>.</a:t>
            </a:r>
          </a:p>
          <a:p>
            <a:pPr algn="just">
              <a:buFont typeface="Wingdings" panose="05000000000000000000" pitchFamily="2" charset="2"/>
              <a:buChar char="Ø"/>
            </a:pPr>
            <a:r>
              <a:rPr lang="tr-TR" b="1" dirty="0" smtClean="0"/>
              <a:t>Diğer </a:t>
            </a:r>
            <a:r>
              <a:rPr lang="tr-TR" b="1" dirty="0"/>
              <a:t>süt ürünleri destek programları</a:t>
            </a:r>
          </a:p>
          <a:p>
            <a:pPr algn="just"/>
            <a:r>
              <a:rPr lang="tr-TR" dirty="0"/>
              <a:t>Peynir ve tereyağında uygulanan zorunlu özel depolama yardımına </a:t>
            </a:r>
            <a:r>
              <a:rPr lang="tr-TR" dirty="0" smtClean="0"/>
              <a:t>son verilmesi </a:t>
            </a:r>
            <a:r>
              <a:rPr lang="tr-TR" dirty="0"/>
              <a:t>planlanmaktadır.</a:t>
            </a:r>
          </a:p>
        </p:txBody>
      </p:sp>
      <p:sp>
        <p:nvSpPr>
          <p:cNvPr id="4" name="Dikdörtgen 3"/>
          <p:cNvSpPr/>
          <p:nvPr/>
        </p:nvSpPr>
        <p:spPr>
          <a:xfrm>
            <a:off x="242454" y="6176963"/>
            <a:ext cx="11505849" cy="454612"/>
          </a:xfrm>
          <a:prstGeom prst="rect">
            <a:avLst/>
          </a:prstGeom>
        </p:spPr>
        <p:txBody>
          <a:bodyPr wrap="square">
            <a:spAutoFit/>
          </a:bodyPr>
          <a:lstStyle/>
          <a:p>
            <a:pPr algn="just">
              <a:lnSpc>
                <a:spcPct val="107000"/>
              </a:lnSpc>
              <a:spcAft>
                <a:spcPts val="800"/>
              </a:spcAft>
            </a:pPr>
            <a:r>
              <a:rPr lang="tr-TR"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a:t>
            </a:r>
            <a:r>
              <a:rPr lang="tr-TR" sz="11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www.tarim.gov.tr/ABDGM/Belgeler/AB%20UYUM/Yay%C4%B1nlar%C4%B1m%C4%B1z/T%C3%BCrk%20Tar%C4%B1m%20Sekt%C3%B6r%C3%BCn%C3%BCn%20AB%20S%C3%BCrecinde%20%C4%B0ncelenmesi.pdf</a:t>
            </a:r>
            <a:r>
              <a:rPr lang="tr-TR" sz="1100" dirty="0" smtClean="0">
                <a:latin typeface="Calibri" panose="020F0502020204030204" pitchFamily="34" charset="0"/>
                <a:ea typeface="Calibri" panose="020F0502020204030204" pitchFamily="34" charset="0"/>
                <a:cs typeface="Times New Roman" panose="02020603050405020304" pitchFamily="18" charset="0"/>
              </a:rPr>
              <a:t>  Tarım ve Hayvancılık Bakanlığı, TÜRK </a:t>
            </a:r>
            <a:r>
              <a:rPr lang="tr-TR" sz="1100" dirty="0">
                <a:latin typeface="Calibri" panose="020F0502020204030204" pitchFamily="34" charset="0"/>
                <a:ea typeface="Calibri" panose="020F0502020204030204" pitchFamily="34" charset="0"/>
                <a:cs typeface="Times New Roman" panose="02020603050405020304" pitchFamily="18" charset="0"/>
              </a:rPr>
              <a:t>TARIM SEKTÖRÜNÜN AVRUPA BİRLİĞİ SÜRECİNDE </a:t>
            </a:r>
            <a:r>
              <a:rPr lang="tr-TR" sz="1100" dirty="0" smtClean="0">
                <a:latin typeface="Calibri" panose="020F0502020204030204" pitchFamily="34" charset="0"/>
                <a:ea typeface="Calibri" panose="020F0502020204030204" pitchFamily="34" charset="0"/>
                <a:cs typeface="Times New Roman" panose="02020603050405020304" pitchFamily="18" charset="0"/>
              </a:rPr>
              <a:t>İNCELENMESİ, Tarım ve Kırsal Kalkınma Faslı, Ankara, Ağustos-2008. </a:t>
            </a:r>
            <a:endParaRPr lang="tr-TR"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95220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4120</Words>
  <Application>Microsoft Office PowerPoint</Application>
  <PresentationFormat>Geniş ekran</PresentationFormat>
  <Paragraphs>233</Paragraphs>
  <Slides>34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34</vt:i4>
      </vt:variant>
    </vt:vector>
  </HeadingPairs>
  <TitlesOfParts>
    <vt:vector size="40" baseType="lpstr">
      <vt:lpstr>Arial</vt:lpstr>
      <vt:lpstr>Calibri</vt:lpstr>
      <vt:lpstr>Calibri Light</vt:lpstr>
      <vt:lpstr>Times New Roman</vt:lpstr>
      <vt:lpstr>Wingdings</vt:lpstr>
      <vt:lpstr>Office Teması</vt:lpstr>
      <vt:lpstr>OTP</vt:lpstr>
      <vt:lpstr>PowerPoint Sunusu</vt:lpstr>
      <vt:lpstr>Tarihsel Gelişim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Ortak Piyasa Düzenleri</vt:lpstr>
      <vt:lpstr>PowerPoint Sunusu</vt:lpstr>
      <vt:lpstr>Pazar Müdahaleleri</vt:lpstr>
      <vt:lpstr>PowerPoint Sunusu</vt:lpstr>
      <vt:lpstr>PowerPoint Sunusu</vt:lpstr>
      <vt:lpstr>PowerPoint Sunusu</vt:lpstr>
      <vt:lpstr>Destekler</vt:lpstr>
      <vt:lpstr>PowerPoint Sunusu</vt:lpstr>
      <vt:lpstr>PowerPoint Sunusu</vt:lpstr>
      <vt:lpstr>Üretim ve Pazarlama Kuralları</vt:lpstr>
      <vt:lpstr>PowerPoint Sunusu</vt:lpstr>
      <vt:lpstr>Üçüncü Ülkelerle Ticaret</vt:lpstr>
      <vt:lpstr>PowerPoint Sunusu</vt:lpstr>
      <vt:lpstr>PowerPoint Sunusu</vt:lpstr>
      <vt:lpstr>PowerPoint Sunusu</vt:lpstr>
      <vt:lpstr>Tek Ortak Piyasa Düzeni Tüzüğü</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OTP</dc:title>
  <dc:creator>HSE</dc:creator>
  <cp:lastModifiedBy>HSE</cp:lastModifiedBy>
  <cp:revision>8</cp:revision>
  <dcterms:created xsi:type="dcterms:W3CDTF">2018-01-10T07:07:12Z</dcterms:created>
  <dcterms:modified xsi:type="dcterms:W3CDTF">2018-01-19T08:48:16Z</dcterms:modified>
</cp:coreProperties>
</file>