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2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4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4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8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0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4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8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3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D735-4EDE-FF44-9911-096CE47CC915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1D10-58FF-6E4A-AE0C-1935AC98F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2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Neorealizm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Neoliberalizm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Yapısalcı</a:t>
            </a:r>
            <a:r>
              <a:rPr lang="en-US" sz="2800" dirty="0" smtClean="0"/>
              <a:t> </a:t>
            </a:r>
            <a:r>
              <a:rPr lang="en-US" sz="2800" dirty="0" err="1"/>
              <a:t>R</a:t>
            </a:r>
            <a:r>
              <a:rPr lang="en-US" sz="2800" dirty="0" err="1" smtClean="0"/>
              <a:t>ealizm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Neo-Neo </a:t>
            </a:r>
            <a:r>
              <a:rPr lang="en-US" sz="2800" dirty="0" err="1"/>
              <a:t>T</a:t>
            </a:r>
            <a:r>
              <a:rPr lang="en-US" sz="2800" dirty="0" err="1" smtClean="0"/>
              <a:t>artışması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616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Neorealizm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Neorealizmin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realizmden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endParaRPr lang="en-US" dirty="0" smtClean="0"/>
          </a:p>
          <a:p>
            <a:r>
              <a:rPr lang="en-US" dirty="0" smtClean="0"/>
              <a:t>Kenneth Waltz </a:t>
            </a:r>
            <a:r>
              <a:rPr lang="en-US" dirty="0" err="1" smtClean="0"/>
              <a:t>ve</a:t>
            </a:r>
            <a:r>
              <a:rPr lang="en-US" dirty="0" smtClean="0"/>
              <a:t> 1970’lerden </a:t>
            </a:r>
            <a:r>
              <a:rPr lang="en-US" dirty="0" err="1" smtClean="0"/>
              <a:t>itibaren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Man, the State and War, 1959</a:t>
            </a:r>
          </a:p>
          <a:p>
            <a:r>
              <a:rPr lang="en-US" dirty="0" smtClean="0"/>
              <a:t>The Theory of International Politics, 1979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Neorealizmin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varsayımları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düzenleyici</a:t>
            </a:r>
            <a:r>
              <a:rPr lang="en-US" dirty="0" smtClean="0"/>
              <a:t> </a:t>
            </a:r>
            <a:r>
              <a:rPr lang="en-US" dirty="0" err="1" smtClean="0"/>
              <a:t>ilkesi</a:t>
            </a:r>
            <a:r>
              <a:rPr lang="en-US" dirty="0" smtClean="0"/>
              <a:t> </a:t>
            </a:r>
            <a:r>
              <a:rPr lang="en-US" dirty="0" err="1" smtClean="0"/>
              <a:t>anarşidir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r>
              <a:rPr lang="en-US" dirty="0" smtClean="0"/>
              <a:t> </a:t>
            </a:r>
            <a:r>
              <a:rPr lang="en-US" dirty="0" err="1" smtClean="0"/>
              <a:t>gösteren</a:t>
            </a:r>
            <a:r>
              <a:rPr lang="en-US" dirty="0" smtClean="0"/>
              <a:t>,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önceliği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davranan</a:t>
            </a:r>
            <a:r>
              <a:rPr lang="en-US" dirty="0" smtClean="0"/>
              <a:t> </a:t>
            </a:r>
            <a:r>
              <a:rPr lang="en-US" dirty="0" err="1" smtClean="0"/>
              <a:t>aktörlerdir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, </a:t>
            </a:r>
            <a:r>
              <a:rPr lang="en-US" dirty="0" err="1" smtClean="0"/>
              <a:t>sistemin</a:t>
            </a:r>
            <a:r>
              <a:rPr lang="en-US" dirty="0" smtClean="0"/>
              <a:t>/</a:t>
            </a:r>
            <a:r>
              <a:rPr lang="en-US" dirty="0" err="1" smtClean="0"/>
              <a:t>yapının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belirler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2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Saldırgan</a:t>
            </a:r>
            <a:r>
              <a:rPr lang="en-US" dirty="0" smtClean="0"/>
              <a:t> </a:t>
            </a:r>
            <a:r>
              <a:rPr lang="en-US" dirty="0" err="1" smtClean="0"/>
              <a:t>realizm</a:t>
            </a:r>
            <a:r>
              <a:rPr lang="en-US" dirty="0" smtClean="0"/>
              <a:t>/ Offensive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/>
              <a:t>M</a:t>
            </a:r>
            <a:r>
              <a:rPr lang="en-US" dirty="0" err="1" smtClean="0"/>
              <a:t>earsheimer</a:t>
            </a:r>
            <a:r>
              <a:rPr lang="en-US" dirty="0" smtClean="0"/>
              <a:t>, </a:t>
            </a:r>
            <a:r>
              <a:rPr lang="en-US" b="1" dirty="0" smtClean="0"/>
              <a:t>The Tragedy of Great Power Politics</a:t>
            </a:r>
            <a:r>
              <a:rPr lang="en-US" dirty="0" smtClean="0"/>
              <a:t>, 2001</a:t>
            </a:r>
          </a:p>
          <a:p>
            <a:r>
              <a:rPr lang="en-US" dirty="0" err="1" smtClean="0"/>
              <a:t>Devletler</a:t>
            </a:r>
            <a:r>
              <a:rPr lang="en-US" dirty="0" smtClean="0"/>
              <a:t>,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devletlere</a:t>
            </a:r>
            <a:r>
              <a:rPr lang="en-US" dirty="0" smtClean="0"/>
              <a:t> </a:t>
            </a:r>
            <a:r>
              <a:rPr lang="en-US" dirty="0" err="1" smtClean="0"/>
              <a:t>oranla</a:t>
            </a:r>
            <a:r>
              <a:rPr lang="en-US" dirty="0" smtClean="0"/>
              <a:t>,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güçlerini</a:t>
            </a:r>
            <a:r>
              <a:rPr lang="en-US" dirty="0" smtClean="0"/>
              <a:t> en 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düzeye</a:t>
            </a:r>
            <a:r>
              <a:rPr lang="en-US" dirty="0" smtClean="0"/>
              <a:t> </a:t>
            </a:r>
            <a:r>
              <a:rPr lang="en-US" dirty="0" err="1" smtClean="0"/>
              <a:t>çıkarmaya</a:t>
            </a:r>
            <a:r>
              <a:rPr lang="en-US" dirty="0" smtClean="0"/>
              <a:t> </a:t>
            </a:r>
            <a:r>
              <a:rPr lang="en-US" dirty="0" err="1" smtClean="0"/>
              <a:t>çalışırlar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Aralarındaki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farkını</a:t>
            </a:r>
            <a:r>
              <a:rPr lang="en-US" dirty="0" smtClean="0"/>
              <a:t> </a:t>
            </a:r>
            <a:r>
              <a:rPr lang="en-US" dirty="0" err="1" smtClean="0"/>
              <a:t>arttırmaya</a:t>
            </a:r>
            <a:r>
              <a:rPr lang="en-US" dirty="0" smtClean="0"/>
              <a:t> </a:t>
            </a:r>
            <a:r>
              <a:rPr lang="en-US" dirty="0" err="1" smtClean="0"/>
              <a:t>çalışırlar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işbirliğinden</a:t>
            </a:r>
            <a:r>
              <a:rPr lang="en-US" dirty="0" smtClean="0"/>
              <a:t> </a:t>
            </a:r>
            <a:r>
              <a:rPr lang="en-US" dirty="0" err="1" smtClean="0"/>
              <a:t>kaçınırlar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7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Savunmacı</a:t>
            </a:r>
            <a:r>
              <a:rPr lang="en-US" dirty="0" smtClean="0"/>
              <a:t> </a:t>
            </a:r>
            <a:r>
              <a:rPr lang="en-US" dirty="0" err="1" smtClean="0"/>
              <a:t>Realizm</a:t>
            </a:r>
            <a:r>
              <a:rPr lang="en-US" dirty="0" smtClean="0"/>
              <a:t>/ Defensive 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Stephan Walt, </a:t>
            </a:r>
            <a:r>
              <a:rPr lang="en-US" b="1" dirty="0" smtClean="0"/>
              <a:t>The Origins of Alliances</a:t>
            </a:r>
            <a:r>
              <a:rPr lang="en-US" dirty="0" smtClean="0"/>
              <a:t>, 1987</a:t>
            </a:r>
          </a:p>
          <a:p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güce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tehdide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dengeleme</a:t>
            </a:r>
            <a:r>
              <a:rPr lang="en-US" dirty="0" smtClean="0"/>
              <a:t> </a:t>
            </a:r>
            <a:r>
              <a:rPr lang="en-US" dirty="0" err="1" smtClean="0"/>
              <a:t>yaparlar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Egemen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konumlarını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alırlar</a:t>
            </a:r>
            <a:r>
              <a:rPr lang="en-US" dirty="0" smtClean="0"/>
              <a:t>; </a:t>
            </a:r>
            <a:r>
              <a:rPr lang="en-US" dirty="0" err="1" smtClean="0"/>
              <a:t>diğetrlerinin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ilgilenmezler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farkını</a:t>
            </a:r>
            <a:r>
              <a:rPr lang="en-US" dirty="0" smtClean="0"/>
              <a:t> </a:t>
            </a:r>
            <a:r>
              <a:rPr lang="en-US" dirty="0" err="1" smtClean="0"/>
              <a:t>azaltma</a:t>
            </a:r>
            <a:r>
              <a:rPr lang="en-US" dirty="0" smtClean="0"/>
              <a:t> </a:t>
            </a:r>
            <a:r>
              <a:rPr lang="en-US" dirty="0" err="1" smtClean="0"/>
              <a:t>yönünde</a:t>
            </a:r>
            <a:r>
              <a:rPr lang="en-US" dirty="0" smtClean="0"/>
              <a:t> </a:t>
            </a:r>
            <a:r>
              <a:rPr lang="en-US" dirty="0" err="1" smtClean="0"/>
              <a:t>davranırlar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endParaRPr lang="en-US" dirty="0" smtClean="0"/>
          </a:p>
          <a:p>
            <a:r>
              <a:rPr lang="en-US" dirty="0" err="1" smtClean="0"/>
              <a:t>İşbirliği</a:t>
            </a:r>
            <a:r>
              <a:rPr lang="en-US" dirty="0" smtClean="0"/>
              <a:t> </a:t>
            </a:r>
            <a:r>
              <a:rPr lang="en-US" dirty="0" err="1" smtClean="0"/>
              <a:t>yapabilirler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7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Neoliberalizm</a:t>
            </a:r>
            <a:r>
              <a:rPr lang="en-US" dirty="0" smtClean="0"/>
              <a:t>/ Neoliberal </a:t>
            </a:r>
            <a:r>
              <a:rPr lang="en-US" dirty="0" err="1" smtClean="0"/>
              <a:t>Kurumsalcılık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Uluslarararsı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anarşik</a:t>
            </a:r>
            <a:r>
              <a:rPr lang="en-US" dirty="0" smtClean="0"/>
              <a:t> </a:t>
            </a:r>
            <a:r>
              <a:rPr lang="en-US" dirty="0" err="1" smtClean="0"/>
              <a:t>olsa</a:t>
            </a:r>
            <a:r>
              <a:rPr lang="en-US" dirty="0" smtClean="0"/>
              <a:t> da </a:t>
            </a:r>
            <a:r>
              <a:rPr lang="en-US" dirty="0" err="1" smtClean="0"/>
              <a:t>çatışmacı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 </a:t>
            </a:r>
            <a:r>
              <a:rPr lang="en-US" dirty="0" err="1" smtClean="0"/>
              <a:t>zorunda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Kurumlar</a:t>
            </a:r>
            <a:r>
              <a:rPr lang="en-US" dirty="0" smtClean="0"/>
              <a:t>, </a:t>
            </a:r>
            <a:r>
              <a:rPr lang="en-US" dirty="0" err="1" smtClean="0"/>
              <a:t>hukuk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istikrar</a:t>
            </a:r>
            <a:r>
              <a:rPr lang="en-US" dirty="0" smtClean="0"/>
              <a:t> </a:t>
            </a:r>
            <a:r>
              <a:rPr lang="en-US" dirty="0" err="1" smtClean="0"/>
              <a:t>getirir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Uluslarararası</a:t>
            </a:r>
            <a:r>
              <a:rPr lang="en-US" dirty="0" smtClean="0"/>
              <a:t> </a:t>
            </a:r>
            <a:r>
              <a:rPr lang="en-US" dirty="0" err="1" smtClean="0"/>
              <a:t>örgütler</a:t>
            </a:r>
            <a:r>
              <a:rPr lang="en-US" dirty="0" smtClean="0"/>
              <a:t>,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olmasa</a:t>
            </a:r>
            <a:r>
              <a:rPr lang="en-US" dirty="0" smtClean="0"/>
              <a:t> da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aktörlerdir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çıkarlar</a:t>
            </a:r>
            <a:r>
              <a:rPr lang="en-US" dirty="0" smtClean="0"/>
              <a:t> </a:t>
            </a:r>
            <a:r>
              <a:rPr lang="en-US" dirty="0" err="1" smtClean="0"/>
              <a:t>örgütlerin</a:t>
            </a:r>
            <a:r>
              <a:rPr lang="en-US" dirty="0" smtClean="0"/>
              <a:t> </a:t>
            </a:r>
            <a:r>
              <a:rPr lang="en-US" dirty="0" err="1" smtClean="0"/>
              <a:t>temelidir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9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Neo-neo </a:t>
            </a:r>
            <a:r>
              <a:rPr lang="en-US" dirty="0" err="1"/>
              <a:t>T</a:t>
            </a:r>
            <a:r>
              <a:rPr lang="en-US" dirty="0" err="1" smtClean="0"/>
              <a:t>artışması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yaklaşım</a:t>
            </a:r>
            <a:r>
              <a:rPr lang="en-US" dirty="0" smtClean="0"/>
              <a:t> da </a:t>
            </a:r>
            <a:r>
              <a:rPr lang="en-US" dirty="0" err="1" smtClean="0"/>
              <a:t>anarşiyi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Neorealistelere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 </a:t>
            </a:r>
            <a:r>
              <a:rPr lang="en-US" dirty="0" err="1" smtClean="0"/>
              <a:t>kendiliğinden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çıkmaz</a:t>
            </a:r>
            <a:r>
              <a:rPr lang="en-US" dirty="0" smtClean="0"/>
              <a:t>; </a:t>
            </a:r>
            <a:r>
              <a:rPr lang="en-US" dirty="0" err="1" smtClean="0"/>
              <a:t>neoliberallere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çıkarlar</a:t>
            </a:r>
            <a:r>
              <a:rPr lang="en-US" dirty="0" smtClean="0"/>
              <a:t> </a:t>
            </a:r>
            <a:r>
              <a:rPr lang="en-US" dirty="0" err="1" smtClean="0"/>
              <a:t>ortaklaştığında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mümkündür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Hayatta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rekabet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endParaRPr lang="en-US" dirty="0" smtClean="0"/>
          </a:p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epistemolojik</a:t>
            </a:r>
            <a:r>
              <a:rPr lang="en-US" dirty="0" smtClean="0"/>
              <a:t> </a:t>
            </a:r>
            <a:r>
              <a:rPr lang="en-US" dirty="0" err="1" smtClean="0"/>
              <a:t>zemin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Neo-Neo </a:t>
            </a:r>
            <a:r>
              <a:rPr lang="en-US" dirty="0" err="1" smtClean="0"/>
              <a:t>tartışması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Uluslarararası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varsayımlarla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ederler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Nerealistler</a:t>
            </a:r>
            <a:r>
              <a:rPr lang="en-US" dirty="0" smtClean="0"/>
              <a:t>: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denge</a:t>
            </a:r>
            <a:endParaRPr lang="en-US" dirty="0" smtClean="0"/>
          </a:p>
          <a:p>
            <a:r>
              <a:rPr lang="en-US" dirty="0" err="1" smtClean="0"/>
              <a:t>Neoliberaler</a:t>
            </a:r>
            <a:r>
              <a:rPr lang="en-US" dirty="0" smtClean="0"/>
              <a:t>: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çevre</a:t>
            </a:r>
            <a:r>
              <a:rPr lang="en-US" dirty="0" smtClean="0"/>
              <a:t>,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hakları</a:t>
            </a:r>
            <a:endParaRPr lang="en-US" dirty="0" smtClean="0"/>
          </a:p>
          <a:p>
            <a:r>
              <a:rPr lang="en-US" dirty="0" err="1" smtClean="0"/>
              <a:t>Neorealistler</a:t>
            </a:r>
            <a:r>
              <a:rPr lang="en-US" dirty="0" smtClean="0"/>
              <a:t>: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göreli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endParaRPr lang="en-US" dirty="0" smtClean="0"/>
          </a:p>
          <a:p>
            <a:r>
              <a:rPr lang="en-US" dirty="0" err="1" smtClean="0"/>
              <a:t>Neoliberaller</a:t>
            </a:r>
            <a:r>
              <a:rPr lang="en-US" dirty="0" smtClean="0"/>
              <a:t>: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kazanç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270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Neorealizm ve Neoliberalizm</vt:lpstr>
      <vt:lpstr>Neorealizm</vt:lpstr>
      <vt:lpstr>Neorealizmin temel varsayımları</vt:lpstr>
      <vt:lpstr>Saldırgan realizm/ Offensive Realism</vt:lpstr>
      <vt:lpstr>Savunmacı Realizm/ Defensive Realism</vt:lpstr>
      <vt:lpstr>Neoliberalizm/ Neoliberal Kurumsalcılık</vt:lpstr>
      <vt:lpstr>Neo-neo Tartışması</vt:lpstr>
      <vt:lpstr>Neo-Neo tartışması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</cp:revision>
  <dcterms:created xsi:type="dcterms:W3CDTF">2018-03-21T09:24:20Z</dcterms:created>
  <dcterms:modified xsi:type="dcterms:W3CDTF">2018-03-21T16:35:26Z</dcterms:modified>
</cp:coreProperties>
</file>