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4" r:id="rId2"/>
    <p:sldId id="263" r:id="rId3"/>
    <p:sldId id="262" r:id="rId4"/>
    <p:sldId id="261" r:id="rId5"/>
    <p:sldId id="267" r:id="rId6"/>
    <p:sldId id="268" r:id="rId7"/>
    <p:sldId id="260" r:id="rId8"/>
    <p:sldId id="259" r:id="rId9"/>
    <p:sldId id="266" r:id="rId10"/>
    <p:sldId id="258" r:id="rId11"/>
    <p:sldId id="265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F3249-58DF-4C22-9BAC-F33D620C68D8}" type="datetimeFigureOut">
              <a:rPr lang="tr-TR" smtClean="0"/>
              <a:t>5.6.2020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FE8F6-1781-430A-B8D4-C6F205D606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6945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781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8715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380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608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686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034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0005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347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835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605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279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5.6.2020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2042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5.6.2020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4649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5.6.2020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9173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5.6.2020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7043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5.6.2020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3424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5.6.2020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5405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5.6.2020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8175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5.6.2020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0682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5.6.2020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0232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5.6.2020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305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5.6.2020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5756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C2366-BAFD-41DE-9FFB-7B1986D81C53}" type="datetimeFigureOut">
              <a:rPr lang="tr-TR" smtClean="0"/>
              <a:t>5.6.2020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9709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807239"/>
          </a:xfrm>
        </p:spPr>
        <p:txBody>
          <a:bodyPr>
            <a:normAutofit/>
          </a:bodyPr>
          <a:lstStyle/>
          <a:p>
            <a:pPr algn="ctr"/>
            <a:r>
              <a:rPr lang="tr-TR" sz="5400" dirty="0"/>
              <a:t/>
            </a:r>
            <a:br>
              <a:rPr lang="tr-TR" sz="5400" dirty="0"/>
            </a:br>
            <a:r>
              <a:rPr lang="tr-TR" dirty="0"/>
              <a:t/>
            </a:r>
            <a:br>
              <a:rPr lang="tr-TR" dirty="0"/>
            </a:br>
            <a: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sz="4900" dirty="0"/>
          </a:p>
        </p:txBody>
      </p:sp>
      <p:sp>
        <p:nvSpPr>
          <p:cNvPr id="3" name="Dikdörtgen 2"/>
          <p:cNvSpPr/>
          <p:nvPr/>
        </p:nvSpPr>
        <p:spPr>
          <a:xfrm>
            <a:off x="600364" y="822036"/>
            <a:ext cx="944880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3048000" y="2644170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474980" algn="l"/>
                <a:tab pos="2493645" algn="l"/>
              </a:tabLst>
            </a:pPr>
            <a:r>
              <a:rPr lang="tr-TR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900 COĞRAFYA, TARİH ve YARDIMCI DİSİPLİNLER</a:t>
            </a:r>
            <a:endParaRPr lang="tr-T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tr-TR" i="1" dirty="0">
                <a:solidFill>
                  <a:srgbClr val="7F7F7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Sosyal konum ve koşulları; genel siyasal tarih; belirli savaşların askeri, diplomatik, siyasal, ekonomik, sosyal, refaha ilişkin sonuçlarını burada sınıflayın</a:t>
            </a:r>
            <a:endParaRPr lang="tr-TR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14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807239"/>
          </a:xfrm>
        </p:spPr>
        <p:txBody>
          <a:bodyPr>
            <a:normAutofit/>
          </a:bodyPr>
          <a:lstStyle/>
          <a:p>
            <a:pPr algn="ctr"/>
            <a:r>
              <a:rPr lang="tr-TR" sz="5400" dirty="0"/>
              <a:t/>
            </a:r>
            <a:br>
              <a:rPr lang="tr-TR" sz="5400" dirty="0"/>
            </a:br>
            <a:r>
              <a:rPr lang="tr-TR" dirty="0"/>
              <a:t/>
            </a:r>
            <a:br>
              <a:rPr lang="tr-TR" dirty="0"/>
            </a:br>
            <a: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sz="4900" dirty="0"/>
          </a:p>
        </p:txBody>
      </p:sp>
      <p:sp>
        <p:nvSpPr>
          <p:cNvPr id="3" name="Dikdörtgen 2"/>
          <p:cNvSpPr/>
          <p:nvPr/>
        </p:nvSpPr>
        <p:spPr>
          <a:xfrm>
            <a:off x="600364" y="822036"/>
            <a:ext cx="944880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38545" y="138546"/>
            <a:ext cx="9005455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474980" algn="l"/>
                <a:tab pos="2493645" algn="l"/>
              </a:tabLst>
            </a:pPr>
            <a:r>
              <a:rPr lang="tr-TR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980 GENEL GÜNEY AMERİKA TARİHİ</a:t>
            </a:r>
            <a:endParaRPr lang="tr-T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tr-TR" i="1" dirty="0">
                <a:solidFill>
                  <a:srgbClr val="7F7F7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Latin Amerika'yı burada sınıflayın</a:t>
            </a:r>
            <a:endParaRPr lang="tr-TR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665456"/>
              </p:ext>
            </p:extLst>
          </p:nvPr>
        </p:nvGraphicFramePr>
        <p:xfrm>
          <a:off x="1046207" y="1057618"/>
          <a:ext cx="6991941" cy="39838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4109">
                  <a:extLst>
                    <a:ext uri="{9D8B030D-6E8A-4147-A177-3AD203B41FA5}">
                      <a16:colId xmlns:a16="http://schemas.microsoft.com/office/drawing/2014/main" xmlns="" val="3641035733"/>
                    </a:ext>
                  </a:extLst>
                </a:gridCol>
                <a:gridCol w="3488541">
                  <a:extLst>
                    <a:ext uri="{9D8B030D-6E8A-4147-A177-3AD203B41FA5}">
                      <a16:colId xmlns:a16="http://schemas.microsoft.com/office/drawing/2014/main" xmlns="" val="1968414446"/>
                    </a:ext>
                  </a:extLst>
                </a:gridCol>
                <a:gridCol w="2799291">
                  <a:extLst>
                    <a:ext uri="{9D8B030D-6E8A-4147-A177-3AD203B41FA5}">
                      <a16:colId xmlns:a16="http://schemas.microsoft.com/office/drawing/2014/main" xmlns="" val="1730638243"/>
                    </a:ext>
                  </a:extLst>
                </a:gridCol>
              </a:tblGrid>
              <a:tr h="37454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981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Brezilya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Brezilya - Tarih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1700619115"/>
                  </a:ext>
                </a:extLst>
              </a:tr>
              <a:tr h="37454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982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Arjantin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Arjantin - Tarih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3951620037"/>
                  </a:ext>
                </a:extLst>
              </a:tr>
              <a:tr h="37454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983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Şili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Şili - Tarih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3541088257"/>
                  </a:ext>
                </a:extLst>
              </a:tr>
              <a:tr h="37454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984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Bolivya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Bolivya - Tarih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2174878491"/>
                  </a:ext>
                </a:extLst>
              </a:tr>
              <a:tr h="37454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985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Peru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Peru - Tarih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2142357062"/>
                  </a:ext>
                </a:extLst>
              </a:tr>
              <a:tr h="68099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986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Kolombiya ve Ekvator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Kolombiya - Tarih;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Ekvator - Tarih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2928591579"/>
                  </a:ext>
                </a:extLst>
              </a:tr>
              <a:tr h="37454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987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Venezuela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Venezuela - Tarih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3674566788"/>
                  </a:ext>
                </a:extLst>
              </a:tr>
              <a:tr h="37454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988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Guyana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Guyana - Tarih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3294382236"/>
                  </a:ext>
                </a:extLst>
              </a:tr>
              <a:tr h="68099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989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Paraguay ve Uruguay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Paraguay - Tarih;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Uruguay - Tarih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4015017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954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807239"/>
          </a:xfrm>
        </p:spPr>
        <p:txBody>
          <a:bodyPr>
            <a:normAutofit/>
          </a:bodyPr>
          <a:lstStyle/>
          <a:p>
            <a:pPr algn="ctr"/>
            <a:r>
              <a:rPr lang="tr-TR" sz="5400" dirty="0"/>
              <a:t/>
            </a:r>
            <a:br>
              <a:rPr lang="tr-TR" sz="5400" dirty="0"/>
            </a:br>
            <a:r>
              <a:rPr lang="tr-TR" dirty="0"/>
              <a:t/>
            </a:r>
            <a:br>
              <a:rPr lang="tr-TR" dirty="0"/>
            </a:br>
            <a: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sz="4900" dirty="0"/>
          </a:p>
        </p:txBody>
      </p:sp>
      <p:sp>
        <p:nvSpPr>
          <p:cNvPr id="3" name="Dikdörtgen 2"/>
          <p:cNvSpPr/>
          <p:nvPr/>
        </p:nvSpPr>
        <p:spPr>
          <a:xfrm>
            <a:off x="600364" y="822036"/>
            <a:ext cx="944880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341746" y="212436"/>
            <a:ext cx="8112272" cy="383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474980" algn="l"/>
                <a:tab pos="2493645" algn="l"/>
              </a:tabLs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990 BAŞKA BÖLGELERİN GENEL TARİHİ</a:t>
            </a:r>
            <a:endParaRPr lang="tr-T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063183"/>
              </p:ext>
            </p:extLst>
          </p:nvPr>
        </p:nvGraphicFramePr>
        <p:xfrm>
          <a:off x="838200" y="880843"/>
          <a:ext cx="7199947" cy="43875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5056">
                  <a:extLst>
                    <a:ext uri="{9D8B030D-6E8A-4147-A177-3AD203B41FA5}">
                      <a16:colId xmlns:a16="http://schemas.microsoft.com/office/drawing/2014/main" xmlns="" val="2649778117"/>
                    </a:ext>
                  </a:extLst>
                </a:gridCol>
                <a:gridCol w="3592323">
                  <a:extLst>
                    <a:ext uri="{9D8B030D-6E8A-4147-A177-3AD203B41FA5}">
                      <a16:colId xmlns:a16="http://schemas.microsoft.com/office/drawing/2014/main" xmlns="" val="213907635"/>
                    </a:ext>
                  </a:extLst>
                </a:gridCol>
                <a:gridCol w="2882568">
                  <a:extLst>
                    <a:ext uri="{9D8B030D-6E8A-4147-A177-3AD203B41FA5}">
                      <a16:colId xmlns:a16="http://schemas.microsoft.com/office/drawing/2014/main" xmlns="" val="1938201894"/>
                    </a:ext>
                  </a:extLst>
                </a:gridCol>
              </a:tblGrid>
              <a:tr h="32420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993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Yeni Zelanda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Yeni Zelanda -Tarih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2502645513"/>
                  </a:ext>
                </a:extLst>
              </a:tr>
              <a:tr h="32420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994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Avustralya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Avustralya - Tarih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1330319607"/>
                  </a:ext>
                </a:extLst>
              </a:tr>
              <a:tr h="77893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995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Malezya Yeni Gine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Okyanusya'yı burada sınıflayın Polinezya'yı 996'da sınıflayın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Malezya - Tarih; Yeni Gine - Tarih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2919314196"/>
                  </a:ext>
                </a:extLst>
              </a:tr>
              <a:tr h="58946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996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Pasifikin başka bölgeleri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Polinezya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Polinezya - Tarih i.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3709186983"/>
                  </a:ext>
                </a:extLst>
              </a:tr>
              <a:tr h="123366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997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Atlantik Okyanusu adaları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Burada belirtilmeyen belirli her adayı ya da ada grubunu, ada ya da ada grubuyla birlikte sınıflayın. Örneğin Azor adaları 946.99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---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325717723"/>
                  </a:ext>
                </a:extLst>
              </a:tr>
              <a:tr h="32420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998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Kuzey Kutbu adaları ve Güney Kutbu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---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2722882666"/>
                  </a:ext>
                </a:extLst>
              </a:tr>
              <a:tr h="77893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999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Yeryüzü dışındaki dünyalar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Diğer dünyalardaki yaşamla ilgili araştırmaları burada sınıflayın 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---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216813680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154488" y="260826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  <a:tab pos="2493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  <a:tab pos="2493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  <a:tab pos="2493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  <a:tab pos="2493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  <a:tab pos="2493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  <a:tab pos="2493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  <a:tab pos="2493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  <a:tab pos="2493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  <a:tab pos="2493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4663" algn="l"/>
                <a:tab pos="2493963" algn="l"/>
              </a:tabLst>
            </a:pPr>
            <a:r>
              <a:rPr kumimoji="0" lang="tr-TR" altLang="tr-TR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2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807239"/>
          </a:xfrm>
        </p:spPr>
        <p:txBody>
          <a:bodyPr>
            <a:normAutofit/>
          </a:bodyPr>
          <a:lstStyle/>
          <a:p>
            <a:pPr algn="ctr"/>
            <a:r>
              <a:rPr lang="tr-TR" sz="5400" dirty="0"/>
              <a:t/>
            </a:r>
            <a:br>
              <a:rPr lang="tr-TR" sz="5400" dirty="0"/>
            </a:br>
            <a:r>
              <a:rPr lang="tr-TR" dirty="0"/>
              <a:t/>
            </a:r>
            <a:br>
              <a:rPr lang="tr-TR" dirty="0"/>
            </a:br>
            <a: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sz="4900" dirty="0"/>
          </a:p>
        </p:txBody>
      </p:sp>
      <p:sp>
        <p:nvSpPr>
          <p:cNvPr id="3" name="Dikdörtgen 2"/>
          <p:cNvSpPr/>
          <p:nvPr/>
        </p:nvSpPr>
        <p:spPr>
          <a:xfrm>
            <a:off x="600364" y="822036"/>
            <a:ext cx="944880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209810"/>
              </p:ext>
            </p:extLst>
          </p:nvPr>
        </p:nvGraphicFramePr>
        <p:xfrm>
          <a:off x="600365" y="822035"/>
          <a:ext cx="7437782" cy="44073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7518">
                  <a:extLst>
                    <a:ext uri="{9D8B030D-6E8A-4147-A177-3AD203B41FA5}">
                      <a16:colId xmlns:a16="http://schemas.microsoft.com/office/drawing/2014/main" xmlns="" val="49478472"/>
                    </a:ext>
                  </a:extLst>
                </a:gridCol>
                <a:gridCol w="3706124">
                  <a:extLst>
                    <a:ext uri="{9D8B030D-6E8A-4147-A177-3AD203B41FA5}">
                      <a16:colId xmlns:a16="http://schemas.microsoft.com/office/drawing/2014/main" xmlns="" val="4251721086"/>
                    </a:ext>
                  </a:extLst>
                </a:gridCol>
                <a:gridCol w="2974140">
                  <a:extLst>
                    <a:ext uri="{9D8B030D-6E8A-4147-A177-3AD203B41FA5}">
                      <a16:colId xmlns:a16="http://schemas.microsoft.com/office/drawing/2014/main" xmlns="" val="2731030099"/>
                    </a:ext>
                  </a:extLst>
                </a:gridCol>
              </a:tblGrid>
              <a:tr h="35094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901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Tarihin felsefe ve kuramı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Tarih felsefesi; Tarih - kuram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2258559341"/>
                  </a:ext>
                </a:extLst>
              </a:tr>
              <a:tr h="35094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902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Tarihin çeşitli konuları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Tarih - Çeşitli konular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3756465525"/>
                  </a:ext>
                </a:extLst>
              </a:tr>
              <a:tr h="63808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903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Tarih sözlükleri ve ansiklopedileri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Tarih - Sözlükler; Tarih - Ansiklopediler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2936817487"/>
                  </a:ext>
                </a:extLst>
              </a:tr>
              <a:tr h="59706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904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Olayların toplu açıklaması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Macerayı burada sınıflayın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Tarih - Toplu olay açıklama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1995163580"/>
                  </a:ext>
                </a:extLst>
              </a:tr>
              <a:tr h="35094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905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Tarih konulu süreli yayınlar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Tarih - Süreli yayınlar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2369017563"/>
                  </a:ext>
                </a:extLst>
              </a:tr>
              <a:tr h="63808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906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Tarihle ilgili örgüt ve yönetimler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Tarih - Örgütler; Tarih - Yönetimler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2006325315"/>
                  </a:ext>
                </a:extLst>
              </a:tr>
              <a:tr h="63808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907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Tarih eğitimi, araştırmaları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Tarih - Eğitim; Tarih - Araştırmalar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3088166261"/>
                  </a:ext>
                </a:extLst>
              </a:tr>
              <a:tr h="84318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909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Dünya tarihi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Coğrafi bakımdan sınırlanmayan uygarlık ve olaylar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Dünya tarihi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1570556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277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807239"/>
          </a:xfrm>
        </p:spPr>
        <p:txBody>
          <a:bodyPr>
            <a:normAutofit/>
          </a:bodyPr>
          <a:lstStyle/>
          <a:p>
            <a:pPr algn="ctr"/>
            <a:r>
              <a:rPr lang="tr-TR" sz="5400" dirty="0"/>
              <a:t/>
            </a:r>
            <a:br>
              <a:rPr lang="tr-TR" sz="5400" dirty="0"/>
            </a:br>
            <a:r>
              <a:rPr lang="tr-TR" dirty="0"/>
              <a:t/>
            </a:r>
            <a:br>
              <a:rPr lang="tr-TR" dirty="0"/>
            </a:br>
            <a: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sz="4900" dirty="0"/>
          </a:p>
        </p:txBody>
      </p:sp>
      <p:sp>
        <p:nvSpPr>
          <p:cNvPr id="3" name="Dikdörtgen 2"/>
          <p:cNvSpPr/>
          <p:nvPr/>
        </p:nvSpPr>
        <p:spPr>
          <a:xfrm>
            <a:off x="600364" y="822036"/>
            <a:ext cx="944880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997527" y="365124"/>
            <a:ext cx="814647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474980" algn="l"/>
                <a:tab pos="2493645" algn="l"/>
              </a:tabLst>
            </a:pPr>
            <a:r>
              <a:rPr lang="tr-TR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910 COĞRAFYA ve GEZİ</a:t>
            </a:r>
            <a:endParaRPr lang="tr-T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tr-TR" i="1" dirty="0">
                <a:solidFill>
                  <a:srgbClr val="7F7F7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Genel coğrafya ile ilgili temel ders kitaplarım 372'de sınıflayın</a:t>
            </a:r>
            <a:endParaRPr lang="tr-TR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626854"/>
              </p:ext>
            </p:extLst>
          </p:nvPr>
        </p:nvGraphicFramePr>
        <p:xfrm>
          <a:off x="600364" y="1227436"/>
          <a:ext cx="7437783" cy="49090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9007">
                  <a:extLst>
                    <a:ext uri="{9D8B030D-6E8A-4147-A177-3AD203B41FA5}">
                      <a16:colId xmlns:a16="http://schemas.microsoft.com/office/drawing/2014/main" xmlns="" val="2638866606"/>
                    </a:ext>
                  </a:extLst>
                </a:gridCol>
                <a:gridCol w="3710988">
                  <a:extLst>
                    <a:ext uri="{9D8B030D-6E8A-4147-A177-3AD203B41FA5}">
                      <a16:colId xmlns:a16="http://schemas.microsoft.com/office/drawing/2014/main" xmlns="" val="2318049237"/>
                    </a:ext>
                  </a:extLst>
                </a:gridCol>
                <a:gridCol w="2977788">
                  <a:extLst>
                    <a:ext uri="{9D8B030D-6E8A-4147-A177-3AD203B41FA5}">
                      <a16:colId xmlns:a16="http://schemas.microsoft.com/office/drawing/2014/main" xmlns="" val="659402901"/>
                    </a:ext>
                  </a:extLst>
                </a:gridCol>
              </a:tblGrid>
              <a:tr h="75390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 dirty="0">
                          <a:effectLst/>
                        </a:rPr>
                        <a:t>911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Tarihî coğrafya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Siyasal bölünmelerdeki büyüklük ve değişiklikler Tarih atlaslarını burada sınıflayın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Coğrafya - Tarihî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1723529763"/>
                  </a:ext>
                </a:extLst>
              </a:tr>
              <a:tr h="75390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912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Yeryüzünün grafik sunumu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Atlasları, haritaları, şemaları, planları burada sınıflayın Harita çizimini 526'da sınıflayın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Yeryüzü - Grafik sunum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3543132784"/>
                  </a:ext>
                </a:extLst>
              </a:tr>
              <a:tr h="44161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913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Eskiçağda coğrafya ve gezi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Coğrafya - Eskiçağ; Gezi - Eskiçağ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3287285"/>
                  </a:ext>
                </a:extLst>
              </a:tr>
              <a:tr h="44161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914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 dirty="0">
                          <a:effectLst/>
                        </a:rPr>
                        <a:t>Avrupa’da coğrafya ve gezi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Coğrafya - Avrupa; Gezi - Avrupa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465859592"/>
                  </a:ext>
                </a:extLst>
              </a:tr>
              <a:tr h="24289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915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Asya’da coğrafya ve gezi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Coğrafya - Asya; Gezi - Asya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2705501283"/>
                  </a:ext>
                </a:extLst>
              </a:tr>
              <a:tr h="44161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915.6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Türkiye’de coğrafya ve gezi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Coğrafya - Türkiye; Gezi Türkiye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1069543869"/>
                  </a:ext>
                </a:extLst>
              </a:tr>
              <a:tr h="44161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916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Afrika’da coğrafya ve gezi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Coğrafya - Afrika; Gezi - Afrika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114305282"/>
                  </a:ext>
                </a:extLst>
              </a:tr>
              <a:tr h="44161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917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Kuzey Amerika’da coğrafya ve gezi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Coğrafya - Kuzey Amerika;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Gezi - Kuzey Amerika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1960657735"/>
                  </a:ext>
                </a:extLst>
              </a:tr>
              <a:tr h="66263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918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Güney Amerika’da coğrafya ve gezi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Coğrafya - Güney Amerika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Gezi - Güney Amerika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4228960219"/>
                  </a:ext>
                </a:extLst>
              </a:tr>
              <a:tr h="24289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919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Başka bölgelerde coğrafya ve gezi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 dirty="0">
                          <a:effectLst/>
                        </a:rPr>
                        <a:t>---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34520295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059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807239"/>
          </a:xfrm>
        </p:spPr>
        <p:txBody>
          <a:bodyPr>
            <a:normAutofit/>
          </a:bodyPr>
          <a:lstStyle/>
          <a:p>
            <a:pPr algn="ctr"/>
            <a:r>
              <a:rPr lang="tr-TR" sz="5400" dirty="0"/>
              <a:t/>
            </a:r>
            <a:br>
              <a:rPr lang="tr-TR" sz="5400" dirty="0"/>
            </a:br>
            <a:r>
              <a:rPr lang="tr-TR" dirty="0"/>
              <a:t/>
            </a:r>
            <a:br>
              <a:rPr lang="tr-TR" dirty="0"/>
            </a:br>
            <a: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sz="4900" dirty="0"/>
          </a:p>
        </p:txBody>
      </p:sp>
      <p:sp>
        <p:nvSpPr>
          <p:cNvPr id="3" name="Dikdörtgen 2"/>
          <p:cNvSpPr/>
          <p:nvPr/>
        </p:nvSpPr>
        <p:spPr>
          <a:xfrm>
            <a:off x="600364" y="822036"/>
            <a:ext cx="944880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600364" y="240145"/>
            <a:ext cx="8543636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474980" algn="l"/>
                <a:tab pos="2493645" algn="l"/>
              </a:tabLst>
            </a:pPr>
            <a:r>
              <a:rPr lang="tr-TR" sz="2000" b="1">
                <a:latin typeface="Times New Roman" panose="02020603050405020304" pitchFamily="18" charset="0"/>
                <a:ea typeface="Times New Roman" panose="02020603050405020304" pitchFamily="18" charset="0"/>
              </a:rPr>
              <a:t>920 ÖZGEÇMİŞ, ŞECERE, NİŞANLAR</a:t>
            </a:r>
            <a:endParaRPr lang="tr-TR" sz="32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tr-TR" i="1" dirty="0">
                <a:solidFill>
                  <a:srgbClr val="7F7F7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Otobiyografileri, günlükleri, anıları, yazışmaları burada sınıflayın</a:t>
            </a:r>
            <a:endParaRPr lang="tr-TR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885987"/>
              </p:ext>
            </p:extLst>
          </p:nvPr>
        </p:nvGraphicFramePr>
        <p:xfrm>
          <a:off x="517236" y="1763296"/>
          <a:ext cx="7127477" cy="42867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7759">
                  <a:extLst>
                    <a:ext uri="{9D8B030D-6E8A-4147-A177-3AD203B41FA5}">
                      <a16:colId xmlns:a16="http://schemas.microsoft.com/office/drawing/2014/main" xmlns="" val="3969334750"/>
                    </a:ext>
                  </a:extLst>
                </a:gridCol>
                <a:gridCol w="3556165">
                  <a:extLst>
                    <a:ext uri="{9D8B030D-6E8A-4147-A177-3AD203B41FA5}">
                      <a16:colId xmlns:a16="http://schemas.microsoft.com/office/drawing/2014/main" xmlns="" val="1996012173"/>
                    </a:ext>
                  </a:extLst>
                </a:gridCol>
                <a:gridCol w="2853553">
                  <a:extLst>
                    <a:ext uri="{9D8B030D-6E8A-4147-A177-3AD203B41FA5}">
                      <a16:colId xmlns:a16="http://schemas.microsoft.com/office/drawing/2014/main" xmlns="" val="3167385444"/>
                    </a:ext>
                  </a:extLst>
                </a:gridCol>
              </a:tblGrid>
              <a:tr h="53854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r>
                        <a:rPr lang="tr-TR" sz="1600" dirty="0" smtClean="0">
                          <a:effectLst/>
                        </a:rPr>
                        <a:t>921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r>
                        <a:rPr lang="tr-TR" sz="1600" dirty="0" smtClean="0">
                          <a:effectLst/>
                        </a:rPr>
                        <a:t>Felsefeciler  ve psikologlar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r>
                        <a:rPr lang="tr-TR" sz="1600" dirty="0" smtClean="0">
                          <a:effectLst/>
                        </a:rPr>
                        <a:t>Felsefeciler  ve psikologlar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1288101115"/>
                  </a:ext>
                </a:extLst>
              </a:tr>
              <a:tr h="53854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r>
                        <a:rPr lang="tr-TR" sz="1600" dirty="0" smtClean="0">
                          <a:effectLst/>
                        </a:rPr>
                        <a:t>922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r>
                        <a:rPr lang="tr-TR" sz="1600" dirty="0" smtClean="0">
                          <a:effectLst/>
                        </a:rPr>
                        <a:t>Dini liderler, Düşünürler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r>
                        <a:rPr lang="tr-TR" sz="1600" dirty="0" smtClean="0">
                          <a:effectLst/>
                        </a:rPr>
                        <a:t>Dini liderler-- Düşünürler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3864430037"/>
                  </a:ext>
                </a:extLst>
              </a:tr>
              <a:tr h="53854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r>
                        <a:rPr lang="tr-TR" sz="1600" dirty="0" smtClean="0">
                          <a:effectLst/>
                        </a:rPr>
                        <a:t>923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r>
                        <a:rPr lang="tr-TR" sz="1600" dirty="0" smtClean="0">
                          <a:effectLst/>
                        </a:rPr>
                        <a:t>Toplum</a:t>
                      </a:r>
                      <a:r>
                        <a:rPr lang="tr-TR" sz="1600" baseline="0" dirty="0" smtClean="0">
                          <a:effectLst/>
                        </a:rPr>
                        <a:t> bilimlerdeki kişiler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r>
                        <a:rPr lang="tr-TR" sz="1600" dirty="0" smtClean="0">
                          <a:effectLst/>
                        </a:rPr>
                        <a:t>Biyografi-Toplum bilimler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341793456"/>
                  </a:ext>
                </a:extLst>
              </a:tr>
              <a:tr h="38681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r>
                        <a:rPr lang="tr-TR" sz="1600" dirty="0" smtClean="0">
                          <a:effectLst/>
                        </a:rPr>
                        <a:t>924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r>
                        <a:rPr lang="tr-TR" sz="1600" dirty="0" smtClean="0">
                          <a:effectLst/>
                        </a:rPr>
                        <a:t>Dilbilimciler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r>
                        <a:rPr lang="tr-TR" sz="1600" dirty="0" smtClean="0">
                          <a:effectLst/>
                        </a:rPr>
                        <a:t>Dil bilimciler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1458153226"/>
                  </a:ext>
                </a:extLst>
              </a:tr>
              <a:tr h="31664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r>
                        <a:rPr lang="tr-TR" sz="1600" dirty="0" smtClean="0">
                          <a:effectLst/>
                        </a:rPr>
                        <a:t>925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r>
                        <a:rPr lang="tr-TR" sz="1600" dirty="0" smtClean="0">
                          <a:effectLst/>
                        </a:rPr>
                        <a:t>Bilim adamları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r>
                        <a:rPr lang="tr-TR" sz="1600" dirty="0" smtClean="0">
                          <a:effectLst/>
                        </a:rPr>
                        <a:t>Bilim insanları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3700109754"/>
                  </a:ext>
                </a:extLst>
              </a:tr>
              <a:tr h="316644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926</a:t>
                      </a:r>
                      <a:endParaRPr lang="tr-TR" sz="1600" dirty="0"/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Teknoloji alanındaki</a:t>
                      </a:r>
                      <a:r>
                        <a:rPr lang="tr-TR" sz="1600" baseline="0" dirty="0" smtClean="0"/>
                        <a:t> kişiler</a:t>
                      </a:r>
                      <a:endParaRPr lang="tr-TR" sz="1600" dirty="0"/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 Mühendisler</a:t>
                      </a:r>
                      <a:endParaRPr lang="tr-TR" sz="1600" dirty="0"/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85720824"/>
                  </a:ext>
                </a:extLst>
              </a:tr>
              <a:tr h="53854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r>
                        <a:rPr lang="tr-TR" sz="1600" dirty="0" smtClean="0">
                          <a:effectLst/>
                        </a:rPr>
                        <a:t>927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 smtClean="0">
                          <a:effectLst/>
                        </a:rPr>
                        <a:t>Sanat ve eğlence</a:t>
                      </a:r>
                      <a:r>
                        <a:rPr lang="tr-TR" sz="1600" baseline="0" dirty="0" smtClean="0">
                          <a:effectLst/>
                        </a:rPr>
                        <a:t> alanındaki kişiler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r>
                        <a:rPr lang="tr-TR" sz="1600" dirty="0" smtClean="0">
                          <a:effectLst/>
                        </a:rPr>
                        <a:t>Sanatçılar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2179719658"/>
                  </a:ext>
                </a:extLst>
              </a:tr>
              <a:tr h="31664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r>
                        <a:rPr lang="tr-TR" sz="1600" dirty="0" smtClean="0">
                          <a:effectLst/>
                        </a:rPr>
                        <a:t>928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r>
                        <a:rPr lang="tr-TR" sz="1600" dirty="0" smtClean="0">
                          <a:effectLst/>
                        </a:rPr>
                        <a:t>Edebiyat alanındaki kişiler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r>
                        <a:rPr lang="tr-TR" sz="1600" dirty="0" smtClean="0">
                          <a:effectLst/>
                        </a:rPr>
                        <a:t>Yazarlar, </a:t>
                      </a:r>
                      <a:r>
                        <a:rPr lang="tr-TR" sz="1600" smtClean="0">
                          <a:effectLst/>
                        </a:rPr>
                        <a:t>şairler vb.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1580805495"/>
                  </a:ext>
                </a:extLst>
              </a:tr>
              <a:tr h="79581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929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Şecere, isimler, nişanlar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Şecereler; Türkiye; Nişanlar - Türkiye; Kişi Adı - Özgeçmiş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33963494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50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807239"/>
          </a:xfrm>
        </p:spPr>
        <p:txBody>
          <a:bodyPr>
            <a:normAutofit/>
          </a:bodyPr>
          <a:lstStyle/>
          <a:p>
            <a:pPr algn="ctr"/>
            <a:r>
              <a:rPr lang="tr-TR" sz="5400" dirty="0"/>
              <a:t/>
            </a:r>
            <a:br>
              <a:rPr lang="tr-TR" sz="5400" dirty="0"/>
            </a:br>
            <a:r>
              <a:rPr lang="tr-TR" dirty="0"/>
              <a:t/>
            </a:r>
            <a:br>
              <a:rPr lang="tr-TR" dirty="0"/>
            </a:br>
            <a: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sz="4900" dirty="0"/>
          </a:p>
        </p:txBody>
      </p:sp>
      <p:sp>
        <p:nvSpPr>
          <p:cNvPr id="3" name="Dikdörtgen 2"/>
          <p:cNvSpPr/>
          <p:nvPr/>
        </p:nvSpPr>
        <p:spPr>
          <a:xfrm>
            <a:off x="600364" y="822036"/>
            <a:ext cx="944880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838200" y="365124"/>
            <a:ext cx="6525711" cy="383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474980" algn="l"/>
                <a:tab pos="2493645" algn="l"/>
              </a:tabLs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930 ESKİÇAĞ TARİHİ</a:t>
            </a:r>
            <a:endParaRPr lang="tr-T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375646"/>
              </p:ext>
            </p:extLst>
          </p:nvPr>
        </p:nvGraphicFramePr>
        <p:xfrm>
          <a:off x="708454" y="996779"/>
          <a:ext cx="7329693" cy="41246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8122">
                  <a:extLst>
                    <a:ext uri="{9D8B030D-6E8A-4147-A177-3AD203B41FA5}">
                      <a16:colId xmlns:a16="http://schemas.microsoft.com/office/drawing/2014/main" xmlns="" val="1970756252"/>
                    </a:ext>
                  </a:extLst>
                </a:gridCol>
                <a:gridCol w="3657058">
                  <a:extLst>
                    <a:ext uri="{9D8B030D-6E8A-4147-A177-3AD203B41FA5}">
                      <a16:colId xmlns:a16="http://schemas.microsoft.com/office/drawing/2014/main" xmlns="" val="3336374123"/>
                    </a:ext>
                  </a:extLst>
                </a:gridCol>
                <a:gridCol w="2934513">
                  <a:extLst>
                    <a:ext uri="{9D8B030D-6E8A-4147-A177-3AD203B41FA5}">
                      <a16:colId xmlns:a16="http://schemas.microsoft.com/office/drawing/2014/main" xmlns="" val="940857264"/>
                    </a:ext>
                  </a:extLst>
                </a:gridCol>
              </a:tblGrid>
              <a:tr h="36008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931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420’ye kadar Çin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Çin - Tarih - 420’ye kadar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3837444635"/>
                  </a:ext>
                </a:extLst>
              </a:tr>
              <a:tr h="36008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932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640’a kadar Mısır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Mısır - Tarih - 640’a kadar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2643744183"/>
                  </a:ext>
                </a:extLst>
              </a:tr>
              <a:tr h="36008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933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70’e kadar Filistin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Filistin - Tarih - 70’e kadar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2048665930"/>
                  </a:ext>
                </a:extLst>
              </a:tr>
              <a:tr h="36008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934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647’ye kadar Hindistan kadar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Hindistan - Tarih - 647’ye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643860306"/>
                  </a:ext>
                </a:extLst>
              </a:tr>
              <a:tr h="65470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935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37’ye kadar Mezopotamya ve İran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Mezopotamya-Tarih-37’ye kadar; İran - 637’ye kadar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3322802499"/>
                  </a:ext>
                </a:extLst>
              </a:tr>
              <a:tr h="65470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936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499’a kadar Kuzey Avrupa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Kuzey Avrupa - Tarih - 499’a kadar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1790514309"/>
                  </a:ext>
                </a:extLst>
              </a:tr>
              <a:tr h="36008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937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476’ya kadar İtalya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İtalya - Tarih - 476’ya kadar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304556250"/>
                  </a:ext>
                </a:extLst>
              </a:tr>
              <a:tr h="65470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938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49’a kadar Yunanistan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Yunanistan - Tarih - 649’a kadar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2528085791"/>
                  </a:ext>
                </a:extLst>
              </a:tr>
              <a:tr h="36008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939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640’a kadar başka bölgeler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---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6414241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69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807239"/>
          </a:xfrm>
        </p:spPr>
        <p:txBody>
          <a:bodyPr>
            <a:normAutofit/>
          </a:bodyPr>
          <a:lstStyle/>
          <a:p>
            <a:pPr algn="ctr"/>
            <a:r>
              <a:rPr lang="tr-TR" sz="5400" dirty="0"/>
              <a:t/>
            </a:r>
            <a:br>
              <a:rPr lang="tr-TR" sz="5400" dirty="0"/>
            </a:br>
            <a:r>
              <a:rPr lang="tr-TR" dirty="0"/>
              <a:t/>
            </a:r>
            <a:br>
              <a:rPr lang="tr-TR" dirty="0"/>
            </a:br>
            <a: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sz="4900" dirty="0"/>
          </a:p>
        </p:txBody>
      </p:sp>
      <p:sp>
        <p:nvSpPr>
          <p:cNvPr id="3" name="Dikdörtgen 2"/>
          <p:cNvSpPr/>
          <p:nvPr/>
        </p:nvSpPr>
        <p:spPr>
          <a:xfrm>
            <a:off x="600364" y="822036"/>
            <a:ext cx="944880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295564" y="365124"/>
            <a:ext cx="8231326" cy="383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474980" algn="l"/>
                <a:tab pos="2493645" algn="l"/>
              </a:tabLs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940 GENEL AVRUPA TARİHİ. BATI AVRUPA</a:t>
            </a:r>
            <a:endParaRPr lang="tr-T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502498"/>
              </p:ext>
            </p:extLst>
          </p:nvPr>
        </p:nvGraphicFramePr>
        <p:xfrm>
          <a:off x="906162" y="1205220"/>
          <a:ext cx="7131985" cy="3818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8212">
                  <a:extLst>
                    <a:ext uri="{9D8B030D-6E8A-4147-A177-3AD203B41FA5}">
                      <a16:colId xmlns:a16="http://schemas.microsoft.com/office/drawing/2014/main" xmlns="" val="2720509057"/>
                    </a:ext>
                  </a:extLst>
                </a:gridCol>
                <a:gridCol w="3558414">
                  <a:extLst>
                    <a:ext uri="{9D8B030D-6E8A-4147-A177-3AD203B41FA5}">
                      <a16:colId xmlns:a16="http://schemas.microsoft.com/office/drawing/2014/main" xmlns="" val="485198514"/>
                    </a:ext>
                  </a:extLst>
                </a:gridCol>
                <a:gridCol w="2855359">
                  <a:extLst>
                    <a:ext uri="{9D8B030D-6E8A-4147-A177-3AD203B41FA5}">
                      <a16:colId xmlns:a16="http://schemas.microsoft.com/office/drawing/2014/main" xmlns="" val="1929156939"/>
                    </a:ext>
                  </a:extLst>
                </a:gridCol>
              </a:tblGrid>
              <a:tr h="33873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941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Britanya adaları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Britanya adaları - Tarih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988140634"/>
                  </a:ext>
                </a:extLst>
              </a:tr>
              <a:tr h="33873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942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İngiltere ve Galler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İngiltere - Tarih; Galler - Tarih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2740324982"/>
                  </a:ext>
                </a:extLst>
              </a:tr>
              <a:tr h="61587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943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Orta Avrupa. Almanya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Orta Avrupa - Tarih; Almanya - Tarih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1879026698"/>
                  </a:ext>
                </a:extLst>
              </a:tr>
              <a:tr h="61587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944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Fransa ve Monako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Fransa - Tarih; Monako - Tarih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3675207645"/>
                  </a:ext>
                </a:extLst>
              </a:tr>
              <a:tr h="33873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945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İtalya Yarımadası ve çevresi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İtalya - Tarih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3705506021"/>
                  </a:ext>
                </a:extLst>
              </a:tr>
              <a:tr h="61587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946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 err="1">
                          <a:effectLst/>
                        </a:rPr>
                        <a:t>İber</a:t>
                      </a:r>
                      <a:r>
                        <a:rPr lang="tr-TR" sz="1600" dirty="0">
                          <a:effectLst/>
                        </a:rPr>
                        <a:t> Yarımadası, çevresi.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İspanya - Tarih; Portekiz Tarih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2643605052"/>
                  </a:ext>
                </a:extLst>
              </a:tr>
              <a:tr h="33873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947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Doğu Avrupa. Rusya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Rusya - Tarih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3325339931"/>
                  </a:ext>
                </a:extLst>
              </a:tr>
              <a:tr h="61587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948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Kuzey Avrupa İskandinavya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İskandinavya - Tarih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2469012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969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807239"/>
          </a:xfrm>
        </p:spPr>
        <p:txBody>
          <a:bodyPr>
            <a:normAutofit/>
          </a:bodyPr>
          <a:lstStyle/>
          <a:p>
            <a:pPr algn="ctr"/>
            <a:r>
              <a:rPr lang="tr-TR" sz="5400" dirty="0"/>
              <a:t/>
            </a:r>
            <a:br>
              <a:rPr lang="tr-TR" sz="5400" dirty="0"/>
            </a:br>
            <a:r>
              <a:rPr lang="tr-TR" dirty="0"/>
              <a:t/>
            </a:r>
            <a:br>
              <a:rPr lang="tr-TR" dirty="0"/>
            </a:br>
            <a: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sz="4900" dirty="0"/>
          </a:p>
        </p:txBody>
      </p:sp>
      <p:sp>
        <p:nvSpPr>
          <p:cNvPr id="3" name="Dikdörtgen 2"/>
          <p:cNvSpPr/>
          <p:nvPr/>
        </p:nvSpPr>
        <p:spPr>
          <a:xfrm>
            <a:off x="600364" y="822036"/>
            <a:ext cx="944880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29309" y="212436"/>
            <a:ext cx="8144435" cy="383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474980" algn="l"/>
                <a:tab pos="2493645" algn="l"/>
              </a:tabLs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950 GENEL ASYA TARİHİ. ORTADOĞU</a:t>
            </a:r>
            <a:endParaRPr lang="tr-T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078794"/>
              </p:ext>
            </p:extLst>
          </p:nvPr>
        </p:nvGraphicFramePr>
        <p:xfrm>
          <a:off x="600364" y="822034"/>
          <a:ext cx="7437783" cy="45848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9007">
                  <a:extLst>
                    <a:ext uri="{9D8B030D-6E8A-4147-A177-3AD203B41FA5}">
                      <a16:colId xmlns:a16="http://schemas.microsoft.com/office/drawing/2014/main" xmlns="" val="4024164865"/>
                    </a:ext>
                  </a:extLst>
                </a:gridCol>
                <a:gridCol w="3710988">
                  <a:extLst>
                    <a:ext uri="{9D8B030D-6E8A-4147-A177-3AD203B41FA5}">
                      <a16:colId xmlns:a16="http://schemas.microsoft.com/office/drawing/2014/main" xmlns="" val="3937953281"/>
                    </a:ext>
                  </a:extLst>
                </a:gridCol>
                <a:gridCol w="2977788">
                  <a:extLst>
                    <a:ext uri="{9D8B030D-6E8A-4147-A177-3AD203B41FA5}">
                      <a16:colId xmlns:a16="http://schemas.microsoft.com/office/drawing/2014/main" xmlns="" val="2962983903"/>
                    </a:ext>
                  </a:extLst>
                </a:gridCol>
              </a:tblGrid>
              <a:tr h="32046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951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Çin ve çevresindeki bölgeler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Çin - Tarih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378713151"/>
                  </a:ext>
                </a:extLst>
              </a:tr>
              <a:tr h="32046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952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Japonya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Japonya - Tarih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2821472235"/>
                  </a:ext>
                </a:extLst>
              </a:tr>
              <a:tr h="54519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953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Arap yarımadası ve çevresi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622'ye kadar eski tarihi 939'da sınıflayın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Suudi Arabistan - Tarih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1348909048"/>
                  </a:ext>
                </a:extLst>
              </a:tr>
              <a:tr h="76993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954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Güney Asya. Hindistan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647'ye kadar Hindistan tarihini 934'te sınıflayın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Hindistan - tarih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2951683975"/>
                  </a:ext>
                </a:extLst>
              </a:tr>
              <a:tr h="54519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955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İran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637'ye kadar eski tarihi 935'te sınıflayın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İran - Tarih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2885908377"/>
                  </a:ext>
                </a:extLst>
              </a:tr>
              <a:tr h="32046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956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Orta (Yakın) Doğu.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Orta Doğu - Tarih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2636888893"/>
                  </a:ext>
                </a:extLst>
              </a:tr>
              <a:tr h="32046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956.1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Türkiye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Türkiye - Tarih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1544946141"/>
                  </a:ext>
                </a:extLst>
              </a:tr>
              <a:tr h="32046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957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Sibirya (Asya Rusya’sı)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Rusya - Tarih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2369586660"/>
                  </a:ext>
                </a:extLst>
              </a:tr>
              <a:tr h="79240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958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Orta Asya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Yaklaşık 640'a kadar olan eski tarihi 939'da sınıflayın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Kırgızistan - Tarih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746867423"/>
                  </a:ext>
                </a:extLst>
              </a:tr>
              <a:tr h="32046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959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Güneydoğu Asya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Tayland - Tarih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20893473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627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807239"/>
          </a:xfrm>
        </p:spPr>
        <p:txBody>
          <a:bodyPr>
            <a:normAutofit/>
          </a:bodyPr>
          <a:lstStyle/>
          <a:p>
            <a:pPr algn="ctr"/>
            <a:r>
              <a:rPr lang="tr-TR" sz="5400" dirty="0"/>
              <a:t/>
            </a:r>
            <a:br>
              <a:rPr lang="tr-TR" sz="5400" dirty="0"/>
            </a:br>
            <a:r>
              <a:rPr lang="tr-TR" dirty="0"/>
              <a:t/>
            </a:r>
            <a:br>
              <a:rPr lang="tr-TR" dirty="0"/>
            </a:br>
            <a: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sz="4900" dirty="0"/>
          </a:p>
        </p:txBody>
      </p:sp>
      <p:sp>
        <p:nvSpPr>
          <p:cNvPr id="3" name="Dikdörtgen 2"/>
          <p:cNvSpPr/>
          <p:nvPr/>
        </p:nvSpPr>
        <p:spPr>
          <a:xfrm>
            <a:off x="600364" y="822036"/>
            <a:ext cx="944880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286327" y="295564"/>
            <a:ext cx="7414311" cy="383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474980" algn="l"/>
                <a:tab pos="2493645" algn="l"/>
              </a:tabLs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960 GENEL AFRİKA TARİHİ</a:t>
            </a:r>
            <a:endParaRPr lang="tr-T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41657"/>
              </p:ext>
            </p:extLst>
          </p:nvPr>
        </p:nvGraphicFramePr>
        <p:xfrm>
          <a:off x="749644" y="1135656"/>
          <a:ext cx="7288504" cy="41115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3974">
                  <a:extLst>
                    <a:ext uri="{9D8B030D-6E8A-4147-A177-3AD203B41FA5}">
                      <a16:colId xmlns:a16="http://schemas.microsoft.com/office/drawing/2014/main" xmlns="" val="1646782665"/>
                    </a:ext>
                  </a:extLst>
                </a:gridCol>
                <a:gridCol w="3636507">
                  <a:extLst>
                    <a:ext uri="{9D8B030D-6E8A-4147-A177-3AD203B41FA5}">
                      <a16:colId xmlns:a16="http://schemas.microsoft.com/office/drawing/2014/main" xmlns="" val="3146135163"/>
                    </a:ext>
                  </a:extLst>
                </a:gridCol>
                <a:gridCol w="2918023">
                  <a:extLst>
                    <a:ext uri="{9D8B030D-6E8A-4147-A177-3AD203B41FA5}">
                      <a16:colId xmlns:a16="http://schemas.microsoft.com/office/drawing/2014/main" xmlns="" val="576099092"/>
                    </a:ext>
                  </a:extLst>
                </a:gridCol>
              </a:tblGrid>
              <a:tr h="32271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 dirty="0">
                          <a:effectLst/>
                        </a:rPr>
                        <a:t>961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Tunus ve Libya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Tunus - Tarih; Libya - Tarih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389434752"/>
                  </a:ext>
                </a:extLst>
              </a:tr>
              <a:tr h="32271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962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Mısır ve Sudan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Mısır - Tarih; Sudan - Tarih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947606561"/>
                  </a:ext>
                </a:extLst>
              </a:tr>
              <a:tr h="32271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963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Etiyopya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Etiyopya - Tarih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2762030532"/>
                  </a:ext>
                </a:extLst>
              </a:tr>
              <a:tr h="32271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964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K. Batı Afrika kıyısı. Fas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Fas - Tarih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2903511851"/>
                  </a:ext>
                </a:extLst>
              </a:tr>
              <a:tr h="54903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 dirty="0">
                          <a:effectLst/>
                        </a:rPr>
                        <a:t>965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Cezayir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647'ye kadar eski tarihi 939'da sınıflayın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Cezayir - Tarih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1707312803"/>
                  </a:ext>
                </a:extLst>
              </a:tr>
              <a:tr h="32271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966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Batı Afrika ve kıyıdan uzak adalar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Moritanya - Tarih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509558866"/>
                  </a:ext>
                </a:extLst>
              </a:tr>
              <a:tr h="103940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967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Orta Afrika, kıyıdan uzak adalar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Aşağı Sahra Afrika'yı (Sahra'nın güneyi Afrika) burada sınıflayın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Uganda - Tarih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1143246250"/>
                  </a:ext>
                </a:extLst>
              </a:tr>
              <a:tr h="58675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968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Güney Afrika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Zambia - Tarih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3474652973"/>
                  </a:ext>
                </a:extLst>
              </a:tr>
              <a:tr h="32271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969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Güney Hint Okyanusu adaları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 dirty="0">
                          <a:effectLst/>
                        </a:rPr>
                        <a:t>Madagaskar - Tarih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4272941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704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807239"/>
          </a:xfrm>
        </p:spPr>
        <p:txBody>
          <a:bodyPr>
            <a:normAutofit/>
          </a:bodyPr>
          <a:lstStyle/>
          <a:p>
            <a:pPr algn="ctr"/>
            <a:r>
              <a:rPr lang="tr-TR" sz="5400" dirty="0"/>
              <a:t/>
            </a:r>
            <a:br>
              <a:rPr lang="tr-TR" sz="5400" dirty="0"/>
            </a:br>
            <a:r>
              <a:rPr lang="tr-TR" dirty="0"/>
              <a:t/>
            </a:r>
            <a:br>
              <a:rPr lang="tr-TR" dirty="0"/>
            </a:br>
            <a: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sz="4900" dirty="0"/>
          </a:p>
        </p:txBody>
      </p:sp>
      <p:sp>
        <p:nvSpPr>
          <p:cNvPr id="3" name="Dikdörtgen 2"/>
          <p:cNvSpPr/>
          <p:nvPr/>
        </p:nvSpPr>
        <p:spPr>
          <a:xfrm>
            <a:off x="600364" y="822036"/>
            <a:ext cx="944880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314037" y="230909"/>
            <a:ext cx="7936944" cy="383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474980" algn="l"/>
                <a:tab pos="2493645" algn="l"/>
              </a:tabLs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970 GENEL KUZEY AMERİKA TARİHİ</a:t>
            </a:r>
            <a:endParaRPr lang="tr-T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8155"/>
              </p:ext>
            </p:extLst>
          </p:nvPr>
        </p:nvGraphicFramePr>
        <p:xfrm>
          <a:off x="963828" y="748307"/>
          <a:ext cx="7074320" cy="42051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2405">
                  <a:extLst>
                    <a:ext uri="{9D8B030D-6E8A-4147-A177-3AD203B41FA5}">
                      <a16:colId xmlns:a16="http://schemas.microsoft.com/office/drawing/2014/main" xmlns="" val="3337540288"/>
                    </a:ext>
                  </a:extLst>
                </a:gridCol>
                <a:gridCol w="3529643">
                  <a:extLst>
                    <a:ext uri="{9D8B030D-6E8A-4147-A177-3AD203B41FA5}">
                      <a16:colId xmlns:a16="http://schemas.microsoft.com/office/drawing/2014/main" xmlns="" val="2890783545"/>
                    </a:ext>
                  </a:extLst>
                </a:gridCol>
                <a:gridCol w="2832272">
                  <a:extLst>
                    <a:ext uri="{9D8B030D-6E8A-4147-A177-3AD203B41FA5}">
                      <a16:colId xmlns:a16="http://schemas.microsoft.com/office/drawing/2014/main" xmlns="" val="273790831"/>
                    </a:ext>
                  </a:extLst>
                </a:gridCol>
              </a:tblGrid>
              <a:tr h="43189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971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Kanada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Kanada - Tarih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334493353"/>
                  </a:ext>
                </a:extLst>
              </a:tr>
              <a:tr h="43189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972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Orta Amerika. Meksika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Meksika - Tarih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4071956907"/>
                  </a:ext>
                </a:extLst>
              </a:tr>
              <a:tr h="74993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973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Birleşik Devletler (ABD)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Belirli eyaletler için 974-979'a </a:t>
                      </a:r>
                      <a:r>
                        <a:rPr lang="tr-TR" sz="1600" dirty="0" err="1">
                          <a:effectLst/>
                        </a:rPr>
                        <a:t>bkz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ABD - Tarih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3895941730"/>
                  </a:ext>
                </a:extLst>
              </a:tr>
              <a:tr h="43189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974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ABD’nin kuzeydoğusu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ABD - Tarih - Kuzeydoğu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3229044417"/>
                  </a:ext>
                </a:extLst>
              </a:tr>
              <a:tr h="43189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975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ABD’nin güney doğusu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ABD - Tarih - Güneydoğu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2038610522"/>
                  </a:ext>
                </a:extLst>
              </a:tr>
              <a:tr h="43189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976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ABD’nin güney orta bölgesi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ABD - Tarih - Orta Bölge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159906696"/>
                  </a:ext>
                </a:extLst>
              </a:tr>
              <a:tr h="43189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977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ABD’nin kuzey orta bölgesi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ABD - Tarih - K. Orta B.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2662075581"/>
                  </a:ext>
                </a:extLst>
              </a:tr>
              <a:tr h="43189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978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ABD’nin batısı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ABD - Tarih - Batı Bölg.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697953066"/>
                  </a:ext>
                </a:extLst>
              </a:tr>
              <a:tr h="43189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979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Büyük Havza ve Pasifik Hattı Böl.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ABD - Tarih - Pasifik Hattı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3846079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405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956</Words>
  <Application>Microsoft Office PowerPoint</Application>
  <PresentationFormat>Geniş ekran</PresentationFormat>
  <Paragraphs>378</Paragraphs>
  <Slides>11</Slides>
  <Notes>11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Teması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Sınıflama: giriş</dc:title>
  <dc:creator>Dogan Atılgan</dc:creator>
  <cp:lastModifiedBy>dogan.atilgan</cp:lastModifiedBy>
  <cp:revision>6</cp:revision>
  <dcterms:created xsi:type="dcterms:W3CDTF">2020-02-17T07:52:53Z</dcterms:created>
  <dcterms:modified xsi:type="dcterms:W3CDTF">2020-06-05T06:36:16Z</dcterms:modified>
</cp:coreProperties>
</file>