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3" r:id="rId3"/>
    <p:sldId id="262" r:id="rId4"/>
    <p:sldId id="261" r:id="rId5"/>
    <p:sldId id="267" r:id="rId6"/>
    <p:sldId id="268" r:id="rId7"/>
    <p:sldId id="260" r:id="rId8"/>
    <p:sldId id="259" r:id="rId9"/>
    <p:sldId id="266" r:id="rId10"/>
    <p:sldId id="258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8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1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80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08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8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4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005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34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3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0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79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048000" y="2644170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900 COĞRAFYA, TARİH ve YARDIMCI DİSİPLİNLER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Sosyal konum ve koşulları; genel siyasal tarih; belirli savaşların askeri, diplomatik, siyasal, ekonomik, sosyal, refaha ilişkin sonuçlarını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38545" y="138546"/>
            <a:ext cx="9005455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980 GENEL GÜNEY AMERİKA TARİHİ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Latin Amerika'yı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5665456"/>
              </p:ext>
            </p:extLst>
          </p:nvPr>
        </p:nvGraphicFramePr>
        <p:xfrm>
          <a:off x="1046207" y="1057618"/>
          <a:ext cx="6991941" cy="3983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109">
                  <a:extLst>
                    <a:ext uri="{9D8B030D-6E8A-4147-A177-3AD203B41FA5}">
                      <a16:colId xmlns:a16="http://schemas.microsoft.com/office/drawing/2014/main" xmlns="" val="3641035733"/>
                    </a:ext>
                  </a:extLst>
                </a:gridCol>
                <a:gridCol w="3488541">
                  <a:extLst>
                    <a:ext uri="{9D8B030D-6E8A-4147-A177-3AD203B41FA5}">
                      <a16:colId xmlns:a16="http://schemas.microsoft.com/office/drawing/2014/main" xmlns="" val="1968414446"/>
                    </a:ext>
                  </a:extLst>
                </a:gridCol>
                <a:gridCol w="2799291">
                  <a:extLst>
                    <a:ext uri="{9D8B030D-6E8A-4147-A177-3AD203B41FA5}">
                      <a16:colId xmlns:a16="http://schemas.microsoft.com/office/drawing/2014/main" xmlns="" val="1730638243"/>
                    </a:ext>
                  </a:extLst>
                </a:gridCol>
              </a:tblGrid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981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Brezilya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Brezilya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00619115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Arjantin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Arjantin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951620037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Şili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Şili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541088257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Bolivya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Bolivya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174878491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Peru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Peru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142357062"/>
                  </a:ext>
                </a:extLst>
              </a:tr>
              <a:tr h="6809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Kolombiya ve Ekvator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Kolombiya - Tarih;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Ekvator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28591579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Venezuela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Venezuela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674566788"/>
                  </a:ext>
                </a:extLst>
              </a:tr>
              <a:tr h="3745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Guyana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Guyana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94382236"/>
                  </a:ext>
                </a:extLst>
              </a:tr>
              <a:tr h="6809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989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Paraguay ve Uruguay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Paraguay - Tarih;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Uruguay - Tarih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015017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54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41746" y="212436"/>
            <a:ext cx="811227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990 BAŞKA BÖLGELERİN GENEL TARİHİ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063183"/>
              </p:ext>
            </p:extLst>
          </p:nvPr>
        </p:nvGraphicFramePr>
        <p:xfrm>
          <a:off x="838200" y="880843"/>
          <a:ext cx="7199947" cy="4387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056">
                  <a:extLst>
                    <a:ext uri="{9D8B030D-6E8A-4147-A177-3AD203B41FA5}">
                      <a16:colId xmlns:a16="http://schemas.microsoft.com/office/drawing/2014/main" xmlns="" val="2649778117"/>
                    </a:ext>
                  </a:extLst>
                </a:gridCol>
                <a:gridCol w="3592323">
                  <a:extLst>
                    <a:ext uri="{9D8B030D-6E8A-4147-A177-3AD203B41FA5}">
                      <a16:colId xmlns:a16="http://schemas.microsoft.com/office/drawing/2014/main" xmlns="" val="213907635"/>
                    </a:ext>
                  </a:extLst>
                </a:gridCol>
                <a:gridCol w="2882568">
                  <a:extLst>
                    <a:ext uri="{9D8B030D-6E8A-4147-A177-3AD203B41FA5}">
                      <a16:colId xmlns:a16="http://schemas.microsoft.com/office/drawing/2014/main" xmlns="" val="1938201894"/>
                    </a:ext>
                  </a:extLst>
                </a:gridCol>
              </a:tblGrid>
              <a:tr h="3242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993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Yeni Zelanda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Yeni Zelanda -Tarih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502645513"/>
                  </a:ext>
                </a:extLst>
              </a:tr>
              <a:tr h="3242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Avustralya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Avustralya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30319607"/>
                  </a:ext>
                </a:extLst>
              </a:tr>
              <a:tr h="77893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Malezya Yeni Gine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Okyanusya'yı burada sınıflayın Polinezya'yı 996'da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Malezya - Tarih; Yeni Gine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19314196"/>
                  </a:ext>
                </a:extLst>
              </a:tr>
              <a:tr h="5894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Pasifikin başka bölgeleri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Polinezya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Polinezya - Tarih i.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709186983"/>
                  </a:ext>
                </a:extLst>
              </a:tr>
              <a:tr h="123366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Atlantik Okyanusu adaları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Burada belirtilmeyen belirli her adayı ya da ada grubunu, ada ya da ada grubuyla birlikte sınıflayın. Örneğin Azor adaları 946.99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---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5717723"/>
                  </a:ext>
                </a:extLst>
              </a:tr>
              <a:tr h="3242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Kuzey Kutbu adaları ve Güney Kutbu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---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722882666"/>
                  </a:ext>
                </a:extLst>
              </a:tr>
              <a:tr h="77893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999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Yeryüzü dışındaki dünyalar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Diğer dünyalardaki yaşamla ilgili araştırmaları burada sınıflayın 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16813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54488" y="26082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74663" algn="l"/>
                <a:tab pos="2493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74663" algn="l"/>
                <a:tab pos="2493963" algn="l"/>
              </a:tabLst>
            </a:pPr>
            <a:r>
              <a:rPr kumimoji="0" lang="tr-TR" altLang="tr-TR" sz="1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209810"/>
              </p:ext>
            </p:extLst>
          </p:nvPr>
        </p:nvGraphicFramePr>
        <p:xfrm>
          <a:off x="600365" y="822035"/>
          <a:ext cx="7437782" cy="44073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518">
                  <a:extLst>
                    <a:ext uri="{9D8B030D-6E8A-4147-A177-3AD203B41FA5}">
                      <a16:colId xmlns:a16="http://schemas.microsoft.com/office/drawing/2014/main" xmlns="" val="49478472"/>
                    </a:ext>
                  </a:extLst>
                </a:gridCol>
                <a:gridCol w="3706124">
                  <a:extLst>
                    <a:ext uri="{9D8B030D-6E8A-4147-A177-3AD203B41FA5}">
                      <a16:colId xmlns:a16="http://schemas.microsoft.com/office/drawing/2014/main" xmlns="" val="4251721086"/>
                    </a:ext>
                  </a:extLst>
                </a:gridCol>
                <a:gridCol w="2974140">
                  <a:extLst>
                    <a:ext uri="{9D8B030D-6E8A-4147-A177-3AD203B41FA5}">
                      <a16:colId xmlns:a16="http://schemas.microsoft.com/office/drawing/2014/main" xmlns="" val="2731030099"/>
                    </a:ext>
                  </a:extLst>
                </a:gridCol>
              </a:tblGrid>
              <a:tr h="3509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901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Tarihin felsefe ve kuramı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felsefesi; Tarih - kuram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258559341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Tarihin çeşitli konuları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Çeşitli konular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756465525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sözlükleri ve ansiklopedileri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Sözlükler; Tarih - Ansiklopediler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36817487"/>
                  </a:ext>
                </a:extLst>
              </a:tr>
              <a:tr h="59706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Olayların toplu açıklaması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Macerayı burada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Toplu olay açıklama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95163580"/>
                  </a:ext>
                </a:extLst>
              </a:tr>
              <a:tr h="35094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konulu süreli yayınlar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Süreli yayınlar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369017563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Tarihle ilgili örgüt ve yönetimler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Örgütler; Tarih - Yönetimler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006325315"/>
                  </a:ext>
                </a:extLst>
              </a:tr>
              <a:tr h="63808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eğitimi, araştırmaları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Tarih - Eğitim; Tarih - Araştırmalar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088166261"/>
                  </a:ext>
                </a:extLst>
              </a:tr>
              <a:tr h="84318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909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Dünya tarihi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Coğrafi bakımdan sınırlanmayan uygarlık ve olaylar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Dünya tarihi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70556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77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97527" y="365124"/>
            <a:ext cx="814647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910 COĞRAFYA ve GEZİ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Genel coğrafya ile ilgili temel ders kitaplarım 372'de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626854"/>
              </p:ext>
            </p:extLst>
          </p:nvPr>
        </p:nvGraphicFramePr>
        <p:xfrm>
          <a:off x="600364" y="1227436"/>
          <a:ext cx="7437783" cy="4909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007">
                  <a:extLst>
                    <a:ext uri="{9D8B030D-6E8A-4147-A177-3AD203B41FA5}">
                      <a16:colId xmlns:a16="http://schemas.microsoft.com/office/drawing/2014/main" xmlns="" val="2638866606"/>
                    </a:ext>
                  </a:extLst>
                </a:gridCol>
                <a:gridCol w="3710988">
                  <a:extLst>
                    <a:ext uri="{9D8B030D-6E8A-4147-A177-3AD203B41FA5}">
                      <a16:colId xmlns:a16="http://schemas.microsoft.com/office/drawing/2014/main" xmlns="" val="2318049237"/>
                    </a:ext>
                  </a:extLst>
                </a:gridCol>
                <a:gridCol w="2977788">
                  <a:extLst>
                    <a:ext uri="{9D8B030D-6E8A-4147-A177-3AD203B41FA5}">
                      <a16:colId xmlns:a16="http://schemas.microsoft.com/office/drawing/2014/main" xmlns="" val="659402901"/>
                    </a:ext>
                  </a:extLst>
                </a:gridCol>
              </a:tblGrid>
              <a:tr h="75390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911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Tarihî coğrafya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Siyasal bölünmelerdeki büyüklük ve değişiklikler Tarih atlaslarını burada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Tarihî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23529763"/>
                  </a:ext>
                </a:extLst>
              </a:tr>
              <a:tr h="75390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Yeryüzünün grafik sunumu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Atlasları, haritaları, şemaları, planları burada sınıflayın Harita çizimini 526'da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Yeryüzü - Grafik sunum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543132784"/>
                  </a:ext>
                </a:extLst>
              </a:tr>
              <a:tr h="4416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Eskiçağda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Eskiçağ; Gezi - Eskiçağ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87285"/>
                  </a:ext>
                </a:extLst>
              </a:tr>
              <a:tr h="4416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Avrupa’da coğrafya ve gezi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Avrupa; Gezi - Avrupa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65859592"/>
                  </a:ext>
                </a:extLst>
              </a:tr>
              <a:tr h="2428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Asya’da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Asya; Gezi - Asya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705501283"/>
                  </a:ext>
                </a:extLst>
              </a:tr>
              <a:tr h="4416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915.6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Türkiye’de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Türkiye; Gezi Türkiye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069543869"/>
                  </a:ext>
                </a:extLst>
              </a:tr>
              <a:tr h="4416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Afrika’da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Afrika; Gezi - Afrika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14305282"/>
                  </a:ext>
                </a:extLst>
              </a:tr>
              <a:tr h="4416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Kuzey Amerika’da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Kuzey Amerika;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Gezi - Kuzey Amerika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60657735"/>
                  </a:ext>
                </a:extLst>
              </a:tr>
              <a:tr h="66263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 Amerika’da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Coğrafya - Güney Amerika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Gezi - Güney Amerika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228960219"/>
                  </a:ext>
                </a:extLst>
              </a:tr>
              <a:tr h="2428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919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Başka bölgelerde coğrafya ve gezi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---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52029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5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600364" y="240145"/>
            <a:ext cx="854363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>
                <a:latin typeface="Times New Roman" panose="02020603050405020304" pitchFamily="18" charset="0"/>
                <a:ea typeface="Times New Roman" panose="02020603050405020304" pitchFamily="18" charset="0"/>
              </a:rPr>
              <a:t>920 ÖZGEÇMİŞ, ŞECERE, NİŞANLAR</a:t>
            </a:r>
            <a:endParaRPr lang="tr-TR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Otobiyografileri, günlükleri, anıları, yazışmaları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885987"/>
              </p:ext>
            </p:extLst>
          </p:nvPr>
        </p:nvGraphicFramePr>
        <p:xfrm>
          <a:off x="517236" y="1763296"/>
          <a:ext cx="7127477" cy="42867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7759">
                  <a:extLst>
                    <a:ext uri="{9D8B030D-6E8A-4147-A177-3AD203B41FA5}">
                      <a16:colId xmlns:a16="http://schemas.microsoft.com/office/drawing/2014/main" xmlns="" val="3969334750"/>
                    </a:ext>
                  </a:extLst>
                </a:gridCol>
                <a:gridCol w="3556165">
                  <a:extLst>
                    <a:ext uri="{9D8B030D-6E8A-4147-A177-3AD203B41FA5}">
                      <a16:colId xmlns:a16="http://schemas.microsoft.com/office/drawing/2014/main" xmlns="" val="1996012173"/>
                    </a:ext>
                  </a:extLst>
                </a:gridCol>
                <a:gridCol w="2853553">
                  <a:extLst>
                    <a:ext uri="{9D8B030D-6E8A-4147-A177-3AD203B41FA5}">
                      <a16:colId xmlns:a16="http://schemas.microsoft.com/office/drawing/2014/main" xmlns="" val="3167385444"/>
                    </a:ext>
                  </a:extLst>
                </a:gridCol>
              </a:tblGrid>
              <a:tr h="538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Felsefeciler  ve psikologlar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Felsefeciler  ve psikologlar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288101115"/>
                  </a:ext>
                </a:extLst>
              </a:tr>
              <a:tr h="538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922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Dini liderler, Düşünürler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Dini liderler-- Düşünürler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64430037"/>
                  </a:ext>
                </a:extLst>
              </a:tr>
              <a:tr h="538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923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Toplum</a:t>
                      </a:r>
                      <a:r>
                        <a:rPr lang="tr-TR" sz="1600" baseline="0" dirty="0" smtClean="0">
                          <a:effectLst/>
                        </a:rPr>
                        <a:t> bilimlerdeki kişiler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Biyografi-Toplum bilimler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1793456"/>
                  </a:ext>
                </a:extLst>
              </a:tr>
              <a:tr h="38681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924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Dilbilimciler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Dil bilimciler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458153226"/>
                  </a:ext>
                </a:extLst>
              </a:tr>
              <a:tr h="3166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925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Bilim adamları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Bilim insanları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700109754"/>
                  </a:ext>
                </a:extLst>
              </a:tr>
              <a:tr h="316644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926</a:t>
                      </a:r>
                      <a:endParaRPr lang="tr-TR" sz="1600" dirty="0"/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Teknoloji alanındaki</a:t>
                      </a:r>
                      <a:r>
                        <a:rPr lang="tr-TR" sz="1600" baseline="0" dirty="0" smtClean="0"/>
                        <a:t> kişiler</a:t>
                      </a:r>
                      <a:endParaRPr lang="tr-TR" sz="1600" dirty="0"/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 Mühendisler</a:t>
                      </a:r>
                      <a:endParaRPr lang="tr-TR" sz="1600" dirty="0"/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85720824"/>
                  </a:ext>
                </a:extLst>
              </a:tr>
              <a:tr h="53854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927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 smtClean="0">
                          <a:effectLst/>
                        </a:rPr>
                        <a:t>Sanat ve eğlence</a:t>
                      </a:r>
                      <a:r>
                        <a:rPr lang="tr-TR" sz="1600" baseline="0" dirty="0" smtClean="0">
                          <a:effectLst/>
                        </a:rPr>
                        <a:t> alanındaki kişiler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Sanatçılar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179719658"/>
                  </a:ext>
                </a:extLst>
              </a:tr>
              <a:tr h="3166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928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Edebiyat alanındaki kişiler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r>
                        <a:rPr lang="tr-TR" sz="1600" dirty="0" smtClean="0">
                          <a:effectLst/>
                        </a:rPr>
                        <a:t>Yazarlar, </a:t>
                      </a:r>
                      <a:r>
                        <a:rPr lang="tr-TR" sz="1600" smtClean="0">
                          <a:effectLst/>
                        </a:rPr>
                        <a:t>şairler vb.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80805495"/>
                  </a:ext>
                </a:extLst>
              </a:tr>
              <a:tr h="7958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929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Şecere, isimler, nişanlar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Şecereler; Türkiye; Nişanlar - Türkiye; Kişi Adı - Özgeçmiş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96349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50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838200" y="365124"/>
            <a:ext cx="6525711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930 ESKİÇAĞ TARİHİ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375646"/>
              </p:ext>
            </p:extLst>
          </p:nvPr>
        </p:nvGraphicFramePr>
        <p:xfrm>
          <a:off x="708454" y="996779"/>
          <a:ext cx="7329693" cy="4124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8122">
                  <a:extLst>
                    <a:ext uri="{9D8B030D-6E8A-4147-A177-3AD203B41FA5}">
                      <a16:colId xmlns:a16="http://schemas.microsoft.com/office/drawing/2014/main" xmlns="" val="1970756252"/>
                    </a:ext>
                  </a:extLst>
                </a:gridCol>
                <a:gridCol w="3657058">
                  <a:extLst>
                    <a:ext uri="{9D8B030D-6E8A-4147-A177-3AD203B41FA5}">
                      <a16:colId xmlns:a16="http://schemas.microsoft.com/office/drawing/2014/main" xmlns="" val="3336374123"/>
                    </a:ext>
                  </a:extLst>
                </a:gridCol>
                <a:gridCol w="2934513">
                  <a:extLst>
                    <a:ext uri="{9D8B030D-6E8A-4147-A177-3AD203B41FA5}">
                      <a16:colId xmlns:a16="http://schemas.microsoft.com/office/drawing/2014/main" xmlns="" val="940857264"/>
                    </a:ext>
                  </a:extLst>
                </a:gridCol>
              </a:tblGrid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931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420’ye kadar Çin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Çin - Tarih - 420’ye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37444635"/>
                  </a:ext>
                </a:extLst>
              </a:tr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640’a kadar Mısır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Mısır - Tarih - 640’a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643744183"/>
                  </a:ext>
                </a:extLst>
              </a:tr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70’e kadar Filistin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Filistin - Tarih - 70’e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048665930"/>
                  </a:ext>
                </a:extLst>
              </a:tr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647’ye kadar Hindistan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Hindistan - Tarih - 647’ye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43860306"/>
                  </a:ext>
                </a:extLst>
              </a:tr>
              <a:tr h="65470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37’ye kadar Mezopotamya ve İran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Mezopotamya-Tarih-37’ye kadar; İran - 637’ye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22802499"/>
                  </a:ext>
                </a:extLst>
              </a:tr>
              <a:tr h="65470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499’a kadar Kuzey Avrupa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Kuzey Avrupa - Tarih - 499’a kadar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90514309"/>
                  </a:ext>
                </a:extLst>
              </a:tr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476’ya kadar İtalya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 - Tarih - 476’ya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04556250"/>
                  </a:ext>
                </a:extLst>
              </a:tr>
              <a:tr h="65470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49’a kadar Yunanistan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Yunanistan - Tarih - 649’a kadar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528085791"/>
                  </a:ext>
                </a:extLst>
              </a:tr>
              <a:tr h="36008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939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640’a kadar başka bölgeler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---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41424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69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95564" y="365124"/>
            <a:ext cx="8231326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940 GENEL AVRUPA TARİHİ. BATI AVRUPA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502498"/>
              </p:ext>
            </p:extLst>
          </p:nvPr>
        </p:nvGraphicFramePr>
        <p:xfrm>
          <a:off x="906162" y="1205220"/>
          <a:ext cx="7131985" cy="3818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8212">
                  <a:extLst>
                    <a:ext uri="{9D8B030D-6E8A-4147-A177-3AD203B41FA5}">
                      <a16:colId xmlns:a16="http://schemas.microsoft.com/office/drawing/2014/main" xmlns="" val="2720509057"/>
                    </a:ext>
                  </a:extLst>
                </a:gridCol>
                <a:gridCol w="3558414">
                  <a:extLst>
                    <a:ext uri="{9D8B030D-6E8A-4147-A177-3AD203B41FA5}">
                      <a16:colId xmlns:a16="http://schemas.microsoft.com/office/drawing/2014/main" xmlns="" val="485198514"/>
                    </a:ext>
                  </a:extLst>
                </a:gridCol>
                <a:gridCol w="2855359">
                  <a:extLst>
                    <a:ext uri="{9D8B030D-6E8A-4147-A177-3AD203B41FA5}">
                      <a16:colId xmlns:a16="http://schemas.microsoft.com/office/drawing/2014/main" xmlns="" val="1929156939"/>
                    </a:ext>
                  </a:extLst>
                </a:gridCol>
              </a:tblGrid>
              <a:tr h="3387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941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Britanya adaları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Britanya adaları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988140634"/>
                  </a:ext>
                </a:extLst>
              </a:tr>
              <a:tr h="3387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İngiltere ve Galler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İngiltere - Tarih; Galler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740324982"/>
                  </a:ext>
                </a:extLst>
              </a:tr>
              <a:tr h="6158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Avrupa. Almanya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Avrupa - Tarih; Almanya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879026698"/>
                  </a:ext>
                </a:extLst>
              </a:tr>
              <a:tr h="6158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Fransa ve Monako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Fransa - Tarih; Monako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675207645"/>
                  </a:ext>
                </a:extLst>
              </a:tr>
              <a:tr h="3387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 Yarımadası ve çevresi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705506021"/>
                  </a:ext>
                </a:extLst>
              </a:tr>
              <a:tr h="6158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 err="1">
                          <a:effectLst/>
                        </a:rPr>
                        <a:t>İber</a:t>
                      </a:r>
                      <a:r>
                        <a:rPr lang="tr-TR" sz="1600" dirty="0">
                          <a:effectLst/>
                        </a:rPr>
                        <a:t> Yarımadası, çevresi.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İspanya - Tarih; Portekiz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643605052"/>
                  </a:ext>
                </a:extLst>
              </a:tr>
              <a:tr h="33873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Doğu Avrupa. Rusya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Rusya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25339931"/>
                  </a:ext>
                </a:extLst>
              </a:tr>
              <a:tr h="61587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948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Kuzey Avrupa İskandinavya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İskandinavya - Tarih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469012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969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29309" y="212436"/>
            <a:ext cx="8144435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950 GENEL ASYA TARİHİ. ORTADOĞU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078794"/>
              </p:ext>
            </p:extLst>
          </p:nvPr>
        </p:nvGraphicFramePr>
        <p:xfrm>
          <a:off x="600364" y="822034"/>
          <a:ext cx="7437783" cy="45848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007">
                  <a:extLst>
                    <a:ext uri="{9D8B030D-6E8A-4147-A177-3AD203B41FA5}">
                      <a16:colId xmlns:a16="http://schemas.microsoft.com/office/drawing/2014/main" xmlns="" val="4024164865"/>
                    </a:ext>
                  </a:extLst>
                </a:gridCol>
                <a:gridCol w="3710988">
                  <a:extLst>
                    <a:ext uri="{9D8B030D-6E8A-4147-A177-3AD203B41FA5}">
                      <a16:colId xmlns:a16="http://schemas.microsoft.com/office/drawing/2014/main" xmlns="" val="3937953281"/>
                    </a:ext>
                  </a:extLst>
                </a:gridCol>
                <a:gridCol w="2977788">
                  <a:extLst>
                    <a:ext uri="{9D8B030D-6E8A-4147-A177-3AD203B41FA5}">
                      <a16:colId xmlns:a16="http://schemas.microsoft.com/office/drawing/2014/main" xmlns="" val="2962983903"/>
                    </a:ext>
                  </a:extLst>
                </a:gridCol>
              </a:tblGrid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951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Çin ve çevresindeki bölgeler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Çin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78713151"/>
                  </a:ext>
                </a:extLst>
              </a:tr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Japonya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Japonya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821472235"/>
                  </a:ext>
                </a:extLst>
              </a:tr>
              <a:tr h="5451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Arap yarımadası ve çevresi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622'ye kadar eski tarihi 939'da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Suudi Arabistan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48909048"/>
                  </a:ext>
                </a:extLst>
              </a:tr>
              <a:tr h="76993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Güney Asya. Hindistan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647'ye kadar Hindistan tarihini 934'te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Hindistan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51683975"/>
                  </a:ext>
                </a:extLst>
              </a:tr>
              <a:tr h="5451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İran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637'ye kadar eski tarihi 935'te sınıflayın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İran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885908377"/>
                  </a:ext>
                </a:extLst>
              </a:tr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(Yakın) Doğu.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Doğu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636888893"/>
                  </a:ext>
                </a:extLst>
              </a:tr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956.1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Türkiye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Türkiye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44946141"/>
                  </a:ext>
                </a:extLst>
              </a:tr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Sibirya (Asya Rusya’sı)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Rusya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369586660"/>
                  </a:ext>
                </a:extLst>
              </a:tr>
              <a:tr h="79240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Asya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Yaklaşık 640'a kadar olan eski tarihi 939'da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Kırgızistan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746867423"/>
                  </a:ext>
                </a:extLst>
              </a:tr>
              <a:tr h="3204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959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Güneydoğu Asya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Tayland - Tarih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089347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86327" y="295564"/>
            <a:ext cx="7414311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960 GENEL AFRİKA TARİHİ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41657"/>
              </p:ext>
            </p:extLst>
          </p:nvPr>
        </p:nvGraphicFramePr>
        <p:xfrm>
          <a:off x="749644" y="1135656"/>
          <a:ext cx="7288504" cy="4111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3974">
                  <a:extLst>
                    <a:ext uri="{9D8B030D-6E8A-4147-A177-3AD203B41FA5}">
                      <a16:colId xmlns:a16="http://schemas.microsoft.com/office/drawing/2014/main" xmlns="" val="1646782665"/>
                    </a:ext>
                  </a:extLst>
                </a:gridCol>
                <a:gridCol w="3636507">
                  <a:extLst>
                    <a:ext uri="{9D8B030D-6E8A-4147-A177-3AD203B41FA5}">
                      <a16:colId xmlns:a16="http://schemas.microsoft.com/office/drawing/2014/main" xmlns="" val="3146135163"/>
                    </a:ext>
                  </a:extLst>
                </a:gridCol>
                <a:gridCol w="2918023">
                  <a:extLst>
                    <a:ext uri="{9D8B030D-6E8A-4147-A177-3AD203B41FA5}">
                      <a16:colId xmlns:a16="http://schemas.microsoft.com/office/drawing/2014/main" xmlns="" val="576099092"/>
                    </a:ext>
                  </a:extLst>
                </a:gridCol>
              </a:tblGrid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961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Tunus ve Libya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Tunus - Tarih; Libya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9434752"/>
                  </a:ext>
                </a:extLst>
              </a:tr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Mısır ve Sudan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Mısır - Tarih; Sudan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947606561"/>
                  </a:ext>
                </a:extLst>
              </a:tr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Etiyopya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Etiyopya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762030532"/>
                  </a:ext>
                </a:extLst>
              </a:tr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K. Batı Afrika kıyısı. Fas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Fas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03511851"/>
                  </a:ext>
                </a:extLst>
              </a:tr>
              <a:tr h="54903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965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Cezayir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647'ye kadar eski tarihi 939'da sınıflayın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Cezayir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07312803"/>
                  </a:ext>
                </a:extLst>
              </a:tr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Batı Afrika ve kıyıdan uzak adalar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Moritanya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509558866"/>
                  </a:ext>
                </a:extLst>
              </a:tr>
              <a:tr h="103940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Orta Afrika, kıyıdan uzak adalar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</a:rPr>
                        <a:t>Aşağı Sahra Afrika'yı (Sahra'nın güneyi Afrika)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Uganda - Tarih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143246250"/>
                  </a:ext>
                </a:extLst>
              </a:tr>
              <a:tr h="5867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 Afrika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Zambia - Tarih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 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74652973"/>
                  </a:ext>
                </a:extLst>
              </a:tr>
              <a:tr h="32271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969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 Hint Okyanusu adaları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Madagaskar - Tarih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272941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04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14037" y="230909"/>
            <a:ext cx="7936944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970 GENEL KUZEY AMERİKA TARİHİ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8155"/>
              </p:ext>
            </p:extLst>
          </p:nvPr>
        </p:nvGraphicFramePr>
        <p:xfrm>
          <a:off x="963828" y="748307"/>
          <a:ext cx="7074320" cy="4205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405">
                  <a:extLst>
                    <a:ext uri="{9D8B030D-6E8A-4147-A177-3AD203B41FA5}">
                      <a16:colId xmlns:a16="http://schemas.microsoft.com/office/drawing/2014/main" xmlns="" val="3337540288"/>
                    </a:ext>
                  </a:extLst>
                </a:gridCol>
                <a:gridCol w="3529643">
                  <a:extLst>
                    <a:ext uri="{9D8B030D-6E8A-4147-A177-3AD203B41FA5}">
                      <a16:colId xmlns:a16="http://schemas.microsoft.com/office/drawing/2014/main" xmlns="" val="2890783545"/>
                    </a:ext>
                  </a:extLst>
                </a:gridCol>
                <a:gridCol w="2832272">
                  <a:extLst>
                    <a:ext uri="{9D8B030D-6E8A-4147-A177-3AD203B41FA5}">
                      <a16:colId xmlns:a16="http://schemas.microsoft.com/office/drawing/2014/main" xmlns="" val="273790831"/>
                    </a:ext>
                  </a:extLst>
                </a:gridCol>
              </a:tblGrid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971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Kanada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Kanada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4493353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Orta Amerika. Meksika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Meksika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071956907"/>
                  </a:ext>
                </a:extLst>
              </a:tr>
              <a:tr h="74993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Birleşik Devletler (ABD)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Belirli eyaletler için 974-979'a </a:t>
                      </a:r>
                      <a:r>
                        <a:rPr lang="tr-TR" sz="1600" dirty="0" err="1">
                          <a:effectLst/>
                        </a:rPr>
                        <a:t>bkz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95941730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ABD’nin kuzeydoğusu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 - Kuzeydoğu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29044417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ABD’nin güney doğusu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 - Güneydoğu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038610522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ABD’nin güney orta bölgesi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 - Orta Bölge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9906696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ABD’nin kuzey orta bölgesi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 - K. Orta B.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662075581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ABD’nin batısı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ABD - Tarih - Batı Bölg.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97953066"/>
                  </a:ext>
                </a:extLst>
              </a:tr>
              <a:tr h="431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979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Büyük Havza ve Pasifik Hattı Böl.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ABD - Tarih - Pasifik Hattı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4607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405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956</Words>
  <Application>Microsoft Office PowerPoint</Application>
  <PresentationFormat>Geniş ekran</PresentationFormat>
  <Paragraphs>378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dogan.atilgan</cp:lastModifiedBy>
  <cp:revision>6</cp:revision>
  <dcterms:created xsi:type="dcterms:W3CDTF">2020-02-17T07:52:53Z</dcterms:created>
  <dcterms:modified xsi:type="dcterms:W3CDTF">2020-06-05T06:36:16Z</dcterms:modified>
</cp:coreProperties>
</file>