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98505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164585"/>
            <a:ext cx="7473756" cy="1643527"/>
          </a:xfrm>
          <a:prstGeom prst="rect">
            <a:avLst/>
          </a:prstGeom>
        </p:spPr>
        <p:txBody>
          <a:bodyPr wrap="square">
            <a:spAutoFit/>
          </a:bodyPr>
          <a:lstStyle/>
          <a:p>
            <a:pPr marL="0" lvl="1" algn="ctr">
              <a:spcBef>
                <a:spcPct val="20000"/>
              </a:spcBef>
              <a:buClr>
                <a:schemeClr val="accent1"/>
              </a:buClr>
            </a:pPr>
            <a:r>
              <a:rPr lang="tr-TR" sz="2400" b="1" dirty="0"/>
              <a:t>GGY306</a:t>
            </a:r>
          </a:p>
          <a:p>
            <a:pPr marL="0" lvl="1" algn="ctr">
              <a:spcBef>
                <a:spcPct val="20000"/>
              </a:spcBef>
              <a:buClr>
                <a:schemeClr val="accent1"/>
              </a:buClr>
            </a:pPr>
            <a:r>
              <a:rPr lang="tr-TR" sz="2400" b="1" dirty="0"/>
              <a:t>Hissedarlar ve Risk Analizi, Maliyet Ve Gelir Analizleri, Finansman Yapısının Analizi, Organizasyon Yapıları, Taşınmaz Yatırımlarında Stratejik Geliştirme Planı</a:t>
            </a:r>
          </a:p>
        </p:txBody>
      </p:sp>
    </p:spTree>
    <p:extLst>
      <p:ext uri="{BB962C8B-B14F-4D97-AF65-F5344CB8AC3E}">
        <p14:creationId xmlns:p14="http://schemas.microsoft.com/office/powerpoint/2010/main" val="8748786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221018"/>
            <a:ext cx="6356393" cy="369332"/>
          </a:xfrm>
          <a:prstGeom prst="rect">
            <a:avLst/>
          </a:prstGeom>
        </p:spPr>
        <p:txBody>
          <a:bodyPr wrap="square">
            <a:spAutoFit/>
          </a:bodyPr>
          <a:lstStyle/>
          <a:p>
            <a:pPr marL="0" lvl="1" algn="ctr">
              <a:spcBef>
                <a:spcPct val="20000"/>
              </a:spcBef>
              <a:buClr>
                <a:schemeClr val="accent1"/>
              </a:buClr>
            </a:pPr>
            <a:r>
              <a:rPr lang="tr-TR" b="1" dirty="0"/>
              <a:t>Hissedarlar ve Risk Analizi</a:t>
            </a:r>
          </a:p>
        </p:txBody>
      </p:sp>
      <p:sp>
        <p:nvSpPr>
          <p:cNvPr id="4" name="Dikdörtgen 3"/>
          <p:cNvSpPr/>
          <p:nvPr/>
        </p:nvSpPr>
        <p:spPr>
          <a:xfrm>
            <a:off x="782856" y="2134152"/>
            <a:ext cx="7557471" cy="1605568"/>
          </a:xfrm>
          <a:prstGeom prst="rect">
            <a:avLst/>
          </a:prstGeom>
        </p:spPr>
        <p:txBody>
          <a:bodyPr wrap="square">
            <a:spAutoFit/>
          </a:bodyPr>
          <a:lstStyle/>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Risk analizi, işletmelerin işlevleri sırasında ortaya çıkabilecek risklerin önceden dikkatli bir biçimde ve ayrıntıları ile tanımlanıp değerlendirilmesi ve bu riskleri minimize edecek veya tam olarak ortadan kaldıracak önlemlerin alınması olarak tanımlanabilir.</a:t>
            </a: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1553" y="3661066"/>
            <a:ext cx="1628775" cy="1578769"/>
          </a:xfrm>
          <a:prstGeom prst="rect">
            <a:avLst/>
          </a:prstGeom>
        </p:spPr>
      </p:pic>
    </p:spTree>
    <p:extLst>
      <p:ext uri="{BB962C8B-B14F-4D97-AF65-F5344CB8AC3E}">
        <p14:creationId xmlns:p14="http://schemas.microsoft.com/office/powerpoint/2010/main" val="1074887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221018"/>
            <a:ext cx="6356393" cy="369332"/>
          </a:xfrm>
          <a:prstGeom prst="rect">
            <a:avLst/>
          </a:prstGeom>
        </p:spPr>
        <p:txBody>
          <a:bodyPr wrap="square">
            <a:spAutoFit/>
          </a:bodyPr>
          <a:lstStyle/>
          <a:p>
            <a:pPr marL="0" lvl="1" algn="ctr">
              <a:spcBef>
                <a:spcPct val="20000"/>
              </a:spcBef>
              <a:buClr>
                <a:schemeClr val="accent1"/>
              </a:buClr>
            </a:pPr>
            <a:r>
              <a:rPr lang="tr-TR" b="1" dirty="0"/>
              <a:t>Maliyet, Harcama, Gelir ve Gider Kavramları</a:t>
            </a:r>
          </a:p>
        </p:txBody>
      </p:sp>
      <p:sp>
        <p:nvSpPr>
          <p:cNvPr id="4" name="Dikdörtgen 3"/>
          <p:cNvSpPr/>
          <p:nvPr/>
        </p:nvSpPr>
        <p:spPr>
          <a:xfrm>
            <a:off x="782167" y="1567267"/>
            <a:ext cx="7557471" cy="2298065"/>
          </a:xfrm>
          <a:prstGeom prst="rect">
            <a:avLst/>
          </a:prstGeom>
        </p:spPr>
        <p:txBody>
          <a:bodyPr wrap="square">
            <a:spAutoFit/>
          </a:bodyPr>
          <a:lstStyle/>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Maliyet; İşletmelerin faaliyet konusuna giren mal veya hizmetlerin elde edilmesi için katlandığı her türlü faktörlerin para olarak ifade edildiği toplam değere verilen addır. Maliyet mal veya hizmetin üretilebilmesi için katlanılan fedakarlık olarak da tanımlanabilir. İşletmeler için son derece önemli bir kavram olan maliyet, gider ve harcama ile karıştırılmamalıdır. Harcama, işletmelerin bir ödeme yapmasıdır.</a:t>
            </a: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7371" y="3721530"/>
            <a:ext cx="3088457" cy="1544228"/>
          </a:xfrm>
          <a:prstGeom prst="rect">
            <a:avLst/>
          </a:prstGeom>
        </p:spPr>
      </p:pic>
    </p:spTree>
    <p:extLst>
      <p:ext uri="{BB962C8B-B14F-4D97-AF65-F5344CB8AC3E}">
        <p14:creationId xmlns:p14="http://schemas.microsoft.com/office/powerpoint/2010/main" val="1926884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221018"/>
            <a:ext cx="6356393" cy="369332"/>
          </a:xfrm>
          <a:prstGeom prst="rect">
            <a:avLst/>
          </a:prstGeom>
        </p:spPr>
        <p:txBody>
          <a:bodyPr wrap="square">
            <a:spAutoFit/>
          </a:bodyPr>
          <a:lstStyle/>
          <a:p>
            <a:pPr marL="0" lvl="1" algn="ctr">
              <a:spcBef>
                <a:spcPct val="20000"/>
              </a:spcBef>
              <a:buClr>
                <a:schemeClr val="accent1"/>
              </a:buClr>
            </a:pPr>
            <a:r>
              <a:rPr lang="tr-TR" b="1" dirty="0"/>
              <a:t>Finansman Yapısının Analizi</a:t>
            </a:r>
          </a:p>
        </p:txBody>
      </p:sp>
      <p:sp>
        <p:nvSpPr>
          <p:cNvPr id="4" name="Dikdörtgen 3"/>
          <p:cNvSpPr/>
          <p:nvPr/>
        </p:nvSpPr>
        <p:spPr>
          <a:xfrm>
            <a:off x="782856" y="1888237"/>
            <a:ext cx="7557471" cy="3285515"/>
          </a:xfrm>
          <a:prstGeom prst="rect">
            <a:avLst/>
          </a:prstGeom>
        </p:spPr>
        <p:txBody>
          <a:bodyPr wrap="square">
            <a:spAutoFit/>
          </a:bodyPr>
          <a:lstStyle/>
          <a:p>
            <a:pPr algn="just">
              <a:lnSpc>
                <a:spcPct val="150000"/>
              </a:lnSpc>
              <a:spcBef>
                <a:spcPts val="450"/>
              </a:spcBef>
              <a:spcAft>
                <a:spcPts val="450"/>
              </a:spcAft>
              <a:buClr>
                <a:srgbClr val="C00000"/>
              </a:buClr>
            </a:pPr>
            <a:r>
              <a:rPr lang="tr-TR" sz="1500" spc="-38" dirty="0">
                <a:solidFill>
                  <a:srgbClr val="000000"/>
                </a:solidFill>
                <a:ea typeface="Trebuchet MS" panose="020B0603020202020204" pitchFamily="34" charset="0"/>
                <a:cs typeface="Trebuchet MS" panose="020B0603020202020204" pitchFamily="34" charset="0"/>
              </a:rPr>
              <a:t>Finansal piyasalar:</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Para ve sermaye piyasası</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Birincil-ikincil piyasa</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Organize-</a:t>
            </a:r>
            <a:r>
              <a:rPr lang="tr-TR" sz="1500" spc="-38" dirty="0" err="1">
                <a:solidFill>
                  <a:srgbClr val="000000"/>
                </a:solidFill>
                <a:ea typeface="Trebuchet MS" panose="020B0603020202020204" pitchFamily="34" charset="0"/>
                <a:cs typeface="Trebuchet MS" panose="020B0603020202020204" pitchFamily="34" charset="0"/>
              </a:rPr>
              <a:t>Tezgahüstü</a:t>
            </a:r>
            <a:r>
              <a:rPr lang="tr-TR" sz="1500" spc="-38" dirty="0">
                <a:solidFill>
                  <a:srgbClr val="000000"/>
                </a:solidFill>
                <a:ea typeface="Trebuchet MS" panose="020B0603020202020204" pitchFamily="34" charset="0"/>
                <a:cs typeface="Trebuchet MS" panose="020B0603020202020204" pitchFamily="34" charset="0"/>
              </a:rPr>
              <a:t> piyasa</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Spot-vadeli piyasa</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olarak ayrı ayrı incelenebilmektedir.</a:t>
            </a: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28712225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065289"/>
            <a:ext cx="6356393" cy="369332"/>
          </a:xfrm>
          <a:prstGeom prst="rect">
            <a:avLst/>
          </a:prstGeom>
        </p:spPr>
        <p:txBody>
          <a:bodyPr wrap="square">
            <a:spAutoFit/>
          </a:bodyPr>
          <a:lstStyle/>
          <a:p>
            <a:pPr marL="0" lvl="1" algn="ctr">
              <a:spcBef>
                <a:spcPct val="20000"/>
              </a:spcBef>
              <a:buClr>
                <a:schemeClr val="accent1"/>
              </a:buClr>
            </a:pPr>
            <a:r>
              <a:rPr lang="tr-TR" b="1" dirty="0"/>
              <a:t>Gayrimenkul Yatırımlarında Stratejik Geliştirme Planı</a:t>
            </a:r>
          </a:p>
        </p:txBody>
      </p:sp>
      <p:sp>
        <p:nvSpPr>
          <p:cNvPr id="4" name="Dikdörtgen 3"/>
          <p:cNvSpPr/>
          <p:nvPr/>
        </p:nvSpPr>
        <p:spPr>
          <a:xfrm>
            <a:off x="782857" y="1640250"/>
            <a:ext cx="7557470" cy="4285789"/>
          </a:xfrm>
          <a:prstGeom prst="rect">
            <a:avLst/>
          </a:prstGeom>
        </p:spPr>
        <p:txBody>
          <a:bodyPr wrap="square">
            <a:spAutoFit/>
          </a:bodyPr>
          <a:lstStyle/>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Türkiye’de bazen inşaat sektörünün bir branşı olarak görülen gayrimenkul sektörünün en büyük sıkıntılarından biri kurumsallaşma olmuştur. 1990’larda </a:t>
            </a:r>
            <a:r>
              <a:rPr lang="tr-TR" sz="1500" spc="-38" dirty="0" err="1">
                <a:solidFill>
                  <a:srgbClr val="000000"/>
                </a:solidFill>
                <a:ea typeface="Trebuchet MS" panose="020B0603020202020204" pitchFamily="34" charset="0"/>
                <a:cs typeface="Trebuchet MS" panose="020B0603020202020204" pitchFamily="34" charset="0"/>
              </a:rPr>
              <a:t>GYO’ların</a:t>
            </a:r>
            <a:r>
              <a:rPr lang="tr-TR" sz="1500" spc="-38" dirty="0">
                <a:solidFill>
                  <a:srgbClr val="000000"/>
                </a:solidFill>
                <a:ea typeface="Trebuchet MS" panose="020B0603020202020204" pitchFamily="34" charset="0"/>
                <a:cs typeface="Trebuchet MS" panose="020B0603020202020204" pitchFamily="34" charset="0"/>
              </a:rPr>
              <a:t> kurulması ile birlikte sektör olarak anılmaya başlanan ‘’Gayrimenkul Sektörü’’ bugün konumunu büyük projelere atılan imzalar ile sağlamlaştırmıştır. </a:t>
            </a:r>
            <a:r>
              <a:rPr lang="tr-TR" sz="1500" spc="-38" dirty="0" err="1">
                <a:solidFill>
                  <a:srgbClr val="000000"/>
                </a:solidFill>
                <a:ea typeface="Trebuchet MS" panose="020B0603020202020204" pitchFamily="34" charset="0"/>
                <a:cs typeface="Trebuchet MS" panose="020B0603020202020204" pitchFamily="34" charset="0"/>
              </a:rPr>
              <a:t>GYO’ların</a:t>
            </a:r>
            <a:r>
              <a:rPr lang="tr-TR" sz="1500" spc="-38" dirty="0">
                <a:solidFill>
                  <a:srgbClr val="000000"/>
                </a:solidFill>
                <a:ea typeface="Trebuchet MS" panose="020B0603020202020204" pitchFamily="34" charset="0"/>
                <a:cs typeface="Trebuchet MS" panose="020B0603020202020204" pitchFamily="34" charset="0"/>
              </a:rPr>
              <a:t> yanı sıra gayrimenkul sektöründe danışmanlık veren firmalar, klasik emlak komisyonculuğunu daha profesyonel platformlara taşıyan pazarlama satış ofisleri, değerleme, danışmanlık, proje geliştirme ve proje yönetimi şirketleri; sektörün diğer paydaşlarıdır.</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ABD ve gelişmiş ülkelerdeki örneklere bakıldığında bu kurumların imar hareketlerinin planlı ve düzenli bir şekilde gelişmesinde ve sermaye piyasasının çeşitlenmesinde önemli pay sahibi olduğu gözlenmektedir.</a:t>
            </a: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475944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065289"/>
            <a:ext cx="6356393" cy="369332"/>
          </a:xfrm>
          <a:prstGeom prst="rect">
            <a:avLst/>
          </a:prstGeom>
        </p:spPr>
        <p:txBody>
          <a:bodyPr wrap="square">
            <a:spAutoFit/>
          </a:bodyPr>
          <a:lstStyle/>
          <a:p>
            <a:pPr marL="0" lvl="1" algn="ctr">
              <a:spcBef>
                <a:spcPct val="20000"/>
              </a:spcBef>
              <a:buClr>
                <a:schemeClr val="accent1"/>
              </a:buClr>
            </a:pPr>
            <a:r>
              <a:rPr lang="tr-TR" b="1" dirty="0"/>
              <a:t>Gayrimenkul Yatırımlarında Stratejik Geliştirme Planı</a:t>
            </a:r>
          </a:p>
        </p:txBody>
      </p:sp>
      <p:sp>
        <p:nvSpPr>
          <p:cNvPr id="4" name="Dikdörtgen 3"/>
          <p:cNvSpPr/>
          <p:nvPr/>
        </p:nvSpPr>
        <p:spPr>
          <a:xfrm>
            <a:off x="782857" y="1505601"/>
            <a:ext cx="7557471" cy="3503523"/>
          </a:xfrm>
          <a:prstGeom prst="rect">
            <a:avLst/>
          </a:prstGeom>
        </p:spPr>
        <p:txBody>
          <a:bodyPr wrap="square">
            <a:spAutoFit/>
          </a:bodyPr>
          <a:lstStyle/>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Gayrimenkul sektörü; GSYİH, sabit sermaye ve yatırımlar içinde yüksek pay aldığı görülmektedir. </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Barınmanın ötesinde bir ya-tırım aracı olarak görülen gayrimenkulün Türkiye’de toplam yatırımlar içinde %40 ve daha yüksek paya sahip olduğu tahmin edilmektedir.</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Hem diğer yatırım araçları için teminat oluşturması, hem de doğrudan yatırım aracı olarak görülmesi az gelişmiş ve gelişmekte olan ülkelerde talep görmesine neden olmuştur.</a:t>
            </a: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3972" y="3792369"/>
            <a:ext cx="2944349" cy="1646159"/>
          </a:xfrm>
          <a:prstGeom prst="rect">
            <a:avLst/>
          </a:prstGeom>
        </p:spPr>
      </p:pic>
    </p:spTree>
    <p:extLst>
      <p:ext uri="{BB962C8B-B14F-4D97-AF65-F5344CB8AC3E}">
        <p14:creationId xmlns:p14="http://schemas.microsoft.com/office/powerpoint/2010/main" val="41906244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065289"/>
            <a:ext cx="6356393" cy="369332"/>
          </a:xfrm>
          <a:prstGeom prst="rect">
            <a:avLst/>
          </a:prstGeom>
        </p:spPr>
        <p:txBody>
          <a:bodyPr wrap="square">
            <a:spAutoFit/>
          </a:bodyPr>
          <a:lstStyle/>
          <a:p>
            <a:pPr marL="0" lvl="1" algn="ctr">
              <a:spcBef>
                <a:spcPct val="20000"/>
              </a:spcBef>
              <a:buClr>
                <a:schemeClr val="accent1"/>
              </a:buClr>
            </a:pPr>
            <a:r>
              <a:rPr lang="tr-TR" b="1" dirty="0"/>
              <a:t>Gayrimenkul Yatırımlarında Stratejik Geliştirme Planı</a:t>
            </a:r>
          </a:p>
        </p:txBody>
      </p:sp>
      <p:sp>
        <p:nvSpPr>
          <p:cNvPr id="4" name="Dikdörtgen 3"/>
          <p:cNvSpPr/>
          <p:nvPr/>
        </p:nvSpPr>
        <p:spPr>
          <a:xfrm>
            <a:off x="782857" y="1640251"/>
            <a:ext cx="7557470" cy="3375283"/>
          </a:xfrm>
          <a:prstGeom prst="rect">
            <a:avLst/>
          </a:prstGeom>
        </p:spPr>
        <p:txBody>
          <a:bodyPr wrap="square">
            <a:spAutoFit/>
          </a:bodyPr>
          <a:lstStyle/>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Türkiye’de ve diğer gelişmekte olan ülkelerde finans sisteminin gelişmemiş olması ve bu taleplerin ölü yatırıma dönüşmesini ve ekonomik sistem içinde etkin olarak yer almasını sağlar. </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Yatırımlar daha çok kurumsal yatırımcılar, özel yatırımcılar ve </a:t>
            </a:r>
            <a:r>
              <a:rPr lang="tr-TR" sz="1500" spc="-38" dirty="0" err="1">
                <a:solidFill>
                  <a:srgbClr val="000000"/>
                </a:solidFill>
                <a:ea typeface="Trebuchet MS" panose="020B0603020202020204" pitchFamily="34" charset="0"/>
                <a:cs typeface="Trebuchet MS" panose="020B0603020202020204" pitchFamily="34" charset="0"/>
              </a:rPr>
              <a:t>GYO’lar</a:t>
            </a:r>
            <a:r>
              <a:rPr lang="tr-TR" sz="1500" spc="-38" dirty="0">
                <a:solidFill>
                  <a:srgbClr val="000000"/>
                </a:solidFill>
                <a:ea typeface="Trebuchet MS" panose="020B0603020202020204" pitchFamily="34" charset="0"/>
                <a:cs typeface="Trebuchet MS" panose="020B0603020202020204" pitchFamily="34" charset="0"/>
              </a:rPr>
              <a:t> tarafından gerçekleşmekte ve diğer yandan tam olarak kurumsallaşmamış; yeni yatırımcılar, arsa sahipleri ve geliştiriciler gayrimenkullerini kendileri finanse etmek çabası içine girmektedirler.</a:t>
            </a: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7208" y="4151449"/>
            <a:ext cx="2093119" cy="1228725"/>
          </a:xfrm>
          <a:prstGeom prst="rect">
            <a:avLst/>
          </a:prstGeom>
        </p:spPr>
      </p:pic>
    </p:spTree>
    <p:extLst>
      <p:ext uri="{BB962C8B-B14F-4D97-AF65-F5344CB8AC3E}">
        <p14:creationId xmlns:p14="http://schemas.microsoft.com/office/powerpoint/2010/main" val="18686388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1065289"/>
            <a:ext cx="6356393" cy="369332"/>
          </a:xfrm>
          <a:prstGeom prst="rect">
            <a:avLst/>
          </a:prstGeom>
        </p:spPr>
        <p:txBody>
          <a:bodyPr wrap="square">
            <a:spAutoFit/>
          </a:bodyPr>
          <a:lstStyle/>
          <a:p>
            <a:pPr marL="0" lvl="1" algn="ctr">
              <a:spcBef>
                <a:spcPct val="20000"/>
              </a:spcBef>
              <a:buClr>
                <a:schemeClr val="accent1"/>
              </a:buClr>
            </a:pPr>
            <a:r>
              <a:rPr lang="tr-TR" b="1" dirty="0"/>
              <a:t>Gayrimenkul Yatırımlarında Stratejik Geliştirme Planı</a:t>
            </a:r>
          </a:p>
        </p:txBody>
      </p:sp>
      <p:sp>
        <p:nvSpPr>
          <p:cNvPr id="4" name="Dikdörtgen 3"/>
          <p:cNvSpPr/>
          <p:nvPr/>
        </p:nvSpPr>
        <p:spPr>
          <a:xfrm>
            <a:off x="782857" y="1640251"/>
            <a:ext cx="7557470" cy="3593291"/>
          </a:xfrm>
          <a:prstGeom prst="rect">
            <a:avLst/>
          </a:prstGeom>
        </p:spPr>
        <p:txBody>
          <a:bodyPr wrap="square">
            <a:spAutoFit/>
          </a:bodyPr>
          <a:lstStyle/>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Kamunun gayrimenkul finansmanında zayıf kalması, sektörün büyümesinin önünde engel teşkil etmektedir. Ayrıca istikrarlı bir ekonomik ortamın oluşturulması ve hukuksal anlamda düzenlemeleri yapmak ile yükümlü olan kamunun özel sektörün dinamizminin gerisinde kaldığı göz ardı edilemeyecek bir gerçektir.</a:t>
            </a:r>
          </a:p>
          <a:p>
            <a:pPr marL="257175" indent="-257175" algn="just">
              <a:lnSpc>
                <a:spcPct val="150000"/>
              </a:lnSpc>
              <a:spcBef>
                <a:spcPts val="450"/>
              </a:spcBef>
              <a:spcAft>
                <a:spcPts val="450"/>
              </a:spcAft>
              <a:buClr>
                <a:srgbClr val="C00000"/>
              </a:buClr>
              <a:buFont typeface="Arial" panose="020B0604020202020204" pitchFamily="34" charset="0"/>
              <a:buChar char="•"/>
            </a:pPr>
            <a:r>
              <a:rPr lang="tr-TR" sz="1500" spc="-38" dirty="0">
                <a:solidFill>
                  <a:srgbClr val="000000"/>
                </a:solidFill>
                <a:ea typeface="Trebuchet MS" panose="020B0603020202020204" pitchFamily="34" charset="0"/>
                <a:cs typeface="Trebuchet MS" panose="020B0603020202020204" pitchFamily="34" charset="0"/>
              </a:rPr>
              <a:t>Türkiye’de sermaye maliyetinin yüksek olması gayrimenkul sektörünün başlıca sorunlarından biridir. Yüksek enflasyon ve faiz oranlarından dolayı bankalar orta ve uzun vadeli kredi vermemekte ve ipoteğe dayalı gayrimenkul finansman sistemi henüz oluşmamıştır. </a:t>
            </a: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a:p>
            <a:pPr marL="257175" indent="-257175" algn="just">
              <a:lnSpc>
                <a:spcPct val="150000"/>
              </a:lnSpc>
              <a:spcBef>
                <a:spcPts val="450"/>
              </a:spcBef>
              <a:spcAft>
                <a:spcPts val="450"/>
              </a:spcAft>
              <a:buClr>
                <a:srgbClr val="C00000"/>
              </a:buClr>
              <a:buFont typeface="Arial" panose="020B0604020202020204" pitchFamily="34" charset="0"/>
              <a:buChar char="•"/>
            </a:pPr>
            <a:endParaRPr lang="tr-TR" sz="1500" spc="-38" dirty="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2986928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4039567"/>
          </a:xfrm>
          <a:prstGeom prst="rect">
            <a:avLst/>
          </a:prstGeom>
        </p:spPr>
        <p:txBody>
          <a:bodyPr wrap="square">
            <a:spAutoFit/>
          </a:bodyPr>
          <a:lstStyle/>
          <a:p>
            <a:pPr marL="214313" indent="-214313" algn="just">
              <a:buClr>
                <a:srgbClr val="C00000"/>
              </a:buClr>
              <a:buFont typeface="Arial" panose="020B0604020202020204" pitchFamily="34" charset="0"/>
              <a:buChar char="•"/>
            </a:pPr>
            <a:r>
              <a:rPr lang="tr-TR" sz="1350" dirty="0"/>
              <a:t>Aral, N. Ve Aytaç, M., 2018.Türkiye’de İşsizliğin Mekânsal Analizi, Marmara Üniversitesi Öneri Dergisi, Cilt: 13, Sayı:48</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Ağaç, G., vd., 2015. Çok Kriterli Karar Verme Tekniklerini Kullanarak Serbest Bölge Yer Seçimi: Doğu Anadolu Bölgesi Örneği, İİBF Dergisi, Cilt:30, Sayı:1, </a:t>
            </a:r>
            <a:r>
              <a:rPr lang="tr-TR" sz="1350" dirty="0" err="1"/>
              <a:t>ss</a:t>
            </a:r>
            <a:r>
              <a:rPr lang="tr-TR" sz="1350" dirty="0"/>
              <a:t>. 79-113. </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Cebecioğlu, C. 2006. </a:t>
            </a:r>
            <a:r>
              <a:rPr lang="tr-TR" sz="1350" dirty="0" err="1"/>
              <a:t>Swot</a:t>
            </a:r>
            <a:r>
              <a:rPr lang="tr-TR" sz="1350" dirty="0"/>
              <a:t> Analizi Ve Bir İşletme Üzerine Uygulama, Gebze Yüksek Teknoloji Enstitüsü Sosyal Bilimler Enstitüsü, Gebze.</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Çetinkaya, Ö. 2006. Rekabet Stratejilerinin Belirlenmesinde Portföy Analizi Ve Tariş Üzerine Bir Araştırma, Gazi </a:t>
            </a:r>
            <a:r>
              <a:rPr lang="tr-TR" sz="1350" dirty="0" err="1"/>
              <a:t>Universitesi</a:t>
            </a:r>
            <a:r>
              <a:rPr lang="tr-TR" sz="1350" dirty="0"/>
              <a:t> </a:t>
            </a:r>
            <a:r>
              <a:rPr lang="tr-TR" sz="1350" dirty="0" err="1"/>
              <a:t>Iktisadi</a:t>
            </a:r>
            <a:r>
              <a:rPr lang="tr-TR" sz="1350" dirty="0"/>
              <a:t> ve </a:t>
            </a:r>
            <a:r>
              <a:rPr lang="tr-TR" sz="1350" dirty="0" err="1"/>
              <a:t>Idari</a:t>
            </a:r>
            <a:r>
              <a:rPr lang="tr-TR" sz="1350" dirty="0"/>
              <a:t> Bilimler </a:t>
            </a:r>
            <a:r>
              <a:rPr lang="tr-TR" sz="1350" dirty="0" err="1"/>
              <a:t>Fakultesi</a:t>
            </a:r>
            <a:r>
              <a:rPr lang="tr-TR" sz="1350" dirty="0"/>
              <a:t> Dergisi; Ankara </a:t>
            </a:r>
            <a:r>
              <a:rPr lang="tr-TR" sz="1350" dirty="0" err="1"/>
              <a:t>Vol</a:t>
            </a:r>
            <a:r>
              <a:rPr lang="tr-TR" sz="1350" dirty="0"/>
              <a:t>. 8, </a:t>
            </a:r>
            <a:r>
              <a:rPr lang="tr-TR" sz="1350" dirty="0" err="1"/>
              <a:t>Iss</a:t>
            </a:r>
            <a:r>
              <a:rPr lang="tr-TR" sz="1350" dirty="0"/>
              <a:t>. 3</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Doğan, U., 2017. Dokuz Eylül Üniversitesi, Endüstri Mühendisliği Ders Notları.</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Okay, H. 2015. Pazar Araştırması. Web Sitesi: https://www.dunya.com/kose-yazisi/pazar-arastirmasi/25420. Erişim Tarihi: 30.01.2019.</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Torlak, Ö. Ve </a:t>
            </a:r>
            <a:r>
              <a:rPr lang="tr-TR" sz="1350" dirty="0" err="1"/>
              <a:t>Altunışık</a:t>
            </a:r>
            <a:r>
              <a:rPr lang="tr-TR" sz="1350" dirty="0"/>
              <a:t>. R. 2009. Pazarlama Stratejileri – Yönetsel Bir Yaklaşım. Beta Yayınları, İstanbul</a:t>
            </a:r>
          </a:p>
          <a:p>
            <a:pPr marL="214313" indent="-214313" algn="just">
              <a:buClr>
                <a:srgbClr val="C00000"/>
              </a:buClr>
              <a:buFont typeface="Arial" panose="020B0604020202020204" pitchFamily="34" charset="0"/>
              <a:buChar char="•"/>
            </a:pPr>
            <a:endParaRPr lang="tr-TR" sz="1350" dirty="0"/>
          </a:p>
        </p:txBody>
      </p:sp>
    </p:spTree>
    <p:extLst>
      <p:ext uri="{BB962C8B-B14F-4D97-AF65-F5344CB8AC3E}">
        <p14:creationId xmlns:p14="http://schemas.microsoft.com/office/powerpoint/2010/main" val="17568614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12439</TotalTime>
  <Words>641</Words>
  <Application>Microsoft Office PowerPoint</Application>
  <PresentationFormat>Ekran Gösterisi (4:3)</PresentationFormat>
  <Paragraphs>42</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9</vt:i4>
      </vt:variant>
    </vt:vector>
  </HeadingPairs>
  <TitlesOfParts>
    <vt:vector size="16" baseType="lpstr">
      <vt:lpstr>ＭＳ Ｐゴシック</vt:lpstr>
      <vt:lpstr>Arial</vt:lpstr>
      <vt:lpstr>Calibri</vt:lpstr>
      <vt:lpstr>Trebuchet MS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811</cp:revision>
  <cp:lastPrinted>2016-10-24T07:53:35Z</cp:lastPrinted>
  <dcterms:created xsi:type="dcterms:W3CDTF">2016-09-18T09:35:24Z</dcterms:created>
  <dcterms:modified xsi:type="dcterms:W3CDTF">2020-02-25T08:44:13Z</dcterms:modified>
</cp:coreProperties>
</file>