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4"/>
  </p:notesMasterIdLst>
  <p:handoutMasterIdLst>
    <p:handoutMasterId r:id="rId15"/>
  </p:handoutMasterIdLst>
  <p:sldIdLst>
    <p:sldId id="668" r:id="rId4"/>
    <p:sldId id="715" r:id="rId5"/>
    <p:sldId id="717" r:id="rId6"/>
    <p:sldId id="719" r:id="rId7"/>
    <p:sldId id="720" r:id="rId8"/>
    <p:sldId id="709" r:id="rId9"/>
    <p:sldId id="710" r:id="rId10"/>
    <p:sldId id="711" r:id="rId11"/>
    <p:sldId id="712" r:id="rId12"/>
    <p:sldId id="713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692" y="9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26.02.2020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52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909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291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692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466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Proje Geliştirme ve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Finansmanı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2-2)3</a:t>
            </a: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Doç.Dr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Yeşim TANRIVERMİŞ</a:t>
            </a:r>
          </a:p>
          <a:p>
            <a:pPr algn="ctr">
              <a:spcAft>
                <a:spcPts val="0"/>
              </a:spcAft>
            </a:pP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Dr. </a:t>
            </a:r>
            <a:r>
              <a:rPr lang="tr-TR" sz="1600" b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Erol DEMİR</a:t>
            </a:r>
          </a:p>
          <a:p>
            <a:pPr algn="ctr">
              <a:spcAft>
                <a:spcPts val="0"/>
              </a:spcAft>
            </a:pPr>
            <a:r>
              <a:rPr lang="tr-TR" sz="160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</a:t>
            </a: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168115" y="356723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 smtClean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391562" y="966860"/>
            <a:ext cx="8517837" cy="4387260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endParaRPr lang="tr-TR" dirty="0" smtClean="0"/>
          </a:p>
          <a:p>
            <a:pPr algn="just">
              <a:lnSpc>
                <a:spcPct val="100000"/>
              </a:lnSpc>
            </a:pPr>
            <a:r>
              <a:rPr lang="tr-TR" dirty="0" smtClean="0"/>
              <a:t>Şenel M. 1983. Mali Matematik. Bilim ve Teknik Kitabevi Yayınları. Eskişehir.</a:t>
            </a:r>
            <a:endParaRPr lang="tr-TR" dirty="0"/>
          </a:p>
          <a:p>
            <a:pPr algn="just">
              <a:lnSpc>
                <a:spcPct val="100000"/>
              </a:lnSpc>
            </a:pPr>
            <a:r>
              <a:rPr lang="tr-TR" dirty="0" smtClean="0"/>
              <a:t>Uluslararası </a:t>
            </a:r>
            <a:r>
              <a:rPr lang="tr-TR" dirty="0"/>
              <a:t>Finansal Kuruluşlar Ders Notu, </a:t>
            </a:r>
            <a:r>
              <a:rPr lang="tr-TR" dirty="0" err="1"/>
              <a:t>Öğr</a:t>
            </a:r>
            <a:r>
              <a:rPr lang="tr-TR" dirty="0"/>
              <a:t>. Gör. Umut </a:t>
            </a:r>
            <a:r>
              <a:rPr lang="tr-TR" dirty="0" err="1" smtClean="0"/>
              <a:t>Akduğan</a:t>
            </a:r>
            <a:endParaRPr lang="tr-TR" dirty="0" smtClean="0"/>
          </a:p>
          <a:p>
            <a:pPr algn="just">
              <a:lnSpc>
                <a:spcPct val="100000"/>
              </a:lnSpc>
            </a:pPr>
            <a:r>
              <a:rPr lang="tr-TR" dirty="0"/>
              <a:t>Yalçın, F. C. 2013. Proje finansmanı ihracat kredi kurumlarının proje finansmanındaki rolü. İstanbul Ticaret Üniversitesi Sosyal Bilileri Dergisi, 23. s: 237-261</a:t>
            </a:r>
            <a:r>
              <a:rPr lang="tr-TR" dirty="0" smtClean="0"/>
              <a:t>.</a:t>
            </a:r>
          </a:p>
          <a:p>
            <a:pPr algn="just">
              <a:lnSpc>
                <a:spcPct val="100000"/>
              </a:lnSpc>
            </a:pPr>
            <a:r>
              <a:rPr lang="tr-TR" dirty="0" smtClean="0"/>
              <a:t>Yozgat O. 1986. Finans Matematiği Marmara Üniversitesi Yayın </a:t>
            </a:r>
            <a:r>
              <a:rPr lang="tr-TR" dirty="0" err="1" smtClean="0"/>
              <a:t>no</a:t>
            </a:r>
            <a:r>
              <a:rPr lang="tr-TR" dirty="0" smtClean="0"/>
              <a:t>: 436. İstanbul</a:t>
            </a:r>
          </a:p>
          <a:p>
            <a:pPr algn="just">
              <a:lnSpc>
                <a:spcPct val="100000"/>
              </a:lnSpc>
            </a:pPr>
            <a:endParaRPr lang="tr-TR" dirty="0" smtClean="0"/>
          </a:p>
          <a:p>
            <a:pPr algn="just">
              <a:lnSpc>
                <a:spcPct val="100000"/>
              </a:lnSpc>
            </a:pPr>
            <a:endParaRPr lang="tr-TR" dirty="0" smtClean="0"/>
          </a:p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</a:pPr>
            <a:endParaRPr lang="tr-TR" dirty="0" smtClean="0"/>
          </a:p>
          <a:p>
            <a:pPr algn="just">
              <a:lnSpc>
                <a:spcPct val="100000"/>
              </a:lnSpc>
            </a:pPr>
            <a:endParaRPr lang="tr-TR" dirty="0" smtClean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343025" y="3711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53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249357"/>
            <a:ext cx="8517837" cy="438726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tr-TR" dirty="0"/>
              <a:t>Türkiye, yatırım projelerinin finansmanı için Dünya Bankası, Avrupa Yatırım Bankası, İ</a:t>
            </a:r>
            <a:r>
              <a:rPr lang="tr-TR" dirty="0" smtClean="0"/>
              <a:t>slam </a:t>
            </a:r>
            <a:r>
              <a:rPr lang="tr-TR" dirty="0"/>
              <a:t>Kalkınma Bankası gibi uluslararası mali </a:t>
            </a:r>
            <a:r>
              <a:rPr lang="tr-TR" dirty="0" smtClean="0"/>
              <a:t>kuruluşlardan </a:t>
            </a:r>
            <a:r>
              <a:rPr lang="tr-TR" dirty="0"/>
              <a:t>uzun vadeli kredi </a:t>
            </a:r>
            <a:r>
              <a:rPr lang="tr-TR" dirty="0" smtClean="0"/>
              <a:t>sağlamaktadır</a:t>
            </a:r>
            <a:r>
              <a:rPr lang="tr-TR" dirty="0"/>
              <a:t>. Türkiye’nin </a:t>
            </a:r>
            <a:r>
              <a:rPr lang="tr-TR" dirty="0" smtClean="0"/>
              <a:t>dış </a:t>
            </a:r>
            <a:r>
              <a:rPr lang="tr-TR" dirty="0"/>
              <a:t>finansman </a:t>
            </a:r>
            <a:r>
              <a:rPr lang="tr-TR" dirty="0" smtClean="0"/>
              <a:t>sağladığı </a:t>
            </a:r>
            <a:r>
              <a:rPr lang="tr-TR" dirty="0"/>
              <a:t>uluslararası mali </a:t>
            </a:r>
            <a:r>
              <a:rPr lang="tr-TR" dirty="0" smtClean="0"/>
              <a:t>kuruluşların </a:t>
            </a:r>
            <a:r>
              <a:rPr lang="tr-TR" dirty="0"/>
              <a:t>en </a:t>
            </a:r>
            <a:r>
              <a:rPr lang="tr-TR" dirty="0" smtClean="0"/>
              <a:t>başında </a:t>
            </a:r>
            <a:r>
              <a:rPr lang="tr-TR" dirty="0"/>
              <a:t>Dünya Bankası gelmektedir. Banka’nın toplam </a:t>
            </a:r>
            <a:r>
              <a:rPr lang="tr-TR" dirty="0" smtClean="0"/>
              <a:t>dış </a:t>
            </a:r>
            <a:r>
              <a:rPr lang="tr-TR" dirty="0"/>
              <a:t>kredi kullanımları içindeki payı önemli bir yere sahiptir. </a:t>
            </a:r>
            <a:endParaRPr lang="tr-TR" dirty="0" smtClean="0"/>
          </a:p>
          <a:p>
            <a:pPr algn="just">
              <a:lnSpc>
                <a:spcPct val="100000"/>
              </a:lnSpc>
            </a:pPr>
            <a:r>
              <a:rPr lang="tr-TR" dirty="0" smtClean="0"/>
              <a:t>Ancak</a:t>
            </a:r>
            <a:r>
              <a:rPr lang="tr-TR" dirty="0"/>
              <a:t>, son yıllarda gerek Türkiye’nin borçlanma araçlarını </a:t>
            </a:r>
            <a:r>
              <a:rPr lang="tr-TR" dirty="0" smtClean="0"/>
              <a:t>çeşitlendirmesi</a:t>
            </a:r>
            <a:r>
              <a:rPr lang="tr-TR" dirty="0"/>
              <a:t>, yeni kreditörlerden finansman </a:t>
            </a:r>
            <a:r>
              <a:rPr lang="tr-TR" dirty="0" smtClean="0"/>
              <a:t>sağlaması</a:t>
            </a:r>
            <a:r>
              <a:rPr lang="tr-TR" dirty="0"/>
              <a:t>, resmi krediler yanında uluslararası özel sermaye piyasalarından da kredi teminine </a:t>
            </a:r>
            <a:r>
              <a:rPr lang="tr-TR" dirty="0" smtClean="0"/>
              <a:t>başlaması</a:t>
            </a:r>
            <a:r>
              <a:rPr lang="tr-TR" dirty="0"/>
              <a:t>, gerekse Dünya Bankası kaynaklı kredilerin istenen etkinlikte kullanılamaması nedeniyle Banka kredilerinin toplam </a:t>
            </a:r>
            <a:r>
              <a:rPr lang="tr-TR" dirty="0" smtClean="0"/>
              <a:t>dış </a:t>
            </a:r>
            <a:r>
              <a:rPr lang="tr-TR" dirty="0"/>
              <a:t>borç stoku içindeki payı azalmaya </a:t>
            </a:r>
            <a:r>
              <a:rPr lang="tr-TR" dirty="0" smtClean="0"/>
              <a:t>başlamıştır.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79" y="415973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Finansal Kurumların Kredilendirme Kriterleri: 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Dünya Bankası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59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152372"/>
            <a:ext cx="8517837" cy="438726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tr-TR" dirty="0"/>
              <a:t>Dünya Bankası, kredibilitesinin </a:t>
            </a:r>
            <a:r>
              <a:rPr lang="tr-TR" dirty="0" smtClean="0"/>
              <a:t>yüksekliği </a:t>
            </a:r>
            <a:r>
              <a:rPr lang="tr-TR" dirty="0"/>
              <a:t>nedeniyle </a:t>
            </a:r>
            <a:r>
              <a:rPr lang="tr-TR" dirty="0" smtClean="0"/>
              <a:t>gelişmiş </a:t>
            </a:r>
            <a:r>
              <a:rPr lang="tr-TR" dirty="0"/>
              <a:t>ülkelerden </a:t>
            </a:r>
            <a:r>
              <a:rPr lang="tr-TR" dirty="0" smtClean="0"/>
              <a:t>düşük </a:t>
            </a:r>
            <a:r>
              <a:rPr lang="tr-TR" dirty="0"/>
              <a:t>maliyetlerle temin </a:t>
            </a:r>
            <a:r>
              <a:rPr lang="tr-TR" dirty="0" smtClean="0"/>
              <a:t>ettiği </a:t>
            </a:r>
            <a:r>
              <a:rPr lang="tr-TR" dirty="0"/>
              <a:t>kaynakları </a:t>
            </a:r>
            <a:r>
              <a:rPr lang="tr-TR" dirty="0" smtClean="0"/>
              <a:t>gelişmekte </a:t>
            </a:r>
            <a:r>
              <a:rPr lang="tr-TR" dirty="0"/>
              <a:t>olan ve </a:t>
            </a:r>
            <a:r>
              <a:rPr lang="tr-TR" dirty="0" smtClean="0"/>
              <a:t>dış </a:t>
            </a:r>
            <a:r>
              <a:rPr lang="tr-TR" dirty="0"/>
              <a:t>finansman ihtiyacı içinde bulunan üye ülkelere kredi olarak vermektedir. Banka, kredi faizlerini kendi finansman maliyetinin üstüne belirli bir oranda kar koyarak belirlemektedir</a:t>
            </a:r>
            <a:r>
              <a:rPr lang="tr-TR" dirty="0" smtClean="0"/>
              <a:t>.</a:t>
            </a:r>
          </a:p>
          <a:p>
            <a:pPr algn="just">
              <a:lnSpc>
                <a:spcPct val="100000"/>
              </a:lnSpc>
            </a:pPr>
            <a:r>
              <a:rPr lang="tr-TR" dirty="0"/>
              <a:t>Banka’nın </a:t>
            </a:r>
            <a:r>
              <a:rPr lang="tr-TR" dirty="0" smtClean="0"/>
              <a:t>gelişmiş </a:t>
            </a:r>
            <a:r>
              <a:rPr lang="tr-TR" dirty="0"/>
              <a:t>ülkelerin sermaye piyasalarından </a:t>
            </a:r>
            <a:r>
              <a:rPr lang="tr-TR" dirty="0" smtClean="0"/>
              <a:t>sağladığı </a:t>
            </a:r>
            <a:r>
              <a:rPr lang="tr-TR" dirty="0"/>
              <a:t>kaynakları </a:t>
            </a:r>
            <a:r>
              <a:rPr lang="tr-TR" dirty="0" smtClean="0"/>
              <a:t>gelişmekte </a:t>
            </a:r>
            <a:r>
              <a:rPr lang="tr-TR" dirty="0"/>
              <a:t>olan ülkelere piyasa cari faiz oranlarına yakın oranlar üzerinden kredi olarak kullandırması ve bu krediler vasıtasıyla borçlu ülkeleri yönlendirmesi kredilerin faiz </a:t>
            </a:r>
            <a:r>
              <a:rPr lang="tr-TR" dirty="0" smtClean="0"/>
              <a:t>dışı </a:t>
            </a:r>
            <a:r>
              <a:rPr lang="tr-TR" dirty="0"/>
              <a:t>maliyetlerinin </a:t>
            </a:r>
            <a:r>
              <a:rPr lang="tr-TR" dirty="0" smtClean="0"/>
              <a:t>yüksekliği</a:t>
            </a:r>
            <a:r>
              <a:rPr lang="tr-TR" dirty="0"/>
              <a:t>, ulusal politikalara müdahale edilmesi, kredi kullanım </a:t>
            </a:r>
            <a:r>
              <a:rPr lang="tr-TR" dirty="0" smtClean="0"/>
              <a:t>koşullarının karmaşıklığı </a:t>
            </a:r>
            <a:r>
              <a:rPr lang="tr-TR" dirty="0"/>
              <a:t>ve uzun süreç alması gibi açılardan tenkit edilmektedir.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79" y="415973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Finansal Kurumların Kredilendirme Kriterleri: 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Dünya Bankası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44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152372"/>
            <a:ext cx="8517837" cy="438726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tr-TR" dirty="0"/>
              <a:t>IBRD, proje kredisi açma kararı verirken, kendisine getirilen yatırım projelerini ekonomik, teknik, ticari, mali ve idari yönlerden analiz ettirir. Projelere finansman </a:t>
            </a:r>
            <a:r>
              <a:rPr lang="tr-TR" dirty="0" smtClean="0"/>
              <a:t>sağlama </a:t>
            </a:r>
            <a:r>
              <a:rPr lang="tr-TR" dirty="0"/>
              <a:t>kararının alınmasında ilk ölçüt (kriter), projelerin verimli ve kısa dönemde kendi kendini finanse edebilecek yatırımlara ait </a:t>
            </a:r>
            <a:r>
              <a:rPr lang="tr-TR" dirty="0" smtClean="0"/>
              <a:t>olmasıdır.</a:t>
            </a:r>
          </a:p>
          <a:p>
            <a:pPr algn="just">
              <a:lnSpc>
                <a:spcPct val="100000"/>
              </a:lnSpc>
            </a:pPr>
            <a:r>
              <a:rPr lang="tr-TR" dirty="0"/>
              <a:t>IBRD’nin </a:t>
            </a:r>
            <a:r>
              <a:rPr lang="tr-TR" dirty="0" smtClean="0"/>
              <a:t>Kuruluş Anlaşmasında </a:t>
            </a:r>
            <a:r>
              <a:rPr lang="tr-TR" dirty="0"/>
              <a:t>Banka’nın </a:t>
            </a:r>
            <a:r>
              <a:rPr lang="tr-TR" dirty="0" smtClean="0"/>
              <a:t>aşağıdaki koşullar </a:t>
            </a:r>
            <a:r>
              <a:rPr lang="tr-TR" dirty="0"/>
              <a:t>altında garanti </a:t>
            </a:r>
            <a:r>
              <a:rPr lang="tr-TR" dirty="0" smtClean="0"/>
              <a:t>vereceği</a:t>
            </a:r>
            <a:r>
              <a:rPr lang="tr-TR" dirty="0"/>
              <a:t>, kredi </a:t>
            </a:r>
            <a:r>
              <a:rPr lang="tr-TR" dirty="0" smtClean="0"/>
              <a:t>açacağı </a:t>
            </a:r>
            <a:r>
              <a:rPr lang="tr-TR" dirty="0"/>
              <a:t>veya kredilere </a:t>
            </a:r>
            <a:r>
              <a:rPr lang="tr-TR" dirty="0" smtClean="0"/>
              <a:t>katılacağı öngörülmüştür:</a:t>
            </a:r>
          </a:p>
          <a:p>
            <a:pPr algn="just">
              <a:lnSpc>
                <a:spcPct val="100000"/>
              </a:lnSpc>
            </a:pPr>
            <a:r>
              <a:rPr lang="tr-TR" dirty="0"/>
              <a:t>i- Projenin ülkesinde </a:t>
            </a:r>
            <a:r>
              <a:rPr lang="tr-TR" dirty="0" smtClean="0"/>
              <a:t>gerçekleştirileceği </a:t>
            </a:r>
            <a:r>
              <a:rPr lang="tr-TR" dirty="0"/>
              <a:t>üyenin bizzat kendisi kredi almaktaysa üye veya Merkez Bankası ya da üyenin Banka’ca geçerli bir temsilcisi olan bir mali </a:t>
            </a:r>
            <a:r>
              <a:rPr lang="tr-TR" dirty="0" smtClean="0"/>
              <a:t>kuruluşu </a:t>
            </a:r>
            <a:r>
              <a:rPr lang="tr-TR" dirty="0"/>
              <a:t>ana para ile faizlerin ve krediye </a:t>
            </a:r>
            <a:r>
              <a:rPr lang="tr-TR" dirty="0" smtClean="0"/>
              <a:t>ilişkin diğer </a:t>
            </a:r>
            <a:r>
              <a:rPr lang="tr-TR" dirty="0"/>
              <a:t>masraflarla ücretlerin </a:t>
            </a:r>
            <a:r>
              <a:rPr lang="tr-TR" dirty="0" smtClean="0"/>
              <a:t>ödeneceğini </a:t>
            </a:r>
            <a:r>
              <a:rPr lang="tr-TR" dirty="0"/>
              <a:t>garanti edecektir.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79" y="693067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Dünya Bankası Kredilerine İ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lişkin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Genel Esaslar 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89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152372"/>
            <a:ext cx="8517837" cy="438726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tr-TR" dirty="0"/>
              <a:t>ii- Banka, mevcut piyasa </a:t>
            </a:r>
            <a:r>
              <a:rPr lang="tr-TR" dirty="0" smtClean="0"/>
              <a:t>koşulları </a:t>
            </a:r>
            <a:r>
              <a:rPr lang="tr-TR" dirty="0"/>
              <a:t>içerisinde, borç alan için Banka’nın makul </a:t>
            </a:r>
            <a:r>
              <a:rPr lang="tr-TR" dirty="0" smtClean="0"/>
              <a:t>bulduğu koşullarla </a:t>
            </a:r>
            <a:r>
              <a:rPr lang="tr-TR" dirty="0"/>
              <a:t>kredi almasının </a:t>
            </a:r>
            <a:r>
              <a:rPr lang="tr-TR" dirty="0" smtClean="0"/>
              <a:t>imkansızlığına </a:t>
            </a:r>
            <a:r>
              <a:rPr lang="tr-TR" dirty="0"/>
              <a:t>kanaat getirecektir. </a:t>
            </a:r>
            <a:endParaRPr lang="tr-TR" dirty="0" smtClean="0"/>
          </a:p>
          <a:p>
            <a:pPr algn="just">
              <a:lnSpc>
                <a:spcPct val="100000"/>
              </a:lnSpc>
            </a:pPr>
            <a:r>
              <a:rPr lang="tr-TR" dirty="0" smtClean="0"/>
              <a:t>iii- Kuruluş Anlaşmasının </a:t>
            </a:r>
            <a:r>
              <a:rPr lang="tr-TR" dirty="0"/>
              <a:t>ilgili maddesine göre </a:t>
            </a:r>
            <a:r>
              <a:rPr lang="tr-TR" dirty="0" smtClean="0"/>
              <a:t>teşkil </a:t>
            </a:r>
            <a:r>
              <a:rPr lang="tr-TR" dirty="0"/>
              <a:t>edilen Kredi Komitelerinin biri önerinin yararlarını dikkatle incelendikten sonra projenin uygulanmasına kanaat getirecektir</a:t>
            </a:r>
            <a:r>
              <a:rPr lang="tr-TR" dirty="0" smtClean="0"/>
              <a:t>.</a:t>
            </a:r>
          </a:p>
          <a:p>
            <a:pPr algn="just">
              <a:lnSpc>
                <a:spcPct val="100000"/>
              </a:lnSpc>
            </a:pPr>
            <a:r>
              <a:rPr lang="tr-TR" dirty="0"/>
              <a:t>iv-Faiz oranı ile </a:t>
            </a:r>
            <a:r>
              <a:rPr lang="tr-TR" dirty="0" smtClean="0"/>
              <a:t>diğer </a:t>
            </a:r>
            <a:r>
              <a:rPr lang="tr-TR" dirty="0"/>
              <a:t>masraf ve ücretlerin makul </a:t>
            </a:r>
            <a:r>
              <a:rPr lang="tr-TR" dirty="0" smtClean="0"/>
              <a:t>olduğuna </a:t>
            </a:r>
            <a:r>
              <a:rPr lang="tr-TR" dirty="0"/>
              <a:t>ve adı geçen oran ve ücretler ile ana paranın geri ödenmesine </a:t>
            </a:r>
            <a:r>
              <a:rPr lang="tr-TR" dirty="0" smtClean="0"/>
              <a:t>ilişkin koşulların </a:t>
            </a:r>
            <a:r>
              <a:rPr lang="tr-TR" dirty="0"/>
              <a:t>projeye uygun </a:t>
            </a:r>
            <a:r>
              <a:rPr lang="tr-TR" dirty="0" smtClean="0"/>
              <a:t>bulunduğuna </a:t>
            </a:r>
            <a:r>
              <a:rPr lang="tr-TR" dirty="0"/>
              <a:t>Banka kanaat </a:t>
            </a:r>
            <a:r>
              <a:rPr lang="tr-TR" dirty="0" smtClean="0"/>
              <a:t>getirecektir.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79" y="693067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Dünya Bankası Kredilerine İ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lişkin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Genel Esaslar 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89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/>
              <a:t>Anonim, 2013. Proje Finansmanı Kapsamında Proje Bankacılığı ve Türkiye Üzerine Öneriler Araştırma Raporu, TASAM</a:t>
            </a:r>
            <a:r>
              <a:rPr lang="tr-TR" dirty="0" smtClean="0"/>
              <a:t>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Arabacı, H. 2018. Türkiye’de Bankacılık Sektörünün Gelişimi. Meriç Uluslararası Sosyal ve Stratejik Araştırmalar Dergisi, 2(3), 25-42.</a:t>
            </a:r>
          </a:p>
          <a:p>
            <a:pPr lvl="1" algn="just">
              <a:lnSpc>
                <a:spcPct val="100000"/>
              </a:lnSpc>
            </a:pPr>
            <a:r>
              <a:rPr lang="tr-TR" dirty="0" smtClean="0"/>
              <a:t>Anonim</a:t>
            </a:r>
            <a:r>
              <a:rPr lang="tr-TR" dirty="0"/>
              <a:t>. 2019a. Web Sitesi: https://www.kobirate.com.tr/Proje-Finansman-Derecelendirme. Erişim Tarihi: </a:t>
            </a:r>
            <a:r>
              <a:rPr lang="tr-TR" dirty="0" smtClean="0"/>
              <a:t>19.02.2020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Anonim. </a:t>
            </a:r>
            <a:r>
              <a:rPr lang="tr-TR" dirty="0" smtClean="0"/>
              <a:t>2019b. </a:t>
            </a:r>
            <a:r>
              <a:rPr lang="tr-TR" dirty="0"/>
              <a:t>Kamu Özel İşbirliği Raporu. Sektörler ve Kamu Yatırımları Genel Müdürlüğü. T.C. Cumhurbaşkanlığı, strateji ve Bütçe Başkanlığı, Y. No:0005. </a:t>
            </a:r>
          </a:p>
          <a:p>
            <a:pPr lvl="1" algn="just">
              <a:lnSpc>
                <a:spcPct val="100000"/>
              </a:lnSpc>
            </a:pPr>
            <a:r>
              <a:rPr lang="tr-TR" dirty="0" smtClean="0"/>
              <a:t>Anonim</a:t>
            </a:r>
            <a:r>
              <a:rPr lang="tr-TR" dirty="0"/>
              <a:t>. 2020a. Web Sitesi: </a:t>
            </a:r>
            <a:r>
              <a:rPr lang="en-US" dirty="0"/>
              <a:t>https://www.projectconnections.com/</a:t>
            </a:r>
            <a:r>
              <a:rPr lang="tr-TR" dirty="0"/>
              <a:t> </a:t>
            </a:r>
            <a:r>
              <a:rPr lang="en-US" dirty="0"/>
              <a:t>knowhow/burning-questions/what-is-project-documentation.html</a:t>
            </a:r>
            <a:r>
              <a:rPr lang="tr-TR" dirty="0"/>
              <a:t>, Erişim Tarihi: </a:t>
            </a:r>
            <a:r>
              <a:rPr lang="tr-TR" dirty="0" smtClean="0"/>
              <a:t>20.02.2020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2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 smtClean="0"/>
              <a:t>Arabacı</a:t>
            </a:r>
            <a:r>
              <a:rPr lang="tr-TR" dirty="0"/>
              <a:t>, H. 2018. Türkiye’de Bankacılık Sektörünün Gelişimi. Meriç Uluslararası Sosyal ve Stratejik Araştırmalar Dergisi, 2(3), 25-42.</a:t>
            </a:r>
          </a:p>
          <a:p>
            <a:pPr lvl="1" algn="just">
              <a:lnSpc>
                <a:spcPct val="100000"/>
              </a:lnSpc>
            </a:pPr>
            <a:r>
              <a:rPr lang="tr-TR" dirty="0" smtClean="0"/>
              <a:t>Akar</a:t>
            </a:r>
            <a:r>
              <a:rPr lang="tr-TR" dirty="0"/>
              <a:t>, T. 2011. </a:t>
            </a:r>
            <a:r>
              <a:rPr lang="en-US" dirty="0" err="1"/>
              <a:t>Vakıflar</a:t>
            </a:r>
            <a:r>
              <a:rPr lang="en-US" dirty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Müdürlüğü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Vakıf</a:t>
            </a:r>
            <a:r>
              <a:rPr lang="en-US" dirty="0"/>
              <a:t> </a:t>
            </a:r>
            <a:r>
              <a:rPr lang="en-US" dirty="0" err="1"/>
              <a:t>Kültür</a:t>
            </a:r>
            <a:r>
              <a:rPr lang="en-US" dirty="0"/>
              <a:t> </a:t>
            </a:r>
            <a:r>
              <a:rPr lang="en-US" dirty="0" err="1"/>
              <a:t>Varlıklarının</a:t>
            </a:r>
            <a:r>
              <a:rPr lang="en-US" dirty="0"/>
              <a:t> </a:t>
            </a:r>
            <a:r>
              <a:rPr lang="en-US" dirty="0" err="1"/>
              <a:t>Korunması</a:t>
            </a:r>
            <a:r>
              <a:rPr lang="tr-TR" dirty="0"/>
              <a:t>. </a:t>
            </a:r>
            <a:r>
              <a:rPr lang="tr-TR" dirty="0" err="1"/>
              <a:t>Dergipark</a:t>
            </a:r>
            <a:r>
              <a:rPr lang="tr-TR" dirty="0"/>
              <a:t>. Web Sitesi: </a:t>
            </a:r>
            <a:r>
              <a:rPr lang="en-US" dirty="0"/>
              <a:t>https://dergipark.org.tr/tr/</a:t>
            </a:r>
            <a:r>
              <a:rPr lang="tr-TR" dirty="0"/>
              <a:t> </a:t>
            </a:r>
            <a:r>
              <a:rPr lang="en-US" dirty="0"/>
              <a:t>download/article-file/669576</a:t>
            </a:r>
            <a:r>
              <a:rPr lang="tr-TR" dirty="0"/>
              <a:t>. Erişim Tarihi:20.02.2020.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 Aydın vd. 2004. Uluslararası İşletmecilik. Anadolu üniversitesi. Eskişehir</a:t>
            </a:r>
            <a:r>
              <a:rPr lang="tr-TR" dirty="0" smtClean="0"/>
              <a:t>.</a:t>
            </a:r>
          </a:p>
          <a:p>
            <a:pPr lvl="1" algn="just">
              <a:lnSpc>
                <a:spcPct val="100000"/>
              </a:lnSpc>
            </a:pPr>
            <a:r>
              <a:rPr lang="en-US" dirty="0"/>
              <a:t>Bernanke, B. S. 1995</a:t>
            </a:r>
            <a:r>
              <a:rPr lang="tr-TR" dirty="0"/>
              <a:t>.</a:t>
            </a:r>
            <a:r>
              <a:rPr lang="en-US" dirty="0"/>
              <a:t> “A Conference Panel Discussion: What Do We Know About How</a:t>
            </a:r>
            <a:r>
              <a:rPr lang="tr-TR" dirty="0"/>
              <a:t> </a:t>
            </a:r>
            <a:r>
              <a:rPr lang="en-US" dirty="0"/>
              <a:t>Monetary Policy Effects The Economy”, Federal Reserve Bank of St. Louis Review,</a:t>
            </a:r>
            <a:r>
              <a:rPr lang="tr-TR" dirty="0"/>
              <a:t> </a:t>
            </a:r>
            <a:r>
              <a:rPr lang="en-US" dirty="0"/>
              <a:t>77(3): 127-30. </a:t>
            </a:r>
            <a:endParaRPr lang="tr-TR" dirty="0"/>
          </a:p>
          <a:p>
            <a:pPr lvl="1" algn="just">
              <a:lnSpc>
                <a:spcPct val="100000"/>
              </a:lnSpc>
            </a:pPr>
            <a:endParaRPr lang="tr-TR" dirty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73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249357"/>
            <a:ext cx="8517837" cy="438726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25165" y="1344572"/>
            <a:ext cx="8517837" cy="4387260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en-US" dirty="0" err="1" smtClean="0"/>
              <a:t>Cecchetti</a:t>
            </a:r>
            <a:r>
              <a:rPr lang="en-US" dirty="0" smtClean="0"/>
              <a:t>, </a:t>
            </a:r>
            <a:r>
              <a:rPr lang="en-US" dirty="0"/>
              <a:t>S. G. </a:t>
            </a:r>
            <a:r>
              <a:rPr lang="en-US" dirty="0" smtClean="0"/>
              <a:t>1999</a:t>
            </a:r>
            <a:r>
              <a:rPr lang="tr-TR" dirty="0" smtClean="0"/>
              <a:t>.</a:t>
            </a:r>
            <a:r>
              <a:rPr lang="en-US" dirty="0" smtClean="0"/>
              <a:t> </a:t>
            </a:r>
            <a:r>
              <a:rPr lang="en-US" dirty="0"/>
              <a:t>“Legal Structure, Financial Structure, and Monetary </a:t>
            </a:r>
            <a:r>
              <a:rPr lang="en-US" dirty="0" smtClean="0"/>
              <a:t>Policy</a:t>
            </a:r>
            <a:r>
              <a:rPr lang="tr-TR" dirty="0" smtClean="0"/>
              <a:t> </a:t>
            </a:r>
            <a:r>
              <a:rPr lang="en-US" dirty="0" smtClean="0"/>
              <a:t>Transmission </a:t>
            </a:r>
            <a:r>
              <a:rPr lang="en-US" dirty="0"/>
              <a:t>Mechanism”, FRBNY Economic Policy Review, 5(2): </a:t>
            </a:r>
            <a:r>
              <a:rPr lang="en-US" dirty="0" smtClean="0"/>
              <a:t>9-28</a:t>
            </a:r>
            <a:endParaRPr lang="tr-TR" dirty="0" smtClean="0"/>
          </a:p>
          <a:p>
            <a:pPr algn="just">
              <a:lnSpc>
                <a:spcPct val="100000"/>
              </a:lnSpc>
            </a:pPr>
            <a:r>
              <a:rPr lang="tr-TR" dirty="0" smtClean="0"/>
              <a:t>Coşar</a:t>
            </a:r>
            <a:r>
              <a:rPr lang="tr-TR" dirty="0"/>
              <a:t>, N. </a:t>
            </a:r>
            <a:r>
              <a:rPr lang="tr-TR" dirty="0" smtClean="0"/>
              <a:t>2009. </a:t>
            </a:r>
            <a:r>
              <a:rPr lang="tr-TR" dirty="0"/>
              <a:t>Türkiye'de Bankacılığın Tarihsel Gelişimi (</a:t>
            </a:r>
            <a:r>
              <a:rPr lang="tr-TR" dirty="0" err="1"/>
              <a:t>Historical</a:t>
            </a:r>
            <a:r>
              <a:rPr lang="tr-TR" dirty="0"/>
              <a:t> Development of </a:t>
            </a:r>
            <a:r>
              <a:rPr lang="tr-TR" dirty="0" err="1"/>
              <a:t>Banking</a:t>
            </a:r>
            <a:r>
              <a:rPr lang="tr-TR" dirty="0"/>
              <a:t> </a:t>
            </a:r>
            <a:r>
              <a:rPr lang="tr-TR" dirty="0" err="1"/>
              <a:t>Sector</a:t>
            </a:r>
            <a:r>
              <a:rPr lang="tr-TR" dirty="0"/>
              <a:t> in </a:t>
            </a:r>
            <a:r>
              <a:rPr lang="tr-TR" dirty="0" err="1"/>
              <a:t>Turkey</a:t>
            </a:r>
            <a:r>
              <a:rPr lang="tr-TR" dirty="0"/>
              <a:t>) (No. 0017</a:t>
            </a:r>
            <a:r>
              <a:rPr lang="tr-TR" dirty="0" smtClean="0"/>
              <a:t>).</a:t>
            </a:r>
          </a:p>
          <a:p>
            <a:pPr algn="just">
              <a:lnSpc>
                <a:spcPct val="100000"/>
              </a:lnSpc>
            </a:pPr>
            <a:r>
              <a:rPr lang="tr-TR" dirty="0"/>
              <a:t>Çağlar İ., İşletmelerde Yatırım Projelerinin Hazırlanması ve Değerlendirilmesi Teknikleri. Çorum Meslek Yüksek Okulu Koruma Derneği Yayınları Yayın No: 1</a:t>
            </a:r>
            <a:r>
              <a:rPr lang="tr-TR" dirty="0" smtClean="0"/>
              <a:t>.</a:t>
            </a:r>
          </a:p>
          <a:p>
            <a:pPr algn="just">
              <a:lnSpc>
                <a:spcPct val="100000"/>
              </a:lnSpc>
            </a:pPr>
            <a:r>
              <a:rPr lang="tr-TR" dirty="0" smtClean="0"/>
              <a:t>Erkuş A. Ve Rehber E. 1993. Proje Hazırlama Tekniği.</a:t>
            </a:r>
            <a:r>
              <a:rPr lang="tr-TR" dirty="0"/>
              <a:t> III. Baskı, A.Ü.Z.F. Yayınları No:1302, Ders Kitabı:377, </a:t>
            </a:r>
            <a:r>
              <a:rPr lang="tr-TR" dirty="0" smtClean="0"/>
              <a:t>Ankara.</a:t>
            </a:r>
          </a:p>
          <a:p>
            <a:pPr algn="just">
              <a:lnSpc>
                <a:spcPct val="100000"/>
              </a:lnSpc>
            </a:pPr>
            <a:r>
              <a:rPr lang="tr-TR" dirty="0"/>
              <a:t>Gedik T., Akyüz K. C., Akyüz İ. 2005. Yatırım Projelerinin Hazırlanması ve değerlendirilmesi (İç Karlılık Oranı ve Net Bugünkü Değer Yöntemlerinin İncelenmesi) ZKÜ Bartın Orman Fakültesi Dergisi </a:t>
            </a:r>
          </a:p>
          <a:p>
            <a:pPr algn="just">
              <a:lnSpc>
                <a:spcPct val="100000"/>
              </a:lnSpc>
            </a:pPr>
            <a:endParaRPr lang="tr-TR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</a:p>
        </p:txBody>
      </p:sp>
    </p:spTree>
    <p:extLst>
      <p:ext uri="{BB962C8B-B14F-4D97-AF65-F5344CB8AC3E}">
        <p14:creationId xmlns:p14="http://schemas.microsoft.com/office/powerpoint/2010/main" val="31456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168115" y="356723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 smtClean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391562" y="966860"/>
            <a:ext cx="8517837" cy="4387260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endParaRPr lang="tr-TR" dirty="0" smtClean="0"/>
          </a:p>
          <a:p>
            <a:pPr marL="171450" lvl="1" algn="just">
              <a:lnSpc>
                <a:spcPct val="100000"/>
              </a:lnSpc>
              <a:spcBef>
                <a:spcPts val="750"/>
              </a:spcBef>
            </a:pPr>
            <a:r>
              <a:rPr lang="tr-TR" dirty="0" err="1" smtClean="0"/>
              <a:t>Güvemli</a:t>
            </a:r>
            <a:r>
              <a:rPr lang="tr-TR" dirty="0" smtClean="0"/>
              <a:t> O. 2001. </a:t>
            </a:r>
            <a:r>
              <a:rPr lang="tr-TR" dirty="0"/>
              <a:t>Yatırım Projelerinin Düzenlenmesi Değerlendirilmesi ve </a:t>
            </a:r>
            <a:r>
              <a:rPr lang="tr-TR" dirty="0" smtClean="0"/>
              <a:t>İzlenmesi. </a:t>
            </a:r>
            <a:r>
              <a:rPr lang="tr-TR" dirty="0"/>
              <a:t>Atlas Yayın Dağıtım Yayın No:7, </a:t>
            </a:r>
            <a:r>
              <a:rPr lang="tr-TR" dirty="0" smtClean="0"/>
              <a:t>İstanbul.</a:t>
            </a:r>
          </a:p>
          <a:p>
            <a:pPr marL="171450" lvl="1" algn="just">
              <a:lnSpc>
                <a:spcPct val="100000"/>
              </a:lnSpc>
              <a:spcBef>
                <a:spcPts val="750"/>
              </a:spcBef>
            </a:pPr>
            <a:r>
              <a:rPr lang="tr-TR" dirty="0" smtClean="0"/>
              <a:t>Kahya</a:t>
            </a:r>
            <a:r>
              <a:rPr lang="tr-TR" dirty="0"/>
              <a:t>, E. H.  2004. Vadeli İşlem ve Opsiyon Piyasalarında Uygulanan Takas Sistemleri, Yurt Dışı Uygulamaları ve Vadeli İşlem ve Opsiyon Borsası A.Ş. için Öneriler. Sermaye Piyasası Kurulu Denetleme Dairesi; </a:t>
            </a:r>
            <a:r>
              <a:rPr lang="tr-TR" dirty="0" smtClean="0"/>
              <a:t>İstanbul.</a:t>
            </a:r>
          </a:p>
          <a:p>
            <a:pPr marL="171450" lvl="1" algn="just">
              <a:lnSpc>
                <a:spcPct val="100000"/>
              </a:lnSpc>
              <a:spcBef>
                <a:spcPts val="750"/>
              </a:spcBef>
            </a:pPr>
            <a:r>
              <a:rPr lang="tr-TR" dirty="0" err="1" smtClean="0"/>
              <a:t>Kelly</a:t>
            </a:r>
            <a:r>
              <a:rPr lang="tr-TR" dirty="0" smtClean="0"/>
              <a:t> W. K. 1989. </a:t>
            </a:r>
            <a:r>
              <a:rPr lang="en-US" dirty="0"/>
              <a:t>Real Estate Investment Trusts </a:t>
            </a:r>
            <a:r>
              <a:rPr lang="en-US" dirty="0" smtClean="0"/>
              <a:t>Handbook</a:t>
            </a:r>
            <a:r>
              <a:rPr lang="tr-TR" dirty="0" smtClean="0"/>
              <a:t>. </a:t>
            </a:r>
            <a:r>
              <a:rPr lang="tr-TR" dirty="0" err="1"/>
              <a:t>American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Institute</a:t>
            </a:r>
            <a:r>
              <a:rPr lang="tr-TR" dirty="0"/>
              <a:t>, </a:t>
            </a:r>
            <a:r>
              <a:rPr lang="tr-TR" dirty="0" smtClean="0"/>
              <a:t>USA.</a:t>
            </a:r>
          </a:p>
          <a:p>
            <a:pPr marL="171450" lvl="1" algn="just">
              <a:lnSpc>
                <a:spcPct val="100000"/>
              </a:lnSpc>
              <a:spcBef>
                <a:spcPts val="750"/>
              </a:spcBef>
            </a:pPr>
            <a:r>
              <a:rPr lang="tr-TR" dirty="0" smtClean="0"/>
              <a:t>Sayılgan G. Finansal Piyasalar ve Finansman Teknikleri. 2004. Turhan Kitabevi. Ankara.</a:t>
            </a:r>
          </a:p>
          <a:p>
            <a:pPr marL="171450" lvl="1" algn="just">
              <a:lnSpc>
                <a:spcPct val="100000"/>
              </a:lnSpc>
              <a:spcBef>
                <a:spcPts val="750"/>
              </a:spcBef>
            </a:pPr>
            <a:r>
              <a:rPr lang="tr-TR" dirty="0"/>
              <a:t>Sayılgan G. </a:t>
            </a:r>
            <a:r>
              <a:rPr lang="tr-TR" dirty="0" smtClean="0"/>
              <a:t>Hisse Senetleri Piyasası Endeksleri. 2005. </a:t>
            </a:r>
            <a:r>
              <a:rPr lang="tr-TR" dirty="0"/>
              <a:t>Turhan Kitabevi. Ankara.</a:t>
            </a:r>
          </a:p>
          <a:p>
            <a:pPr marL="171450" lvl="1" algn="just">
              <a:lnSpc>
                <a:spcPct val="100000"/>
              </a:lnSpc>
              <a:spcBef>
                <a:spcPts val="750"/>
              </a:spcBef>
            </a:pPr>
            <a:endParaRPr lang="tr-TR" dirty="0" smtClean="0"/>
          </a:p>
          <a:p>
            <a:pPr marL="171450" lvl="1" algn="just">
              <a:lnSpc>
                <a:spcPct val="100000"/>
              </a:lnSpc>
              <a:spcBef>
                <a:spcPts val="750"/>
              </a:spcBef>
            </a:pPr>
            <a:endParaRPr lang="tr-TR" dirty="0" smtClean="0"/>
          </a:p>
          <a:p>
            <a:pPr marL="171450" lvl="1" algn="just">
              <a:lnSpc>
                <a:spcPct val="100000"/>
              </a:lnSpc>
              <a:spcBef>
                <a:spcPts val="750"/>
              </a:spcBef>
            </a:pPr>
            <a:endParaRPr lang="tr-TR" dirty="0" smtClean="0"/>
          </a:p>
          <a:p>
            <a:pPr algn="just">
              <a:lnSpc>
                <a:spcPct val="100000"/>
              </a:lnSpc>
            </a:pPr>
            <a:endParaRPr lang="tr-TR" dirty="0" smtClean="0"/>
          </a:p>
          <a:p>
            <a:pPr algn="just">
              <a:lnSpc>
                <a:spcPct val="100000"/>
              </a:lnSpc>
            </a:pPr>
            <a:endParaRPr lang="tr-TR" dirty="0" smtClean="0"/>
          </a:p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</a:pPr>
            <a:endParaRPr lang="tr-TR" dirty="0" smtClean="0"/>
          </a:p>
          <a:p>
            <a:pPr algn="just">
              <a:lnSpc>
                <a:spcPct val="100000"/>
              </a:lnSpc>
            </a:pPr>
            <a:endParaRPr lang="tr-TR" dirty="0" smtClean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343025" y="3711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24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17107</TotalTime>
  <Words>969</Words>
  <Application>Microsoft Office PowerPoint</Application>
  <PresentationFormat>Ekran Gösterisi (4:3)</PresentationFormat>
  <Paragraphs>83</Paragraphs>
  <Slides>10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8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gizem ulusoy</cp:lastModifiedBy>
  <cp:revision>869</cp:revision>
  <cp:lastPrinted>2016-10-24T07:53:35Z</cp:lastPrinted>
  <dcterms:created xsi:type="dcterms:W3CDTF">2016-09-18T09:35:24Z</dcterms:created>
  <dcterms:modified xsi:type="dcterms:W3CDTF">2020-02-26T11:47:32Z</dcterms:modified>
</cp:coreProperties>
</file>