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9"/>
  </p:notesMasterIdLst>
  <p:sldIdLst>
    <p:sldId id="328" r:id="rId5"/>
    <p:sldId id="269" r:id="rId6"/>
    <p:sldId id="364" r:id="rId7"/>
    <p:sldId id="365" r:id="rId8"/>
    <p:sldId id="366" r:id="rId9"/>
    <p:sldId id="367" r:id="rId10"/>
    <p:sldId id="368" r:id="rId11"/>
    <p:sldId id="271" r:id="rId12"/>
    <p:sldId id="300" r:id="rId13"/>
    <p:sldId id="301" r:id="rId14"/>
    <p:sldId id="302" r:id="rId15"/>
    <p:sldId id="303" r:id="rId16"/>
    <p:sldId id="304" r:id="rId17"/>
    <p:sldId id="3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dalet Kavramı" id="{202EEE77-1063-4C5B-988A-38D4FBF34278}">
          <p14:sldIdLst>
            <p14:sldId id="328"/>
            <p14:sldId id="269"/>
            <p14:sldId id="364"/>
            <p14:sldId id="365"/>
            <p14:sldId id="366"/>
            <p14:sldId id="367"/>
            <p14:sldId id="368"/>
          </p14:sldIdLst>
        </p14:section>
        <p14:section name="Hak Kavramı" id="{9255AED9-00F0-4FF9-8B82-00FA3D2C2CAF}">
          <p14:sldIdLst>
            <p14:sldId id="271"/>
            <p14:sldId id="300"/>
            <p14:sldId id="301"/>
            <p14:sldId id="302"/>
            <p14:sldId id="303"/>
            <p14:sldId id="304"/>
            <p14:sldId id="3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02F3D6-719A-42B5-9806-B293A40716B5}" v="1" dt="2020-05-27T14:31:05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4241261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08AAB89E-D24D-4A90-8A44-385A482249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KARMA TEORİ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E32B2D-6532-4E71-92D3-40B648AFE2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Hak, hukuken korunan ve sahibine bu korumadan yararlanma yetkisi veren menfaattir.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71D4684-2A1A-4E8B-AD31-0A1D80DE9F1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err="1"/>
              <a:t>Duguit</a:t>
            </a:r>
            <a:r>
              <a:rPr lang="tr-TR" dirty="0"/>
              <a:t>: Hak, hayali bir kavramdır. Hukuken gerçekten var olan ise hukuk kurallarıdır.</a:t>
            </a:r>
          </a:p>
          <a:p>
            <a:r>
              <a:rPr lang="tr-TR" dirty="0"/>
              <a:t>Kelsen: Hak, hukuktan farklı bir şey değildir; hukuk kurallarının kişiselleşmesi ve somutlaşmasıdır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99ABCF8F-4E33-4606-9F29-5E47B5A0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2" y="25659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>HAK KAVRAMININ NİTELİĞİ HAKKINDA TEORİLER</a:t>
            </a: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95C4566A-E79B-4A13-B867-4C0F577B12E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ctr"/>
            <a:r>
              <a:rPr lang="tr-TR" dirty="0"/>
              <a:t>HAK KAVRAMINI REDDEDEN TEORİLER</a:t>
            </a:r>
          </a:p>
        </p:txBody>
      </p:sp>
    </p:spTree>
    <p:extLst>
      <p:ext uri="{BB962C8B-B14F-4D97-AF65-F5344CB8AC3E}">
        <p14:creationId xmlns:p14="http://schemas.microsoft.com/office/powerpoint/2010/main" val="991748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F95C0149-C67D-49E5-93D4-2712E37A4B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/>
              <a:t>TANIMI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0947F7-6418-4D6E-9633-0721F85B80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Hak, kişilerin hukuk düzeni tarafından korunan ve tanınan menfaatleridir.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D1F87A4-C161-4170-BF9D-93518780439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Hukuken kişi, haklara ve borçlara sahip olabilen varlıklardır.</a:t>
            </a:r>
          </a:p>
          <a:p>
            <a:r>
              <a:rPr lang="tr-TR" dirty="0"/>
              <a:t>Gerçek kişiler</a:t>
            </a:r>
          </a:p>
          <a:p>
            <a:r>
              <a:rPr lang="tr-TR" dirty="0"/>
              <a:t>Tüzel kişiler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6BDAD339-ED52-4527-8E4A-8E5B90C68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421" y="2866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>HAK KAVRAMININ TANIMI VE UNSURLARI</a:t>
            </a: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1CAC42CF-DD1A-41EE-AF25-7FDE70BCBE79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ctr"/>
            <a:r>
              <a:rPr lang="tr-TR" dirty="0"/>
              <a:t>KİŞİ UNSURU</a:t>
            </a:r>
          </a:p>
        </p:txBody>
      </p:sp>
    </p:spTree>
    <p:extLst>
      <p:ext uri="{BB962C8B-B14F-4D97-AF65-F5344CB8AC3E}">
        <p14:creationId xmlns:p14="http://schemas.microsoft.com/office/powerpoint/2010/main" val="1888506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103E7870-2D84-4D64-8C2D-C52727EAC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MENFAAT UNSURU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203139-79C4-4ADE-A89B-177085D232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Hakkın içeriği, bir menfaattir. </a:t>
            </a:r>
          </a:p>
          <a:p>
            <a:r>
              <a:rPr lang="tr-TR" dirty="0"/>
              <a:t>Haktan söz edilebilmesi için ortada bir menfaat olmalıdır.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F17F3FC-86E6-43B7-8B05-308D9EE76CF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Bir kişinin, bir menfaatinin hak olarak nitelendirilebilmesi için, onun hukuk düzeni tarafından tanınması ve korunması gerekir.</a:t>
            </a:r>
          </a:p>
          <a:p>
            <a:r>
              <a:rPr lang="tr-TR" dirty="0"/>
              <a:t>Hak sahibine talep yetkileri tanınır.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4411DCD3-E4D3-4A3E-8E49-07E5EBEEF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HAK KAVRAMININ TANIMI VE UNSURLARI</a:t>
            </a: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59A0DFD9-5642-48DF-AC35-E26D7D09DD6A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ctr"/>
            <a:r>
              <a:rPr lang="tr-TR" dirty="0"/>
              <a:t>HUKUK DÜZENİ TARAFINDAN TANINMA VE KORUNMA UNSURU</a:t>
            </a:r>
          </a:p>
        </p:txBody>
      </p:sp>
    </p:spTree>
    <p:extLst>
      <p:ext uri="{BB962C8B-B14F-4D97-AF65-F5344CB8AC3E}">
        <p14:creationId xmlns:p14="http://schemas.microsoft.com/office/powerpoint/2010/main" val="763722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423905C2-77E4-4B42-BB5D-B85FBD0A19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/>
              <a:t>HAK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E86031-CF38-4797-A9B8-5A454F0A1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0729" y="2262738"/>
            <a:ext cx="4038600" cy="3913632"/>
          </a:xfrm>
        </p:spPr>
        <p:txBody>
          <a:bodyPr>
            <a:normAutofit/>
          </a:bodyPr>
          <a:lstStyle/>
          <a:p>
            <a:r>
              <a:rPr lang="tr-TR" dirty="0"/>
              <a:t>Daha somut bir kavramdır. </a:t>
            </a:r>
          </a:p>
          <a:p>
            <a:r>
              <a:rPr lang="tr-TR" dirty="0"/>
              <a:t>Hürriyetin somut halidir.</a:t>
            </a:r>
          </a:p>
          <a:p>
            <a:r>
              <a:rPr lang="tr-TR" i="1" dirty="0"/>
              <a:t>Dava hakkı</a:t>
            </a:r>
          </a:p>
          <a:p>
            <a:r>
              <a:rPr lang="tr-TR" dirty="0"/>
              <a:t>Hakkın gerçekleşmesi için, diğer kişilerin veya devletin bazı edimlerde bulunması gerekir.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62888F0-E0B8-426C-B997-DF0D40B0E1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>
            <a:normAutofit/>
          </a:bodyPr>
          <a:lstStyle/>
          <a:p>
            <a:r>
              <a:rPr lang="tr-TR" dirty="0"/>
              <a:t>Serbest hareket etme gücüdür.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i="1" dirty="0"/>
              <a:t>Hak arama hürriyeti</a:t>
            </a:r>
          </a:p>
          <a:p>
            <a:r>
              <a:rPr lang="tr-TR" dirty="0"/>
              <a:t>Hürriyet, kişinin kendi fiili ile gerçekleşir.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D8F9E8B8-CE98-4A2A-B869-624BF292C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>HAK KAVRAMININ BENZER KAVRAMLARDAN AYRILMASI</a:t>
            </a: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6329BCAC-6AD6-449F-A45A-42F08457358C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ctr"/>
            <a:r>
              <a:rPr lang="tr-TR" dirty="0"/>
              <a:t>HÜRRİYET</a:t>
            </a:r>
          </a:p>
        </p:txBody>
      </p:sp>
    </p:spTree>
    <p:extLst>
      <p:ext uri="{BB962C8B-B14F-4D97-AF65-F5344CB8AC3E}">
        <p14:creationId xmlns:p14="http://schemas.microsoft.com/office/powerpoint/2010/main" val="320661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497F10ED-AE42-4C95-B3C1-3EE3CB9B8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b="1" dirty="0">
                <a:solidFill>
                  <a:schemeClr val="tx2"/>
                </a:solidFill>
              </a:rPr>
              <a:t>HAK – ÖDEV</a:t>
            </a:r>
          </a:p>
          <a:p>
            <a:r>
              <a:rPr lang="tr-TR" dirty="0"/>
              <a:t>Ödev, bir hukuk kuralı gereğince yapılması veya yapılmaması zorunlu olan şeydir.</a:t>
            </a:r>
          </a:p>
          <a:p>
            <a:r>
              <a:rPr lang="tr-TR" dirty="0"/>
              <a:t>Bir hukukî ilişkide bir tarafın hakkı, diğer tarafın ödevi bulunur. </a:t>
            </a:r>
          </a:p>
          <a:p>
            <a:r>
              <a:rPr lang="tr-TR" i="1" dirty="0"/>
              <a:t>Kira sözleşmesinde, kira bedelinin ödenmesi kiracının ödevi, kiralayanın hakkıdır.</a:t>
            </a:r>
          </a:p>
          <a:p>
            <a:r>
              <a:rPr lang="tr-TR" dirty="0"/>
              <a:t>Ödevin olmadığı yerde hak da yoktur.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76570539-BABB-40F2-950F-40DF6F890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HAK KAVRAMININ BENZER KAVRAMLARDAN AYRILMASI</a:t>
            </a:r>
          </a:p>
        </p:txBody>
      </p:sp>
    </p:spTree>
    <p:extLst>
      <p:ext uri="{BB962C8B-B14F-4D97-AF65-F5344CB8AC3E}">
        <p14:creationId xmlns:p14="http://schemas.microsoft.com/office/powerpoint/2010/main" val="2651528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C4B957EC-6EDC-4DD4-8667-F60A38731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I. ADALET FİKRİNİN GÖRECELİLİĞİ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II. ADALET ÇEŞİTLERİ</a:t>
            </a:r>
          </a:p>
          <a:p>
            <a:pPr marL="365760" lvl="1" indent="0">
              <a:buNone/>
            </a:pPr>
            <a:r>
              <a:rPr lang="tr-TR" dirty="0"/>
              <a:t>A. Denkleştirici Adalet</a:t>
            </a:r>
          </a:p>
          <a:p>
            <a:pPr marL="365760" lvl="1" indent="0">
              <a:buNone/>
            </a:pPr>
            <a:r>
              <a:rPr lang="tr-TR" dirty="0"/>
              <a:t>B. Dağıtıcı Adalet</a:t>
            </a:r>
          </a:p>
          <a:p>
            <a:pPr marL="365760" lvl="1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III. HAKKANİYET KAVRAMI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6537FE02-862F-499E-B43A-77B294339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ADALET KAVRAMI</a:t>
            </a:r>
          </a:p>
        </p:txBody>
      </p:sp>
    </p:spTree>
    <p:extLst>
      <p:ext uri="{BB962C8B-B14F-4D97-AF65-F5344CB8AC3E}">
        <p14:creationId xmlns:p14="http://schemas.microsoft.com/office/powerpoint/2010/main" val="2771958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F03783E0-82D5-481A-BA3B-473A599EF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DENKLEŞTİRİCİ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5DA44C-01C0-459C-AA23-015192F658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Kişisel ve özel durumlar dikkate alınmaksızın herkesin aynı işleme tabi tutulmasıdır.</a:t>
            </a:r>
          </a:p>
          <a:p>
            <a:r>
              <a:rPr lang="tr-TR" dirty="0"/>
              <a:t>Mutlak eşitlik düşüncesi hâkimdir. 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73DF877-4621-47C0-BD18-5DF483C04D1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Herkesin hakları ve ödevleri kendi durumuna, kişiliğine göre belirlenir.</a:t>
            </a:r>
          </a:p>
          <a:p>
            <a:r>
              <a:rPr lang="tr-TR" dirty="0"/>
              <a:t>Nispî eşitlik düşüncesi vardır.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DB820185-60A5-4AB0-A4E2-6B2BB9935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ADALET ÇEŞİTLERİ</a:t>
            </a: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3EE3250C-0078-4B19-A9C9-40BDF66DCEAC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tr-TR" dirty="0"/>
              <a:t>DAĞITICI</a:t>
            </a:r>
          </a:p>
        </p:txBody>
      </p:sp>
    </p:spTree>
    <p:extLst>
      <p:ext uri="{BB962C8B-B14F-4D97-AF65-F5344CB8AC3E}">
        <p14:creationId xmlns:p14="http://schemas.microsoft.com/office/powerpoint/2010/main" val="159534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2BE35FA6-6FC9-439D-B4E9-BB1A740B7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Belli bir olay ve belli bir kişi için tesis edilen adalettir.</a:t>
            </a:r>
          </a:p>
          <a:p>
            <a:endParaRPr lang="tr-TR" dirty="0"/>
          </a:p>
          <a:p>
            <a:r>
              <a:rPr lang="tr-TR" dirty="0"/>
              <a:t>Yalnızca hukuk kuralları somut olaylara uygulanırken hâkim tarafından dikkate alınabilir.</a:t>
            </a:r>
          </a:p>
          <a:p>
            <a:endParaRPr lang="tr-TR" dirty="0"/>
          </a:p>
          <a:p>
            <a:r>
              <a:rPr lang="tr-TR" dirty="0"/>
              <a:t>Ceza hukukunda da olayın ve failin özel durumları dikkate alınarak hüküm verilir.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C624537C-A544-4DEA-A7F8-C1F96CB0B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HAKKANİYET KAVRAMI</a:t>
            </a:r>
          </a:p>
        </p:txBody>
      </p:sp>
    </p:spTree>
    <p:extLst>
      <p:ext uri="{BB962C8B-B14F-4D97-AF65-F5344CB8AC3E}">
        <p14:creationId xmlns:p14="http://schemas.microsoft.com/office/powerpoint/2010/main" val="126933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C4B957EC-6EDC-4DD4-8667-F60A38731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I. ADALET FİKRİNİN GÖRECELİLİĞİ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II. ADALET ÇEŞİTLERİ</a:t>
            </a:r>
          </a:p>
          <a:p>
            <a:pPr marL="365760" lvl="1" indent="0">
              <a:buNone/>
            </a:pPr>
            <a:r>
              <a:rPr lang="tr-TR" dirty="0"/>
              <a:t>A. Denkleştirici Adalet</a:t>
            </a:r>
          </a:p>
          <a:p>
            <a:pPr marL="365760" lvl="1" indent="0">
              <a:buNone/>
            </a:pPr>
            <a:r>
              <a:rPr lang="tr-TR" dirty="0"/>
              <a:t>B. Dağıtıcı Adalet</a:t>
            </a:r>
          </a:p>
          <a:p>
            <a:pPr marL="365760" lvl="1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III. HAKKANİYET KAVRAMI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6537FE02-862F-499E-B43A-77B294339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ADALET KAVRAMI</a:t>
            </a:r>
          </a:p>
        </p:txBody>
      </p:sp>
    </p:spTree>
    <p:extLst>
      <p:ext uri="{BB962C8B-B14F-4D97-AF65-F5344CB8AC3E}">
        <p14:creationId xmlns:p14="http://schemas.microsoft.com/office/powerpoint/2010/main" val="1617201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F03783E0-82D5-481A-BA3B-473A599EF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DENKLEŞTİRİCİ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5DA44C-01C0-459C-AA23-015192F658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Kişisel ve özel durumlar dikkate alınmaksızın herkesin aynı işleme tabi tutulmasıdır.</a:t>
            </a:r>
          </a:p>
          <a:p>
            <a:r>
              <a:rPr lang="tr-TR" dirty="0"/>
              <a:t>Mutlak eşitlik düşüncesi hâkimdir. 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73DF877-4621-47C0-BD18-5DF483C04D1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Herkesin hakları ve ödevleri kendi durumuna, kişiliğine göre belirlenir.</a:t>
            </a:r>
          </a:p>
          <a:p>
            <a:r>
              <a:rPr lang="tr-TR" dirty="0"/>
              <a:t>Nispî eşitlik düşüncesi vardır.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DB820185-60A5-4AB0-A4E2-6B2BB9935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ADALET ÇEŞİTLERİ</a:t>
            </a: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3EE3250C-0078-4B19-A9C9-40BDF66DCEAC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tr-TR" dirty="0"/>
              <a:t>DAĞITICI</a:t>
            </a:r>
          </a:p>
        </p:txBody>
      </p:sp>
    </p:spTree>
    <p:extLst>
      <p:ext uri="{BB962C8B-B14F-4D97-AF65-F5344CB8AC3E}">
        <p14:creationId xmlns:p14="http://schemas.microsoft.com/office/powerpoint/2010/main" val="4160786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2BE35FA6-6FC9-439D-B4E9-BB1A740B7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Belli bir olay ve belli bir kişi için tesis edilen adalettir.</a:t>
            </a:r>
          </a:p>
          <a:p>
            <a:endParaRPr lang="tr-TR" dirty="0"/>
          </a:p>
          <a:p>
            <a:r>
              <a:rPr lang="tr-TR" dirty="0"/>
              <a:t>Yalnızca hukuk kuralları somut olaylara uygulanırken hâkim tarafından dikkate alınabilir.</a:t>
            </a:r>
          </a:p>
          <a:p>
            <a:endParaRPr lang="tr-TR" dirty="0"/>
          </a:p>
          <a:p>
            <a:r>
              <a:rPr lang="tr-TR" dirty="0"/>
              <a:t>Ceza hukukunda da olayın ve failin özel durumları dikkate alınarak hüküm verilir.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C624537C-A544-4DEA-A7F8-C1F96CB0B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HAKKANİYET KAVRAMI</a:t>
            </a:r>
          </a:p>
        </p:txBody>
      </p:sp>
    </p:spTree>
    <p:extLst>
      <p:ext uri="{BB962C8B-B14F-4D97-AF65-F5344CB8AC3E}">
        <p14:creationId xmlns:p14="http://schemas.microsoft.com/office/powerpoint/2010/main" val="2364118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F6D6A0E5-3C3F-4047-B24B-8C1371388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endParaRPr lang="tr-TR" dirty="0"/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TERMİNOLOJİ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HAK KAVRAMININ NİTELİĞİ HAKKINDA TEORİLER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HAK KAVRAMININ TANIMI VE UNSURLARI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HAK KAVRAMININ BENZER KAVRAMLARDAN AYRILMASI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HAKLARIN ÇEŞİTLERİ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HAKLARIN KORUNMASI</a:t>
            </a:r>
          </a:p>
          <a:p>
            <a:pPr marL="571500" indent="-571500">
              <a:buFont typeface="+mj-lt"/>
              <a:buAutoNum type="romanUcPeriod"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95508A78-A4EA-479E-AEF4-A0B6D5D60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 KAVRAMI</a:t>
            </a:r>
          </a:p>
        </p:txBody>
      </p:sp>
    </p:spTree>
    <p:extLst>
      <p:ext uri="{BB962C8B-B14F-4D97-AF65-F5344CB8AC3E}">
        <p14:creationId xmlns:p14="http://schemas.microsoft.com/office/powerpoint/2010/main" val="2799017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ABAAE3AD-6D4E-461B-B4EA-4CB2552B6A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İRADE TEORİSİ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B27B04-7FD5-4123-A15F-21B5C0A47E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i="1" dirty="0" err="1"/>
              <a:t>Savigny,Windscheid</a:t>
            </a:r>
            <a:endParaRPr lang="tr-TR" i="1" dirty="0"/>
          </a:p>
          <a:p>
            <a:r>
              <a:rPr lang="tr-TR" dirty="0"/>
              <a:t>Bir kimse ancak başkalarını kendi iradesine göre zorlayabildiği takdirde o kimse o konuda hak sahibidir.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13BF4C9-16A0-47A3-ABBA-EC96AFE83F6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err="1"/>
              <a:t>Jhering</a:t>
            </a:r>
            <a:endParaRPr lang="tr-TR" dirty="0"/>
          </a:p>
          <a:p>
            <a:r>
              <a:rPr lang="tr-TR" dirty="0"/>
              <a:t>Hak, hukuken korunan menfaattir.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5B884FBF-3BFA-4405-B92C-2688C9553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2" y="25659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>HAK KAVRAMININ NİTELİĞİ HAKKINDA TEORİLER</a:t>
            </a: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6A3D234B-9F41-41FD-A4DB-21F3898A8545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tr-TR" dirty="0"/>
              <a:t>MENFAAT TEORİSİ</a:t>
            </a:r>
          </a:p>
        </p:txBody>
      </p:sp>
    </p:spTree>
    <p:extLst>
      <p:ext uri="{BB962C8B-B14F-4D97-AF65-F5344CB8AC3E}">
        <p14:creationId xmlns:p14="http://schemas.microsoft.com/office/powerpoint/2010/main" val="2099515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EA4FEA-C841-4CCE-9DF5-D28BF174EE76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560ef61b-03e2-46a8-aeae-79f8a710d1e9"/>
  </ds:schemaRefs>
</ds:datastoreItem>
</file>

<file path=customXml/itemProps2.xml><?xml version="1.0" encoding="utf-8"?>
<ds:datastoreItem xmlns:ds="http://schemas.openxmlformats.org/officeDocument/2006/customXml" ds:itemID="{22015872-07EC-4113-85D2-ADA47C3356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41B0A02-67DC-43FC-A036-D2015DB73F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499</Words>
  <Application>Microsoft Office PowerPoint</Application>
  <PresentationFormat>Ekran Gösterisi (4:3)</PresentationFormat>
  <Paragraphs>97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Calibri</vt:lpstr>
      <vt:lpstr>Constantia</vt:lpstr>
      <vt:lpstr>Wingdings 2</vt:lpstr>
      <vt:lpstr>Kağıt</vt:lpstr>
      <vt:lpstr>Hukuk Başlangıcı</vt:lpstr>
      <vt:lpstr>ADALET KAVRAMI</vt:lpstr>
      <vt:lpstr>ADALET ÇEŞİTLERİ</vt:lpstr>
      <vt:lpstr>HAKKANİYET KAVRAMI</vt:lpstr>
      <vt:lpstr>ADALET KAVRAMI</vt:lpstr>
      <vt:lpstr>ADALET ÇEŞİTLERİ</vt:lpstr>
      <vt:lpstr>HAKKANİYET KAVRAMI</vt:lpstr>
      <vt:lpstr>HAK KAVRAMI</vt:lpstr>
      <vt:lpstr>HAK KAVRAMININ NİTELİĞİ HAKKINDA TEORİLER</vt:lpstr>
      <vt:lpstr>HAK KAVRAMININ NİTELİĞİ HAKKINDA TEORİLER</vt:lpstr>
      <vt:lpstr>HAK KAVRAMININ TANIMI VE UNSURLARI</vt:lpstr>
      <vt:lpstr>HAK KAVRAMININ TANIMI VE UNSURLARI</vt:lpstr>
      <vt:lpstr>HAK KAVRAMININ BENZER KAVRAMLARDAN AYRILMASI</vt:lpstr>
      <vt:lpstr>HAK KAVRAMININ BENZER KAVRAMLARDAN AYRILMASI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2020-04-02T12:16:51Z</dcterms:created>
  <dcterms:modified xsi:type="dcterms:W3CDTF">2020-05-27T14:31:06Z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