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B99F"/>
    <a:srgbClr val="D9C8B0"/>
    <a:srgbClr val="F8E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37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85D7E-5870-4FE8-ABDD-6E49696019BA}" type="datetimeFigureOut">
              <a:rPr lang="tr-TR" smtClean="0"/>
              <a:t>25.05.2021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3DA56-D8BE-4051-8E42-9BC3D35776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576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93105" y="802298"/>
            <a:ext cx="8561747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93106" y="3531204"/>
            <a:ext cx="8561746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C8A3F-00CB-473E-9668-327C51050F03}" type="datetime1">
              <a:rPr lang="tr-TR" smtClean="0"/>
              <a:t>25.05.2021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93105" y="329307"/>
            <a:ext cx="4897310" cy="30920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2334637" y="798973"/>
            <a:ext cx="0" cy="2544756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478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55808-E216-4E0B-AED3-6117D997FABF}" type="datetime1">
              <a:rPr lang="tr-TR" smtClean="0"/>
              <a:t>25.05.2021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259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883863"/>
            <a:ext cx="1615742" cy="45749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34694" y="883863"/>
            <a:ext cx="7738807" cy="4574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A5F48-E43C-4ECC-B102-885A4D0C1DBE}" type="datetime1">
              <a:rPr lang="tr-TR" smtClean="0"/>
              <a:t>25.05.2021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9439111" y="719272"/>
            <a:ext cx="1615742" cy="0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240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E93F9-951E-4D02-BCD6-B2FDE86DA87D}" type="datetime1">
              <a:rPr lang="tr-TR" smtClean="0"/>
              <a:t>25.05.2021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33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813" y="1756130"/>
            <a:ext cx="8562580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3806195"/>
            <a:ext cx="854999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8D4D5-390F-4D32-8151-4F2228720F5E}" type="datetime1">
              <a:rPr lang="tr-TR" smtClean="0"/>
              <a:t>25.05.2021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>
            <a:off x="1371687" y="798973"/>
            <a:ext cx="0" cy="284510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7201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889"/>
            <a:ext cx="9520157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4695" y="2010878"/>
            <a:ext cx="4608576" cy="34381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4793" y="2017343"/>
            <a:ext cx="4604130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5711-C7DA-447C-B972-26BB1C878602}" type="datetime1">
              <a:rPr lang="tr-TR" smtClean="0"/>
              <a:t>25.05.2021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009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95" y="804163"/>
            <a:ext cx="9520157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5" y="2019549"/>
            <a:ext cx="460857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4695" y="2824269"/>
            <a:ext cx="460857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4791" y="2023003"/>
            <a:ext cx="460857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4792" y="2821491"/>
            <a:ext cx="4608576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49D8A-018A-4EA9-8916-D698905BA9F2}" type="datetime1">
              <a:rPr lang="tr-TR" smtClean="0"/>
              <a:t>25.05.2021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269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2626FF-4861-4BAC-B110-FE8C2D48A1C3}" type="datetime1">
              <a:rPr lang="tr-TR" smtClean="0"/>
              <a:t>25.05.2021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>
            <a:off x="1371687" y="798973"/>
            <a:ext cx="0" cy="1067168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1774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D17F1-4D99-4F93-99A8-4934E67FBE64}" type="datetime1">
              <a:rPr lang="tr-TR" smtClean="0"/>
              <a:t>25.05.2021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490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642" y="798973"/>
            <a:ext cx="3183128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205491"/>
            <a:ext cx="3184989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EC826-0D10-467B-A393-C3CE4F4D3009}" type="datetime1">
              <a:rPr lang="tr-TR" smtClean="0"/>
              <a:t>25.05.2021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371687" y="798973"/>
            <a:ext cx="0" cy="2247117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604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bg2">
                    <a:lumMod val="10000"/>
                  </a:schemeClr>
                </a:gs>
                <a:gs pos="100000">
                  <a:schemeClr val="bg2">
                    <a:lumMod val="10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133350" h="50800" prst="divo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5694" y="1129513"/>
            <a:ext cx="5447840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4695" y="3145992"/>
            <a:ext cx="5440037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534695" y="5469856"/>
            <a:ext cx="5440038" cy="320123"/>
          </a:xfrm>
        </p:spPr>
        <p:txBody>
          <a:bodyPr/>
          <a:lstStyle>
            <a:lvl1pPr algn="l">
              <a:defRPr/>
            </a:lvl1pPr>
          </a:lstStyle>
          <a:p>
            <a:fld id="{7B63BB7B-B63D-4426-95D5-BEB4795D5FDB}" type="datetime1">
              <a:rPr lang="tr-TR" smtClean="0"/>
              <a:t>25.05.2021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34910" y="318640"/>
            <a:ext cx="5453475" cy="320931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71687" y="798973"/>
            <a:ext cx="0" cy="2161124"/>
          </a:xfrm>
          <a:prstGeom prst="line">
            <a:avLst/>
          </a:prstGeom>
          <a:ln w="38100" cmpd="sng">
            <a:solidFill>
              <a:schemeClr val="accent1"/>
            </a:solidFill>
            <a:prstDash val="solid"/>
            <a:tailEnd type="non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23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015732"/>
            <a:ext cx="12192000" cy="4118829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/>
          <a:srcRect t="2769" b="-2769"/>
          <a:stretch/>
        </p:blipFill>
        <p:spPr>
          <a:xfrm>
            <a:off x="0" y="6135624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4696" y="804519"/>
            <a:ext cx="9520158" cy="10492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4696" y="2015732"/>
            <a:ext cx="9520158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032AC-7BC9-46BD-8F3A-4B602F7B5FF4}" type="datetime1">
              <a:rPr lang="tr-TR" smtClean="0"/>
              <a:t>25.05.2021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34695" y="329307"/>
            <a:ext cx="5855719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5BFEA18B-993B-4D0C-BB8F-EECD882A3C0A}" type="slidenum">
              <a:rPr lang="tr-TR" smtClean="0"/>
              <a:t>‹#›</a:t>
            </a:fld>
            <a:endParaRPr lang="tr-TR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6141705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659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A4BE-A0E4-475C-AF62-BA983A2380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cap="none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Su</a:t>
            </a:r>
            <a:r>
              <a:rPr lang="en-US" sz="4400" b="1" cap="none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ve</a:t>
            </a:r>
            <a:r>
              <a:rPr lang="en-US" sz="4400" b="1" cap="none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pH </a:t>
            </a:r>
            <a:br>
              <a:rPr lang="en-US" sz="4400" b="1" cap="none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</a:br>
            <a:r>
              <a:rPr lang="en-US" sz="4400" b="1" cap="none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pH</a:t>
            </a:r>
            <a:r>
              <a:rPr lang="en-US" sz="4400" b="1" cap="none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cap="none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kavramı</a:t>
            </a:r>
            <a:endParaRPr lang="tr-TR" sz="4400" b="1" cap="none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30ECCA-282B-49E0-9937-B29D97AF39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2000" b="1" cap="none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Prof. Dr. Yasemin G. </a:t>
            </a:r>
            <a:r>
              <a:rPr lang="en-US" sz="2000" b="1" cap="none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İşgör</a:t>
            </a:r>
            <a:endParaRPr lang="tr-TR" sz="2000" b="1" cap="none" dirty="0">
              <a:latin typeface="Cambria Math" panose="0204050305040603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D0FC6-E3D0-4C9B-8851-634AF23A3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3504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AD2C6-EB81-4555-B70E-A322A3C73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713B6-2645-4262-8F3F-863D1F243E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4696" y="2015732"/>
            <a:ext cx="3888642" cy="3450613"/>
          </a:xfrm>
        </p:spPr>
        <p:txBody>
          <a:bodyPr/>
          <a:lstStyle/>
          <a:p>
            <a:pPr algn="just"/>
            <a:r>
              <a:rPr lang="tr-TR" sz="1800" b="0" i="0" u="none" strike="noStrike" baseline="0" dirty="0">
                <a:latin typeface="Calibri" panose="020F0502020204030204" pitchFamily="34" charset="0"/>
              </a:rPr>
              <a:t>Sulu çözeltilerde [H+] ve [OH-] konsantrasyonlarının çok küçük sayılarla ifade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tr-TR" sz="1800" b="0" i="0" u="none" strike="noStrike" baseline="0" dirty="0">
                <a:latin typeface="Calibri" panose="020F0502020204030204" pitchFamily="34" charset="0"/>
              </a:rPr>
              <a:t>edildiği için hesaplamalarda kolaylık olması amacıyla bu sayıların negati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f </a:t>
            </a:r>
            <a:r>
              <a:rPr lang="tr-TR" sz="1800" b="0" i="0" u="none" strike="noStrike" baseline="0" dirty="0">
                <a:latin typeface="Calibri" panose="020F0502020204030204" pitchFamily="34" charset="0"/>
              </a:rPr>
              <a:t>logaritması kullanılarak bir cetvel oluşturulmuştur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just"/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E5429-095A-4C6C-865A-DA8876A82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2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E2AFA7-C7A7-4749-AA97-0CC41A8BA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746" y="576606"/>
            <a:ext cx="580072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28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D42FB-1838-4C13-A060-BAD713BF2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8062" y="759869"/>
            <a:ext cx="4256504" cy="345061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tr-TR" sz="1800" b="0" i="0" u="none" strike="noStrike" baseline="0" dirty="0">
                <a:latin typeface="Calibri" panose="020F0502020204030204" pitchFamily="34" charset="0"/>
              </a:rPr>
              <a:t>Laboratuvarlarda pH ölçümü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pH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metre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aracılığıyla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latin typeface="Calibri" panose="020F0502020204030204" pitchFamily="34" charset="0"/>
              </a:rPr>
              <a:t>yapılır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.</a:t>
            </a:r>
          </a:p>
          <a:p>
            <a:pPr algn="just"/>
            <a:r>
              <a:rPr lang="tr-TR" sz="1800" b="0" i="0" u="none" strike="noStrike" baseline="0" dirty="0">
                <a:latin typeface="Calibri" panose="020F0502020204030204" pitchFamily="34" charset="0"/>
              </a:rPr>
              <a:t>pHmetre, kullanılan pH elektrotunun voltajını</a:t>
            </a:r>
            <a:r>
              <a:rPr lang="en-US" sz="1800" b="0" i="0" u="none" strike="noStrike" baseline="0" dirty="0">
                <a:latin typeface="Calibri" panose="020F0502020204030204" pitchFamily="34" charset="0"/>
              </a:rPr>
              <a:t> </a:t>
            </a:r>
            <a:r>
              <a:rPr lang="tr-TR" sz="1800" b="0" i="0" u="none" strike="noStrike" baseline="0" dirty="0">
                <a:latin typeface="Calibri" panose="020F0502020204030204" pitchFamily="34" charset="0"/>
              </a:rPr>
              <a:t>ölçerek bunu mV veya pH değeri olarak gösteren özel bir voltmetredir</a:t>
            </a:r>
            <a:endParaRPr lang="en-US" sz="1800" b="0" i="0" u="none" strike="noStrike" baseline="0" dirty="0">
              <a:latin typeface="Calibri" panose="020F0502020204030204" pitchFamily="34" charset="0"/>
            </a:endParaRPr>
          </a:p>
          <a:p>
            <a:pPr algn="just"/>
            <a:r>
              <a:rPr lang="tr-TR" dirty="0"/>
              <a:t>pH ölçeği, Danimarkalı fizikçi Söransen tarafından 1909 da bir çözeltinin hidrojen iyonu </a:t>
            </a:r>
            <a:r>
              <a:rPr lang="en-US" dirty="0" err="1"/>
              <a:t>konsantrasyonunun</a:t>
            </a:r>
            <a:r>
              <a:rPr lang="en-US" dirty="0"/>
              <a:t> </a:t>
            </a:r>
            <a:r>
              <a:rPr lang="tr-TR" dirty="0"/>
              <a:t>belirlenmesine </a:t>
            </a:r>
            <a:r>
              <a:rPr lang="en-US" dirty="0" err="1"/>
              <a:t>amacıyla</a:t>
            </a:r>
            <a:r>
              <a:rPr lang="en-US" dirty="0"/>
              <a:t> </a:t>
            </a:r>
            <a:r>
              <a:rPr lang="en-US" dirty="0" err="1"/>
              <a:t>geliştirilmiş</a:t>
            </a:r>
            <a:r>
              <a:rPr lang="en-US" dirty="0"/>
              <a:t> </a:t>
            </a:r>
            <a:r>
              <a:rPr lang="en-US" dirty="0" err="1"/>
              <a:t>yöntemdir</a:t>
            </a:r>
            <a:r>
              <a:rPr lang="tr-TR" dirty="0"/>
              <a:t>.</a:t>
            </a:r>
            <a:endParaRPr lang="en-US" dirty="0"/>
          </a:p>
          <a:p>
            <a:pPr algn="just"/>
            <a:r>
              <a:rPr lang="tr-TR" dirty="0"/>
              <a:t> pH’taki "p" harfi, Almanca'da Potenz (</a:t>
            </a:r>
            <a:r>
              <a:rPr lang="en-US" dirty="0" err="1"/>
              <a:t>kuvvet</a:t>
            </a:r>
            <a:r>
              <a:rPr lang="tr-TR" dirty="0"/>
              <a:t>) H harfiyse hidrojen</a:t>
            </a:r>
            <a:r>
              <a:rPr lang="en-US" dirty="0"/>
              <a:t>’I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pPr algn="just"/>
            <a:r>
              <a:rPr lang="tr-TR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E3E588-481B-48F7-A34A-CEB4680DA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3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B323A6-3C72-4585-86C9-4330FE925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2863" y="746699"/>
            <a:ext cx="2969077" cy="31995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C94FE1-3F6B-41F2-B7E3-42883EB7F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114" y="746699"/>
            <a:ext cx="2757201" cy="347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285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247C46-EA10-4399-B39B-31DDBE4BB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773" y="1853754"/>
            <a:ext cx="3834473" cy="2988515"/>
          </a:xfrm>
        </p:spPr>
        <p:txBody>
          <a:bodyPr>
            <a:normAutofit fontScale="92500"/>
          </a:bodyPr>
          <a:lstStyle/>
          <a:p>
            <a:r>
              <a:rPr lang="en-US" dirty="0"/>
              <a:t>HA </a:t>
            </a:r>
            <a:r>
              <a:rPr lang="en-US" dirty="0" err="1"/>
              <a:t>zayıf</a:t>
            </a:r>
            <a:r>
              <a:rPr lang="en-US" dirty="0"/>
              <a:t> </a:t>
            </a:r>
            <a:r>
              <a:rPr lang="en-US" dirty="0" err="1"/>
              <a:t>asittir</a:t>
            </a:r>
            <a:r>
              <a:rPr lang="en-US" dirty="0"/>
              <a:t>, “</a:t>
            </a:r>
            <a:r>
              <a:rPr lang="en-US" dirty="0" err="1"/>
              <a:t>i</a:t>
            </a:r>
            <a:r>
              <a:rPr lang="en-US" dirty="0"/>
              <a:t>” </a:t>
            </a:r>
            <a:r>
              <a:rPr lang="en-US" dirty="0" err="1"/>
              <a:t>iyonize</a:t>
            </a:r>
            <a:r>
              <a:rPr lang="en-US" dirty="0"/>
              <a:t> </a:t>
            </a:r>
            <a:r>
              <a:rPr lang="en-US" dirty="0" err="1"/>
              <a:t>olmuş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</a:p>
          <a:p>
            <a:r>
              <a:rPr lang="en-US" dirty="0"/>
              <a:t>HA </a:t>
            </a:r>
            <a:r>
              <a:rPr lang="en-US" dirty="0" err="1"/>
              <a:t>zayıf</a:t>
            </a:r>
            <a:r>
              <a:rPr lang="en-US" dirty="0"/>
              <a:t> </a:t>
            </a:r>
            <a:r>
              <a:rPr lang="en-US" dirty="0" err="1"/>
              <a:t>asit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iyonlaşan</a:t>
            </a:r>
            <a:r>
              <a:rPr lang="en-US" dirty="0"/>
              <a:t>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düşüktür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HA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ihmal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konsantrasyon</a:t>
            </a:r>
            <a:r>
              <a:rPr lang="en-US" dirty="0"/>
              <a:t> </a:t>
            </a:r>
            <a:r>
              <a:rPr lang="en-US" dirty="0" err="1"/>
              <a:t>kaybı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iyonlaşmış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[A</a:t>
            </a:r>
            <a:r>
              <a:rPr lang="en-US" baseline="30000" dirty="0"/>
              <a:t>-</a:t>
            </a:r>
            <a:r>
              <a:rPr lang="en-US" dirty="0"/>
              <a:t> ] </a:t>
            </a:r>
            <a:r>
              <a:rPr lang="en-US" dirty="0" err="1"/>
              <a:t>için</a:t>
            </a:r>
            <a:r>
              <a:rPr lang="en-US" dirty="0"/>
              <a:t> de </a:t>
            </a:r>
            <a:r>
              <a:rPr lang="en-US" dirty="0" err="1"/>
              <a:t>geçerlidir</a:t>
            </a:r>
            <a:r>
              <a:rPr lang="en-US" dirty="0"/>
              <a:t>. </a:t>
            </a: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C77A4-14BF-47B2-A027-534812F41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4</a:t>
            </a:fld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61AEA5-2F81-46C9-8C06-5FEB939BAF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499" y="576561"/>
            <a:ext cx="3143250" cy="800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D7B2BB-176C-424C-94EA-4B2FA43EB4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831" y="463116"/>
            <a:ext cx="5657850" cy="45434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E371F7-DC23-4A1B-9261-56E0011B7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54" y="4842269"/>
            <a:ext cx="2105025" cy="1628775"/>
          </a:xfrm>
          <a:prstGeom prst="rect">
            <a:avLst/>
          </a:prstGeom>
        </p:spPr>
      </p:pic>
      <p:sp>
        <p:nvSpPr>
          <p:cNvPr id="12" name="Right Brace 11">
            <a:extLst>
              <a:ext uri="{FF2B5EF4-FFF2-40B4-BE49-F238E27FC236}">
                <a16:creationId xmlns:a16="http://schemas.microsoft.com/office/drawing/2014/main" id="{63EF166D-F8A3-4D15-8326-E41E0A3FD660}"/>
              </a:ext>
            </a:extLst>
          </p:cNvPr>
          <p:cNvSpPr/>
          <p:nvPr/>
        </p:nvSpPr>
        <p:spPr>
          <a:xfrm>
            <a:off x="2133600" y="4759569"/>
            <a:ext cx="386862" cy="1828800"/>
          </a:xfrm>
          <a:prstGeom prst="rightBrace">
            <a:avLst>
              <a:gd name="adj1" fmla="val 8333"/>
              <a:gd name="adj2" fmla="val 32051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4FE2E2-0A7D-4122-9EFC-4FC108A0AE88}"/>
              </a:ext>
            </a:extLst>
          </p:cNvPr>
          <p:cNvSpPr txBox="1"/>
          <p:nvPr/>
        </p:nvSpPr>
        <p:spPr>
          <a:xfrm>
            <a:off x="6024978" y="5170814"/>
            <a:ext cx="396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Eşitlikte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yazarsak</a:t>
            </a:r>
            <a:r>
              <a:rPr lang="en-US" dirty="0"/>
              <a:t>: </a:t>
            </a:r>
            <a:endParaRPr lang="tr-TR" dirty="0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1781C6B1-A9D7-4257-B4AA-28AD7006C8D8}"/>
              </a:ext>
            </a:extLst>
          </p:cNvPr>
          <p:cNvSpPr/>
          <p:nvPr/>
        </p:nvSpPr>
        <p:spPr>
          <a:xfrm>
            <a:off x="2693414" y="5170814"/>
            <a:ext cx="2952098" cy="369332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3C250CA-86EB-4086-AD55-330D480F8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7637" y="5551387"/>
            <a:ext cx="4912235" cy="841075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B5DC5D2A-251B-4B5F-8291-B329B93D54FE}"/>
              </a:ext>
            </a:extLst>
          </p:cNvPr>
          <p:cNvSpPr txBox="1"/>
          <p:nvPr/>
        </p:nvSpPr>
        <p:spPr>
          <a:xfrm>
            <a:off x="6295294" y="6403703"/>
            <a:ext cx="3516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dirty="0"/>
              <a:t>Henderson-Hasselbalch</a:t>
            </a:r>
            <a:r>
              <a:rPr lang="en-US" dirty="0"/>
              <a:t> </a:t>
            </a:r>
            <a:r>
              <a:rPr lang="en-US" dirty="0" err="1"/>
              <a:t>Eşitliği</a:t>
            </a:r>
            <a:r>
              <a:rPr lang="en-US" dirty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39491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44C57-706E-49F1-95DA-BD183618A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803" y="159750"/>
            <a:ext cx="9520158" cy="1049235"/>
          </a:xfrm>
        </p:spPr>
        <p:txBody>
          <a:bodyPr/>
          <a:lstStyle/>
          <a:p>
            <a:r>
              <a:rPr lang="en-US" dirty="0" err="1"/>
              <a:t>Suyun</a:t>
            </a:r>
            <a:r>
              <a:rPr lang="en-US" dirty="0"/>
              <a:t> </a:t>
            </a:r>
            <a:r>
              <a:rPr lang="en-US" dirty="0" err="1"/>
              <a:t>iyonizasyonu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çözünürlük</a:t>
            </a:r>
            <a:r>
              <a:rPr lang="en-US" dirty="0"/>
              <a:t> </a:t>
            </a:r>
            <a:r>
              <a:rPr lang="en-US" dirty="0" err="1"/>
              <a:t>çarpımı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298DF-F552-47D3-8E20-694526503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803" y="1370963"/>
            <a:ext cx="9520158" cy="5147068"/>
          </a:xfrm>
        </p:spPr>
        <p:txBody>
          <a:bodyPr>
            <a:normAutofit lnSpcReduction="10000"/>
          </a:bodyPr>
          <a:lstStyle/>
          <a:p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in"/>
              </a:rPr>
              <a:t>2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th-italic"/>
              </a:rPr>
              <a:t>H</a:t>
            </a:r>
            <a:r>
              <a:rPr lang="pt-BR" b="0" i="0" u="none" strike="noStrike" baseline="-25000" dirty="0">
                <a:solidFill>
                  <a:srgbClr val="000000"/>
                </a:solidFill>
                <a:effectLst/>
                <a:latin typeface="MathJax_Main"/>
              </a:rPr>
              <a:t>2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th-italic"/>
              </a:rPr>
              <a:t>O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in"/>
              </a:rPr>
              <a:t>(</a:t>
            </a:r>
            <a:r>
              <a:rPr lang="pt-BR" dirty="0">
                <a:solidFill>
                  <a:srgbClr val="000000"/>
                </a:solidFill>
                <a:latin typeface="MathJax_Math-italic"/>
              </a:rPr>
              <a:t>s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in"/>
              </a:rPr>
              <a:t>)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AMS"/>
              </a:rPr>
              <a:t>⇌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th-italic"/>
              </a:rPr>
              <a:t>H</a:t>
            </a:r>
            <a:r>
              <a:rPr lang="pt-BR" b="0" i="0" u="none" strike="noStrike" baseline="-25000" dirty="0">
                <a:solidFill>
                  <a:srgbClr val="000000"/>
                </a:solidFill>
                <a:effectLst/>
                <a:latin typeface="MathJax_Main"/>
              </a:rPr>
              <a:t>3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th-italic"/>
              </a:rPr>
              <a:t>O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in"/>
              </a:rPr>
              <a:t>+(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th-italic"/>
              </a:rPr>
              <a:t>aq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in"/>
              </a:rPr>
              <a:t>)+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th-italic"/>
              </a:rPr>
              <a:t>OH</a:t>
            </a:r>
            <a:r>
              <a:rPr lang="pt-BR" b="0" i="0" u="none" strike="noStrike" baseline="30000" dirty="0">
                <a:solidFill>
                  <a:srgbClr val="000000"/>
                </a:solidFill>
                <a:effectLst/>
                <a:latin typeface="MathJax_Main"/>
              </a:rPr>
              <a:t>−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in"/>
              </a:rPr>
              <a:t>(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th-italic"/>
              </a:rPr>
              <a:t>aq</a:t>
            </a:r>
            <a:r>
              <a:rPr lang="pt-BR" b="0" i="0" u="none" strike="noStrike" dirty="0">
                <a:solidFill>
                  <a:srgbClr val="000000"/>
                </a:solidFill>
                <a:effectLst/>
                <a:latin typeface="MathJax_Main"/>
              </a:rPr>
              <a:t>)</a:t>
            </a:r>
          </a:p>
          <a:p>
            <a:r>
              <a:rPr lang="pt-BR" dirty="0">
                <a:solidFill>
                  <a:srgbClr val="000000"/>
                </a:solidFill>
                <a:latin typeface="MathJax_Main"/>
              </a:rPr>
              <a:t>Suyun iyonlaşmasıyla ulaşılan denge:</a:t>
            </a:r>
          </a:p>
          <a:p>
            <a:endParaRPr lang="pt-BR" dirty="0">
              <a:solidFill>
                <a:srgbClr val="000000"/>
              </a:solidFill>
              <a:latin typeface="MathJax_Main"/>
            </a:endParaRPr>
          </a:p>
          <a:p>
            <a:endParaRPr lang="pt-BR" dirty="0">
              <a:solidFill>
                <a:srgbClr val="000000"/>
              </a:solidFill>
              <a:latin typeface="MathJax_Main"/>
            </a:endParaRPr>
          </a:p>
          <a:p>
            <a:endParaRPr lang="pt-BR" dirty="0">
              <a:solidFill>
                <a:srgbClr val="000000"/>
              </a:solidFill>
              <a:latin typeface="Lucida Handwriting" panose="03010101010101010101" pitchFamily="66" charset="0"/>
            </a:endParaRPr>
          </a:p>
          <a:p>
            <a:r>
              <a:rPr lang="pt-BR" dirty="0">
                <a:solidFill>
                  <a:srgbClr val="000000"/>
                </a:solidFill>
                <a:latin typeface="Lucida Handwriting" panose="03010101010101010101" pitchFamily="66" charset="0"/>
              </a:rPr>
              <a:t>a </a:t>
            </a:r>
            <a:r>
              <a:rPr lang="pt-BR" dirty="0">
                <a:solidFill>
                  <a:srgbClr val="000000"/>
                </a:solidFill>
                <a:latin typeface="MathJax_Main"/>
              </a:rPr>
              <a:t> aktivite değerleridir ve su için saf su kabul edilerek 1 olarak alınır. </a:t>
            </a:r>
          </a:p>
          <a:p>
            <a:r>
              <a:rPr lang="pt-BR" dirty="0">
                <a:solidFill>
                  <a:srgbClr val="000000"/>
                </a:solidFill>
                <a:latin typeface="MathJax_Main"/>
              </a:rPr>
              <a:t> çözünürlük çarpımı (Kw) saf su için 1x10</a:t>
            </a:r>
            <a:r>
              <a:rPr lang="pt-BR" baseline="30000" dirty="0">
                <a:solidFill>
                  <a:srgbClr val="000000"/>
                </a:solidFill>
                <a:latin typeface="MathJax_Main"/>
              </a:rPr>
              <a:t>-14 </a:t>
            </a:r>
            <a:r>
              <a:rPr lang="pt-BR" dirty="0">
                <a:solidFill>
                  <a:srgbClr val="000000"/>
                </a:solidFill>
                <a:latin typeface="MathJax_Main"/>
              </a:rPr>
              <a:t>olarak bulunmuştur </a:t>
            </a:r>
          </a:p>
          <a:p>
            <a:endParaRPr lang="pt-BR" dirty="0">
              <a:solidFill>
                <a:srgbClr val="000000"/>
              </a:solidFill>
              <a:latin typeface="MathJax_Main"/>
            </a:endParaRPr>
          </a:p>
          <a:p>
            <a:endParaRPr lang="pt-BR" dirty="0">
              <a:solidFill>
                <a:srgbClr val="000000"/>
              </a:solidFill>
              <a:latin typeface="MathJax_Main"/>
            </a:endParaRPr>
          </a:p>
          <a:p>
            <a:pPr marL="0" indent="0">
              <a:buNone/>
            </a:pPr>
            <a:r>
              <a:rPr lang="pt-BR" dirty="0">
                <a:solidFill>
                  <a:srgbClr val="000000"/>
                </a:solidFill>
                <a:latin typeface="MathJax_Main"/>
              </a:rPr>
              <a:t>                                                                       Kw= 1x10</a:t>
            </a:r>
            <a:r>
              <a:rPr lang="pt-BR" baseline="30000" dirty="0">
                <a:solidFill>
                  <a:srgbClr val="000000"/>
                </a:solidFill>
                <a:latin typeface="MathJax_Main"/>
              </a:rPr>
              <a:t>-14 </a:t>
            </a:r>
            <a:r>
              <a:rPr lang="pt-BR" dirty="0">
                <a:solidFill>
                  <a:srgbClr val="000000"/>
                </a:solidFill>
                <a:latin typeface="MathJax_Main"/>
              </a:rPr>
              <a:t>= [OH</a:t>
            </a:r>
            <a:r>
              <a:rPr lang="pt-BR" baseline="30000" dirty="0">
                <a:solidFill>
                  <a:srgbClr val="000000"/>
                </a:solidFill>
                <a:latin typeface="MathJax_Main"/>
              </a:rPr>
              <a:t>-</a:t>
            </a:r>
            <a:r>
              <a:rPr lang="pt-BR" dirty="0">
                <a:solidFill>
                  <a:srgbClr val="000000"/>
                </a:solidFill>
                <a:latin typeface="MathJax_Main"/>
              </a:rPr>
              <a:t>]x[H</a:t>
            </a:r>
            <a:r>
              <a:rPr lang="pt-BR" baseline="30000" dirty="0">
                <a:solidFill>
                  <a:srgbClr val="000000"/>
                </a:solidFill>
                <a:latin typeface="MathJax_Main"/>
              </a:rPr>
              <a:t>+</a:t>
            </a:r>
            <a:r>
              <a:rPr lang="pt-BR" dirty="0">
                <a:solidFill>
                  <a:srgbClr val="000000"/>
                </a:solidFill>
                <a:latin typeface="MathJax_Main"/>
              </a:rPr>
              <a:t>]  </a:t>
            </a:r>
          </a:p>
          <a:p>
            <a:pPr marL="0" indent="0">
              <a:buNone/>
            </a:pPr>
            <a:r>
              <a:rPr lang="pt-BR" dirty="0">
                <a:solidFill>
                  <a:srgbClr val="000000"/>
                </a:solidFill>
                <a:latin typeface="MathJax_Main"/>
                <a:sym typeface="Wingdings" panose="05000000000000000000" pitchFamily="2" charset="2"/>
              </a:rPr>
              <a:t>                                                                      -logKw=pKw =</a:t>
            </a:r>
            <a:r>
              <a:rPr lang="pt-BR" dirty="0">
                <a:solidFill>
                  <a:srgbClr val="000000"/>
                </a:solidFill>
                <a:latin typeface="MathJax_Main"/>
              </a:rPr>
              <a:t>pOH+pH=14</a:t>
            </a:r>
            <a:r>
              <a:rPr lang="pt-BR" dirty="0">
                <a:solidFill>
                  <a:srgbClr val="000000"/>
                </a:solidFill>
                <a:latin typeface="MathJax_Main"/>
                <a:sym typeface="Wingdings" panose="05000000000000000000" pitchFamily="2" charset="2"/>
              </a:rPr>
              <a:t> </a:t>
            </a:r>
            <a:r>
              <a:rPr lang="pt-BR" dirty="0">
                <a:solidFill>
                  <a:srgbClr val="FF0000"/>
                </a:solidFill>
                <a:latin typeface="MathJax_Main"/>
                <a:sym typeface="Wingdings" panose="05000000000000000000" pitchFamily="2" charset="2"/>
              </a:rPr>
              <a:t>14=</a:t>
            </a:r>
            <a:r>
              <a:rPr lang="pt-BR" dirty="0">
                <a:solidFill>
                  <a:srgbClr val="FF0000"/>
                </a:solidFill>
                <a:latin typeface="MathJax_Main"/>
              </a:rPr>
              <a:t> pOH+pH 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9D36A9-E755-4D99-8C07-7789DEDB7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A18B-993B-4D0C-BB8F-EECD882A3C0A}" type="slidenum">
              <a:rPr lang="tr-TR" smtClean="0"/>
              <a:t>5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6D28A5-B78D-4C85-B531-03BAE36DC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2817" y="2379418"/>
            <a:ext cx="6969916" cy="12781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F0DAE4-901F-4231-BDAE-AD79835C8F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4425" y="4841588"/>
            <a:ext cx="2562225" cy="5619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F97BFD-D5C6-4D44-BB1C-9D1CC982E0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4425" y="5673968"/>
            <a:ext cx="2038350" cy="666750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97E620CC-C05A-4519-86C3-22D74E842607}"/>
              </a:ext>
            </a:extLst>
          </p:cNvPr>
          <p:cNvSpPr/>
          <p:nvPr/>
        </p:nvSpPr>
        <p:spPr>
          <a:xfrm>
            <a:off x="4332775" y="5840657"/>
            <a:ext cx="919163" cy="30223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2839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EDEBE7"/>
      </a:lt2>
      <a:accent1>
        <a:srgbClr val="5FA534"/>
      </a:accent1>
      <a:accent2>
        <a:srgbClr val="DCAB34"/>
      </a:accent2>
      <a:accent3>
        <a:srgbClr val="D26D23"/>
      </a:accent3>
      <a:accent4>
        <a:srgbClr val="972323"/>
      </a:accent4>
      <a:accent5>
        <a:srgbClr val="236797"/>
      </a:accent5>
      <a:accent6>
        <a:srgbClr val="2FB6C6"/>
      </a:accent6>
      <a:hlink>
        <a:srgbClr val="8FC639"/>
      </a:hlink>
      <a:folHlink>
        <a:srgbClr val="E7C272"/>
      </a:folHlink>
    </a:clrScheme>
    <a:fontScheme name="Gallery">
      <a:majorFont>
        <a:latin typeface="Palatino Linotype" panose="020405020505050303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AC464412-510E-4F2B-8947-A0DDBD02899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10902</TotalTime>
  <Words>242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Arial</vt:lpstr>
      <vt:lpstr>Calibri</vt:lpstr>
      <vt:lpstr>Cambria Math</vt:lpstr>
      <vt:lpstr>Lucida Handwriting</vt:lpstr>
      <vt:lpstr>MathJax_AMS</vt:lpstr>
      <vt:lpstr>MathJax_Main</vt:lpstr>
      <vt:lpstr>MathJax_Math-italic</vt:lpstr>
      <vt:lpstr>Palatino Linotype</vt:lpstr>
      <vt:lpstr>Gallery</vt:lpstr>
      <vt:lpstr>Su ve pH  pH kavramı</vt:lpstr>
      <vt:lpstr>PowerPoint Presentation</vt:lpstr>
      <vt:lpstr>PowerPoint Presentation</vt:lpstr>
      <vt:lpstr>PowerPoint Presentation</vt:lpstr>
      <vt:lpstr>Suyun iyonizasyonu ve çözünürlük çarpımı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Analitik Kimya</dc:title>
  <dc:creator>yasemin isgor</dc:creator>
  <cp:lastModifiedBy>yasemin isgor</cp:lastModifiedBy>
  <cp:revision>16</cp:revision>
  <cp:lastPrinted>2021-05-25T20:59:22Z</cp:lastPrinted>
  <dcterms:created xsi:type="dcterms:W3CDTF">2021-03-15T13:49:15Z</dcterms:created>
  <dcterms:modified xsi:type="dcterms:W3CDTF">2021-05-25T21:16:51Z</dcterms:modified>
</cp:coreProperties>
</file>