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B99F"/>
    <a:srgbClr val="D9C8B0"/>
    <a:srgbClr val="F8E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3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85D7E-5870-4FE8-ABDD-6E49696019BA}" type="datetimeFigureOut">
              <a:rPr lang="tr-TR" smtClean="0"/>
              <a:t>25.05.2021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3DA56-D8BE-4051-8E42-9BC3D35776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576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8A3F-00CB-473E-9668-327C51050F03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78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5808-E216-4E0B-AED3-6117D997FABF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5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5F48-E43C-4ECC-B102-885A4D0C1DBE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24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93F9-951E-4D02-BCD6-B2FDE86DA87D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3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8D4D5-390F-4D32-8151-4F2228720F5E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201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5711-C7DA-447C-B972-26BB1C878602}" type="datetime1">
              <a:rPr lang="tr-TR" smtClean="0"/>
              <a:t>25.05.2021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00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9D8A-018A-4EA9-8916-D698905BA9F2}" type="datetime1">
              <a:rPr lang="tr-TR" smtClean="0"/>
              <a:t>25.05.2021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69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26FF-4861-4BAC-B110-FE8C2D48A1C3}" type="datetime1">
              <a:rPr lang="tr-TR" smtClean="0"/>
              <a:t>25.05.2021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77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17F1-4D99-4F93-99A8-4934E67FBE64}" type="datetime1">
              <a:rPr lang="tr-TR" smtClean="0"/>
              <a:t>25.05.2021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9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C826-0D10-467B-A393-C3CE4F4D3009}" type="datetime1">
              <a:rPr lang="tr-TR" smtClean="0"/>
              <a:t>25.05.2021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04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7B63BB7B-B63D-4426-95D5-BEB4795D5FDB}" type="datetime1">
              <a:rPr lang="tr-TR" smtClean="0"/>
              <a:t>25.05.2021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23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032AC-7BC9-46BD-8F3A-4B602F7B5FF4}" type="datetime1">
              <a:rPr lang="tr-TR" smtClean="0"/>
              <a:t>25.05.2021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BFEA18B-993B-4D0C-BB8F-EECD882A3C0A}" type="slidenum">
              <a:rPr lang="tr-TR" smtClean="0"/>
              <a:t>‹#›</a:t>
            </a:fld>
            <a:endParaRPr lang="tr-TR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65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A4BE-A0E4-475C-AF62-BA983A238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cap="none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Su</a:t>
            </a:r>
            <a:r>
              <a:rPr lang="en-US" sz="4400" b="1" cap="none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cap="none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ve</a:t>
            </a:r>
            <a:r>
              <a:rPr lang="en-US" sz="4400" b="1" cap="none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pH </a:t>
            </a:r>
            <a:br>
              <a:rPr lang="en-US" sz="4400" b="1" cap="none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en-US" sz="4400" b="1" cap="none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pH</a:t>
            </a:r>
            <a:r>
              <a:rPr lang="en-US" sz="4400" b="1" cap="none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cap="none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kavramı</a:t>
            </a:r>
            <a:endParaRPr lang="tr-TR" sz="4400" b="1" cap="none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30ECCA-282B-49E0-9937-B29D97AF39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b="1" cap="none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Prof. Dr. Yasemin G. </a:t>
            </a:r>
            <a:r>
              <a:rPr lang="en-US" sz="2000" b="1" cap="none" dirty="0" err="1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İşgör</a:t>
            </a:r>
            <a:endParaRPr lang="tr-TR" sz="2000" b="1" cap="none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D0FC6-E3D0-4C9B-8851-634AF23A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50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AD2C6-EB81-4555-B70E-A322A3C73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713B6-2645-4262-8F3F-863D1F243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3888642" cy="3450613"/>
          </a:xfrm>
        </p:spPr>
        <p:txBody>
          <a:bodyPr/>
          <a:lstStyle/>
          <a:p>
            <a:pPr algn="just"/>
            <a:r>
              <a:rPr lang="tr-TR" sz="1800" b="0" i="0" u="none" strike="noStrike" baseline="0" dirty="0">
                <a:latin typeface="Calibri" panose="020F0502020204030204" pitchFamily="34" charset="0"/>
              </a:rPr>
              <a:t>Sulu çözeltilerde [H+] ve [OH-] konsantrasyonlarının çok küçük sayılarla ifade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edildiği için hesaplamalarda kolaylık olması amacıyla bu sayıların negati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f 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logaritması kullanılarak bir cetvel oluşturulmuştur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just"/>
            <a:endParaRPr lang="tr-T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E5429-095A-4C6C-865A-DA8876A8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2</a:t>
            </a:fld>
            <a:endParaRPr lang="tr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E2AFA7-C7A7-4749-AA97-0CC41A8BA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7746" y="576606"/>
            <a:ext cx="5800725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52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D42FB-1838-4C13-A060-BAD713BF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062" y="759869"/>
            <a:ext cx="4256504" cy="345061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1800" b="0" i="0" u="none" strike="noStrike" baseline="0" dirty="0">
                <a:latin typeface="Calibri" panose="020F0502020204030204" pitchFamily="34" charset="0"/>
              </a:rPr>
              <a:t>Laboratuvarlarda pH ölçümü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pH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metre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aracılığıyla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yapılır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tr-TR" sz="1800" b="0" i="0" u="none" strike="noStrike" baseline="0" dirty="0">
                <a:latin typeface="Calibri" panose="020F0502020204030204" pitchFamily="34" charset="0"/>
              </a:rPr>
              <a:t>pHmetre, kullanılan pH elektrotunun voltajını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tr-TR" sz="1800" b="0" i="0" u="none" strike="noStrike" baseline="0" dirty="0">
                <a:latin typeface="Calibri" panose="020F0502020204030204" pitchFamily="34" charset="0"/>
              </a:rPr>
              <a:t>ölçerek bunu mV veya pH değeri olarak gösteren özel bir voltmetredir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just"/>
            <a:r>
              <a:rPr lang="tr-TR" dirty="0"/>
              <a:t>pH ölçeği, Danimarkalı fizikçi Söransen tarafından 1909 da bir çözeltinin hidrojen iyonu </a:t>
            </a:r>
            <a:r>
              <a:rPr lang="en-US" dirty="0" err="1"/>
              <a:t>konsantrasyonunun</a:t>
            </a:r>
            <a:r>
              <a:rPr lang="en-US" dirty="0"/>
              <a:t> </a:t>
            </a:r>
            <a:r>
              <a:rPr lang="tr-TR" dirty="0"/>
              <a:t>belirlenmesine </a:t>
            </a:r>
            <a:r>
              <a:rPr lang="en-US" dirty="0" err="1"/>
              <a:t>amacıyla</a:t>
            </a:r>
            <a:r>
              <a:rPr lang="en-US" dirty="0"/>
              <a:t> </a:t>
            </a:r>
            <a:r>
              <a:rPr lang="en-US" dirty="0" err="1"/>
              <a:t>geliştirilmiş</a:t>
            </a:r>
            <a:r>
              <a:rPr lang="en-US" dirty="0"/>
              <a:t> </a:t>
            </a:r>
            <a:r>
              <a:rPr lang="en-US" dirty="0" err="1"/>
              <a:t>yöntemdir</a:t>
            </a:r>
            <a:r>
              <a:rPr lang="tr-TR" dirty="0"/>
              <a:t>.</a:t>
            </a:r>
            <a:endParaRPr lang="en-US" dirty="0"/>
          </a:p>
          <a:p>
            <a:pPr algn="just"/>
            <a:r>
              <a:rPr lang="tr-TR" dirty="0"/>
              <a:t> pH’taki "p" harfi, Almanca'da Potenz (</a:t>
            </a:r>
            <a:r>
              <a:rPr lang="en-US" dirty="0" err="1"/>
              <a:t>kuvvet</a:t>
            </a:r>
            <a:r>
              <a:rPr lang="tr-TR" dirty="0"/>
              <a:t>) H harfiyse hidrojen</a:t>
            </a:r>
            <a:r>
              <a:rPr lang="en-US" dirty="0"/>
              <a:t>’I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pPr algn="just"/>
            <a:r>
              <a:rPr lang="tr-TR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E3E588-481B-48F7-A34A-CEB4680D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3</a:t>
            </a:fld>
            <a:endParaRPr lang="tr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B323A6-3C72-4585-86C9-4330FE925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2863" y="746699"/>
            <a:ext cx="2969077" cy="31995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C94FE1-3F6B-41F2-B7E3-42883EB7F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5114" y="746699"/>
            <a:ext cx="2757201" cy="347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85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8247C46-EA10-4399-B39B-31DDBE4BB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773" y="1853754"/>
            <a:ext cx="3834473" cy="2988515"/>
          </a:xfrm>
        </p:spPr>
        <p:txBody>
          <a:bodyPr>
            <a:normAutofit fontScale="92500"/>
          </a:bodyPr>
          <a:lstStyle/>
          <a:p>
            <a:r>
              <a:rPr lang="en-US" dirty="0"/>
              <a:t>HA </a:t>
            </a:r>
            <a:r>
              <a:rPr lang="en-US" dirty="0" err="1"/>
              <a:t>zayıf</a:t>
            </a:r>
            <a:r>
              <a:rPr lang="en-US" dirty="0"/>
              <a:t> </a:t>
            </a:r>
            <a:r>
              <a:rPr lang="en-US" dirty="0" err="1"/>
              <a:t>asittir</a:t>
            </a:r>
            <a:r>
              <a:rPr lang="en-US" dirty="0"/>
              <a:t>, “</a:t>
            </a:r>
            <a:r>
              <a:rPr lang="en-US" dirty="0" err="1"/>
              <a:t>i</a:t>
            </a:r>
            <a:r>
              <a:rPr lang="en-US" dirty="0"/>
              <a:t>” </a:t>
            </a:r>
            <a:r>
              <a:rPr lang="en-US" dirty="0" err="1"/>
              <a:t>iyonize</a:t>
            </a:r>
            <a:r>
              <a:rPr lang="en-US" dirty="0"/>
              <a:t> </a:t>
            </a:r>
            <a:r>
              <a:rPr lang="en-US" dirty="0" err="1"/>
              <a:t>olmuş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</a:t>
            </a:r>
          </a:p>
          <a:p>
            <a:r>
              <a:rPr lang="en-US" dirty="0"/>
              <a:t>HA </a:t>
            </a:r>
            <a:r>
              <a:rPr lang="en-US" dirty="0" err="1"/>
              <a:t>zayıf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iyonlaşan</a:t>
            </a:r>
            <a:r>
              <a:rPr lang="en-US" dirty="0"/>
              <a:t> </a:t>
            </a:r>
            <a:r>
              <a:rPr lang="en-US" dirty="0" err="1"/>
              <a:t>miktar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düşüktür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HA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ihmal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konsantrasyon</a:t>
            </a:r>
            <a:r>
              <a:rPr lang="en-US" dirty="0"/>
              <a:t> </a:t>
            </a:r>
            <a:r>
              <a:rPr lang="en-US" dirty="0" err="1"/>
              <a:t>kaybı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.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şey</a:t>
            </a:r>
            <a:r>
              <a:rPr lang="en-US" dirty="0"/>
              <a:t> </a:t>
            </a:r>
            <a:r>
              <a:rPr lang="en-US" dirty="0" err="1"/>
              <a:t>iyonlaşmış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[A</a:t>
            </a:r>
            <a:r>
              <a:rPr lang="en-US" baseline="30000" dirty="0"/>
              <a:t>-</a:t>
            </a:r>
            <a:r>
              <a:rPr lang="en-US" dirty="0"/>
              <a:t> ] </a:t>
            </a:r>
            <a:r>
              <a:rPr lang="en-US" dirty="0" err="1"/>
              <a:t>için</a:t>
            </a:r>
            <a:r>
              <a:rPr lang="en-US" dirty="0"/>
              <a:t> de </a:t>
            </a:r>
            <a:r>
              <a:rPr lang="en-US" dirty="0" err="1"/>
              <a:t>geçerlidir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DC77A4-14BF-47B2-A027-534812F41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4</a:t>
            </a:fld>
            <a:endParaRPr lang="tr-T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61AEA5-2F81-46C9-8C06-5FEB939BA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2499" y="576561"/>
            <a:ext cx="3143250" cy="800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D7B2BB-176C-424C-94EA-4B2FA43EB4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4831" y="463116"/>
            <a:ext cx="5657850" cy="4543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E371F7-DC23-4A1B-9261-56E0011B77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454" y="4842269"/>
            <a:ext cx="2105025" cy="1628775"/>
          </a:xfrm>
          <a:prstGeom prst="rect">
            <a:avLst/>
          </a:prstGeom>
        </p:spPr>
      </p:pic>
      <p:sp>
        <p:nvSpPr>
          <p:cNvPr id="12" name="Right Brace 11">
            <a:extLst>
              <a:ext uri="{FF2B5EF4-FFF2-40B4-BE49-F238E27FC236}">
                <a16:creationId xmlns:a16="http://schemas.microsoft.com/office/drawing/2014/main" id="{63EF166D-F8A3-4D15-8326-E41E0A3FD660}"/>
              </a:ext>
            </a:extLst>
          </p:cNvPr>
          <p:cNvSpPr/>
          <p:nvPr/>
        </p:nvSpPr>
        <p:spPr>
          <a:xfrm>
            <a:off x="2133600" y="4759569"/>
            <a:ext cx="386862" cy="1828800"/>
          </a:xfrm>
          <a:prstGeom prst="rightBrace">
            <a:avLst>
              <a:gd name="adj1" fmla="val 8333"/>
              <a:gd name="adj2" fmla="val 320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4FE2E2-0A7D-4122-9EFC-4FC108A0AE88}"/>
              </a:ext>
            </a:extLst>
          </p:cNvPr>
          <p:cNvSpPr txBox="1"/>
          <p:nvPr/>
        </p:nvSpPr>
        <p:spPr>
          <a:xfrm>
            <a:off x="6024978" y="5170814"/>
            <a:ext cx="396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Eşitlikte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yazarsak</a:t>
            </a:r>
            <a:r>
              <a:rPr lang="en-US" dirty="0"/>
              <a:t>: </a:t>
            </a:r>
            <a:endParaRPr lang="tr-TR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1781C6B1-A9D7-4257-B4AA-28AD7006C8D8}"/>
              </a:ext>
            </a:extLst>
          </p:cNvPr>
          <p:cNvSpPr/>
          <p:nvPr/>
        </p:nvSpPr>
        <p:spPr>
          <a:xfrm>
            <a:off x="2693414" y="5170814"/>
            <a:ext cx="2952098" cy="3693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3C250CA-86EB-4086-AD55-330D480F82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7637" y="5551387"/>
            <a:ext cx="4912235" cy="84107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5DC5D2A-251B-4B5F-8291-B329B93D54FE}"/>
              </a:ext>
            </a:extLst>
          </p:cNvPr>
          <p:cNvSpPr txBox="1"/>
          <p:nvPr/>
        </p:nvSpPr>
        <p:spPr>
          <a:xfrm>
            <a:off x="6295294" y="6403703"/>
            <a:ext cx="35169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Henderson-Hasselbalch</a:t>
            </a:r>
            <a:r>
              <a:rPr lang="en-US" dirty="0"/>
              <a:t> </a:t>
            </a:r>
            <a:r>
              <a:rPr lang="en-US" dirty="0" err="1"/>
              <a:t>Eşitliği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9491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4C57-706E-49F1-95DA-BD183618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803" y="159750"/>
            <a:ext cx="9520158" cy="1049235"/>
          </a:xfrm>
        </p:spPr>
        <p:txBody>
          <a:bodyPr/>
          <a:lstStyle/>
          <a:p>
            <a:r>
              <a:rPr lang="en-US" dirty="0" err="1"/>
              <a:t>Suyun</a:t>
            </a:r>
            <a:r>
              <a:rPr lang="en-US" dirty="0"/>
              <a:t> </a:t>
            </a:r>
            <a:r>
              <a:rPr lang="en-US" dirty="0" err="1"/>
              <a:t>iyonizasyonu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çözünürlük</a:t>
            </a:r>
            <a:r>
              <a:rPr lang="en-US" dirty="0"/>
              <a:t> </a:t>
            </a:r>
            <a:r>
              <a:rPr lang="en-US" dirty="0" err="1"/>
              <a:t>çarpımı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298DF-F552-47D3-8E20-694526503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803" y="1370963"/>
            <a:ext cx="9520158" cy="5147068"/>
          </a:xfrm>
        </p:spPr>
        <p:txBody>
          <a:bodyPr>
            <a:normAutofit lnSpcReduction="10000"/>
          </a:bodyPr>
          <a:lstStyle/>
          <a:p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2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H</a:t>
            </a:r>
            <a:r>
              <a:rPr lang="pt-BR" b="0" i="0" u="none" strike="noStrike" baseline="-25000" dirty="0">
                <a:solidFill>
                  <a:srgbClr val="000000"/>
                </a:solidFill>
                <a:effectLst/>
                <a:latin typeface="MathJax_Main"/>
              </a:rPr>
              <a:t>2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O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(</a:t>
            </a:r>
            <a:r>
              <a:rPr lang="pt-BR" dirty="0">
                <a:solidFill>
                  <a:srgbClr val="000000"/>
                </a:solidFill>
                <a:latin typeface="MathJax_Math-italic"/>
              </a:rPr>
              <a:t>s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)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AMS"/>
              </a:rPr>
              <a:t>⇌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H</a:t>
            </a:r>
            <a:r>
              <a:rPr lang="pt-BR" b="0" i="0" u="none" strike="noStrike" baseline="-25000" dirty="0">
                <a:solidFill>
                  <a:srgbClr val="000000"/>
                </a:solidFill>
                <a:effectLst/>
                <a:latin typeface="MathJax_Main"/>
              </a:rPr>
              <a:t>3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O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+(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aq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)+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OH</a:t>
            </a:r>
            <a:r>
              <a:rPr lang="pt-BR" b="0" i="0" u="none" strike="noStrike" baseline="30000" dirty="0">
                <a:solidFill>
                  <a:srgbClr val="000000"/>
                </a:solidFill>
                <a:effectLst/>
                <a:latin typeface="MathJax_Main"/>
              </a:rPr>
              <a:t>−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(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th-italic"/>
              </a:rPr>
              <a:t>aq</a:t>
            </a:r>
            <a:r>
              <a:rPr lang="pt-BR" b="0" i="0" u="none" strike="noStrike" dirty="0">
                <a:solidFill>
                  <a:srgbClr val="000000"/>
                </a:solidFill>
                <a:effectLst/>
                <a:latin typeface="MathJax_Main"/>
              </a:rPr>
              <a:t>)</a:t>
            </a:r>
          </a:p>
          <a:p>
            <a:r>
              <a:rPr lang="pt-BR" dirty="0">
                <a:solidFill>
                  <a:srgbClr val="000000"/>
                </a:solidFill>
                <a:latin typeface="MathJax_Main"/>
              </a:rPr>
              <a:t>Suyun iyonlaşmasıyla ulaşılan denge:</a:t>
            </a:r>
          </a:p>
          <a:p>
            <a:endParaRPr lang="pt-BR" dirty="0">
              <a:solidFill>
                <a:srgbClr val="000000"/>
              </a:solidFill>
              <a:latin typeface="MathJax_Main"/>
            </a:endParaRPr>
          </a:p>
          <a:p>
            <a:endParaRPr lang="pt-BR" dirty="0">
              <a:solidFill>
                <a:srgbClr val="000000"/>
              </a:solidFill>
              <a:latin typeface="MathJax_Main"/>
            </a:endParaRPr>
          </a:p>
          <a:p>
            <a:endParaRPr lang="pt-BR" dirty="0">
              <a:solidFill>
                <a:srgbClr val="000000"/>
              </a:solidFill>
              <a:latin typeface="Lucida Handwriting" panose="03010101010101010101" pitchFamily="66" charset="0"/>
            </a:endParaRPr>
          </a:p>
          <a:p>
            <a:r>
              <a:rPr lang="pt-BR" dirty="0">
                <a:solidFill>
                  <a:srgbClr val="000000"/>
                </a:solidFill>
                <a:latin typeface="Lucida Handwriting" panose="03010101010101010101" pitchFamily="66" charset="0"/>
              </a:rPr>
              <a:t>a 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 aktivite değerleridir ve su için saf su kabul edilerek 1 olarak alınır. </a:t>
            </a:r>
          </a:p>
          <a:p>
            <a:r>
              <a:rPr lang="pt-BR" dirty="0">
                <a:solidFill>
                  <a:srgbClr val="000000"/>
                </a:solidFill>
                <a:latin typeface="MathJax_Main"/>
              </a:rPr>
              <a:t> çözünürlük çarpımı (Kw) saf su için 1x10</a:t>
            </a:r>
            <a:r>
              <a:rPr lang="pt-BR" baseline="30000" dirty="0">
                <a:solidFill>
                  <a:srgbClr val="000000"/>
                </a:solidFill>
                <a:latin typeface="MathJax_Main"/>
              </a:rPr>
              <a:t>-14 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olarak bulunmuştur </a:t>
            </a:r>
          </a:p>
          <a:p>
            <a:endParaRPr lang="pt-BR" dirty="0">
              <a:solidFill>
                <a:srgbClr val="000000"/>
              </a:solidFill>
              <a:latin typeface="MathJax_Main"/>
            </a:endParaRPr>
          </a:p>
          <a:p>
            <a:endParaRPr lang="pt-BR" dirty="0">
              <a:solidFill>
                <a:srgbClr val="000000"/>
              </a:solidFill>
              <a:latin typeface="MathJax_Main"/>
            </a:endParaRP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  <a:latin typeface="MathJax_Main"/>
              </a:rPr>
              <a:t>                                                                       Kw= 1x10</a:t>
            </a:r>
            <a:r>
              <a:rPr lang="pt-BR" baseline="30000" dirty="0">
                <a:solidFill>
                  <a:srgbClr val="000000"/>
                </a:solidFill>
                <a:latin typeface="MathJax_Main"/>
              </a:rPr>
              <a:t>-14 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= [OH</a:t>
            </a:r>
            <a:r>
              <a:rPr lang="pt-BR" baseline="30000" dirty="0">
                <a:solidFill>
                  <a:srgbClr val="000000"/>
                </a:solidFill>
                <a:latin typeface="MathJax_Main"/>
              </a:rPr>
              <a:t>-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]x[H</a:t>
            </a:r>
            <a:r>
              <a:rPr lang="pt-BR" baseline="30000" dirty="0">
                <a:solidFill>
                  <a:srgbClr val="000000"/>
                </a:solidFill>
                <a:latin typeface="MathJax_Main"/>
              </a:rPr>
              <a:t>+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]  </a:t>
            </a:r>
          </a:p>
          <a:p>
            <a:pPr marL="0" indent="0">
              <a:buNone/>
            </a:pPr>
            <a:r>
              <a:rPr lang="pt-BR" dirty="0">
                <a:solidFill>
                  <a:srgbClr val="000000"/>
                </a:solidFill>
                <a:latin typeface="MathJax_Main"/>
                <a:sym typeface="Wingdings" panose="05000000000000000000" pitchFamily="2" charset="2"/>
              </a:rPr>
              <a:t>                                                                      -logKw=pKw =</a:t>
            </a:r>
            <a:r>
              <a:rPr lang="pt-BR" dirty="0">
                <a:solidFill>
                  <a:srgbClr val="000000"/>
                </a:solidFill>
                <a:latin typeface="MathJax_Main"/>
              </a:rPr>
              <a:t>pOH+pH=14</a:t>
            </a:r>
            <a:r>
              <a:rPr lang="pt-BR" dirty="0">
                <a:solidFill>
                  <a:srgbClr val="000000"/>
                </a:solidFill>
                <a:latin typeface="MathJax_Main"/>
                <a:sym typeface="Wingdings" panose="05000000000000000000" pitchFamily="2" charset="2"/>
              </a:rPr>
              <a:t> </a:t>
            </a:r>
            <a:r>
              <a:rPr lang="pt-BR" dirty="0">
                <a:solidFill>
                  <a:srgbClr val="FF0000"/>
                </a:solidFill>
                <a:latin typeface="MathJax_Main"/>
                <a:sym typeface="Wingdings" panose="05000000000000000000" pitchFamily="2" charset="2"/>
              </a:rPr>
              <a:t>14=</a:t>
            </a:r>
            <a:r>
              <a:rPr lang="pt-BR" dirty="0">
                <a:solidFill>
                  <a:srgbClr val="FF0000"/>
                </a:solidFill>
                <a:latin typeface="MathJax_Main"/>
              </a:rPr>
              <a:t> pOH+pH 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D36A9-E755-4D99-8C07-7789DEDB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A18B-993B-4D0C-BB8F-EECD882A3C0A}" type="slidenum">
              <a:rPr lang="tr-TR" smtClean="0"/>
              <a:t>5</a:t>
            </a:fld>
            <a:endParaRPr lang="tr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6D28A5-B78D-4C85-B531-03BAE36DC8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817" y="2379418"/>
            <a:ext cx="6969916" cy="12781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F0DAE4-901F-4231-BDAE-AD79835C8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4425" y="4841588"/>
            <a:ext cx="2562225" cy="5619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F97BFD-D5C6-4D44-BB1C-9D1CC982E0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4425" y="5673968"/>
            <a:ext cx="2038350" cy="666750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97E620CC-C05A-4519-86C3-22D74E842607}"/>
              </a:ext>
            </a:extLst>
          </p:cNvPr>
          <p:cNvSpPr/>
          <p:nvPr/>
        </p:nvSpPr>
        <p:spPr>
          <a:xfrm>
            <a:off x="4332775" y="5840657"/>
            <a:ext cx="919163" cy="302236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2839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10902</TotalTime>
  <Words>242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Cambria Math</vt:lpstr>
      <vt:lpstr>Lucida Handwriting</vt:lpstr>
      <vt:lpstr>MathJax_AMS</vt:lpstr>
      <vt:lpstr>MathJax_Main</vt:lpstr>
      <vt:lpstr>MathJax_Math-italic</vt:lpstr>
      <vt:lpstr>Palatino Linotype</vt:lpstr>
      <vt:lpstr>Gallery</vt:lpstr>
      <vt:lpstr>Su ve pH  pH kavramı</vt:lpstr>
      <vt:lpstr>PowerPoint Presentation</vt:lpstr>
      <vt:lpstr>PowerPoint Presentation</vt:lpstr>
      <vt:lpstr>PowerPoint Presentation</vt:lpstr>
      <vt:lpstr>Suyun iyonizasyonu ve çözünürlük çarpımı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Analitik Kimya</dc:title>
  <dc:creator>yasemin isgor</dc:creator>
  <cp:lastModifiedBy>yasemin isgor</cp:lastModifiedBy>
  <cp:revision>16</cp:revision>
  <cp:lastPrinted>2021-05-25T20:59:22Z</cp:lastPrinted>
  <dcterms:created xsi:type="dcterms:W3CDTF">2021-03-15T13:49:15Z</dcterms:created>
  <dcterms:modified xsi:type="dcterms:W3CDTF">2021-05-25T21:16:51Z</dcterms:modified>
</cp:coreProperties>
</file>