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853"/>
  </p:normalViewPr>
  <p:slideViewPr>
    <p:cSldViewPr snapToGrid="0" snapToObjects="1">
      <p:cViewPr varScale="1">
        <p:scale>
          <a:sx n="113" d="100"/>
          <a:sy n="113" d="100"/>
        </p:scale>
        <p:origin x="520" y="1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8968084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1716" y="4243845"/>
            <a:ext cx="3077108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2590078"/>
            <a:ext cx="8968085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9111715" y="2590078"/>
            <a:ext cx="3077109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0322" y="2733709"/>
            <a:ext cx="8144134" cy="1373070"/>
          </a:xfrm>
        </p:spPr>
        <p:txBody>
          <a:bodyPr anchor="b">
            <a:noAutofit/>
          </a:bodyPr>
          <a:lstStyle>
            <a:lvl1pPr algn="r"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0322" y="4394039"/>
            <a:ext cx="8144134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8ABE3C1-DBE1-495D-B57B-2849774B866A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255346" y="2750337"/>
            <a:ext cx="1171888" cy="1356442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4711616"/>
            <a:ext cx="9613859" cy="453051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0322" y="609597"/>
            <a:ext cx="9613859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19" y="5169583"/>
            <a:ext cx="9613862" cy="62297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46C117F-5CCF-4837-BE5F-2B92066CAFAF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309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609597"/>
            <a:ext cx="9613858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B90BD-B6CE-46B7-997F-7313B992CCDC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1161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3" name="Picture 12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7856" y="609598"/>
            <a:ext cx="871887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402288" y="3653379"/>
            <a:ext cx="815657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4711615"/>
            <a:ext cx="9613859" cy="1090789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B9D11F-B188-461D-B23F-39381795C052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583572" y="74811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9662809" y="303352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5928628"/>
            <a:ext cx="10437812" cy="321164"/>
          </a:xfrm>
          <a:prstGeom prst="rect">
            <a:avLst/>
          </a:prstGeom>
        </p:spPr>
      </p:pic>
      <p:pic>
        <p:nvPicPr>
          <p:cNvPr id="10" name="Picture 9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5929622"/>
            <a:ext cx="1602997" cy="144270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 bwMode="ltGray">
          <a:xfrm>
            <a:off x="0" y="4567988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Rectangle 11"/>
          <p:cNvSpPr/>
          <p:nvPr/>
        </p:nvSpPr>
        <p:spPr>
          <a:xfrm>
            <a:off x="10585827" y="4567988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4711615"/>
            <a:ext cx="9613862" cy="588535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0" y="5300149"/>
            <a:ext cx="9613862" cy="50225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E6D8D9-55A2-4063-B0F3-121F44549695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729455" y="470992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4" name="Picture 13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6" name="Rectangle 15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7" name="Rectangle 16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669222" y="753228"/>
            <a:ext cx="96249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60946" y="2336873"/>
            <a:ext cx="307003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0322" y="3022673"/>
            <a:ext cx="3049702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56025" y="233687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3945470" y="3022673"/>
            <a:ext cx="306324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24156" y="2336873"/>
            <a:ext cx="30700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224156" y="3022673"/>
            <a:ext cx="3070025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B24536-994D-4021-A283-9F449C0DB509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680322" y="753228"/>
            <a:ext cx="9613860" cy="1080938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0318" y="4297503"/>
            <a:ext cx="30497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0318" y="2336873"/>
            <a:ext cx="30497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0318" y="4873765"/>
            <a:ext cx="3049705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5471" y="4297503"/>
            <a:ext cx="306324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945470" y="2336873"/>
            <a:ext cx="306324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944117" y="4873764"/>
            <a:ext cx="306729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230678" y="4297503"/>
            <a:ext cx="306350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230677" y="2336873"/>
            <a:ext cx="3063505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230553" y="4873762"/>
            <a:ext cx="3067563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BBBB78-C96F-47B7-AB17-D852CA960AC9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r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A3F48C-C7C6-4055-9F49-3777875E72AE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 bwMode="ltGray">
          <a:xfrm rot="5400000">
            <a:off x="8116207" y="1869395"/>
            <a:ext cx="5106988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 rot="5400000">
            <a:off x="9868202" y="5372403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129231" y="609597"/>
            <a:ext cx="1073802" cy="4353760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0322" y="609597"/>
            <a:ext cx="8870004" cy="532658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07126" y="5936187"/>
            <a:ext cx="2743200" cy="365125"/>
          </a:xfrm>
        </p:spPr>
        <p:txBody>
          <a:bodyPr/>
          <a:lstStyle/>
          <a:p>
            <a:fld id="{6178E61D-D431-422C-9764-11DAFE33AB63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0321" y="5936188"/>
            <a:ext cx="6126805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097550" y="5398633"/>
            <a:ext cx="1154151" cy="1090789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6" name="Picture 15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7" name="Rectangle 16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8" name="Rectangle 17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DE42F4-6EEF-4EF7-8ED4-2208F0F89A08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4086907"/>
            <a:ext cx="10437812" cy="321164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4" y="4087901"/>
            <a:ext cx="1602997" cy="14427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 bwMode="ltGray">
          <a:xfrm>
            <a:off x="-2" y="2726267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0585825" y="2726267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2" y="2869895"/>
            <a:ext cx="961386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2" y="4232171"/>
            <a:ext cx="961386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578ACC-22D6-47C1-A373-4FD133E34F3C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729455" y="2869895"/>
            <a:ext cx="1154151" cy="1090789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0320" y="2336873"/>
            <a:ext cx="46983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594123" y="2336873"/>
            <a:ext cx="4700058" cy="3599316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5A6C69-6797-4E8A-BF37-F2C3751466E9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11" name="Picture 10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2" name="Rectangle 11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19" y="753229"/>
            <a:ext cx="9613863" cy="108093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06350" y="2336873"/>
            <a:ext cx="4472327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0322" y="3030008"/>
            <a:ext cx="4698355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20154" y="2336873"/>
            <a:ext cx="4474028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594123" y="3030008"/>
            <a:ext cx="4700059" cy="290617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014A1-A632-4878-A0D3-F52BA7563730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7" name="Picture 6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99F462-093F-4566-844B-4C71F2739DA5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HD-ShadowShort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24A7AC-904D-4781-85BA-7D10C17ED021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1" y="753227"/>
            <a:ext cx="9613859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5846" y="2336873"/>
            <a:ext cx="5608336" cy="3599313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2" y="2336872"/>
            <a:ext cx="3790078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31444B-B92B-4E27-8C94-BB93EAF5CB18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970240"/>
            <a:ext cx="10437812" cy="321164"/>
          </a:xfrm>
          <a:prstGeom prst="rect">
            <a:avLst/>
          </a:prstGeom>
        </p:spPr>
      </p:pic>
      <p:pic>
        <p:nvPicPr>
          <p:cNvPr id="9" name="Picture 8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5826" y="1971234"/>
            <a:ext cx="1602997" cy="14427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 bwMode="ltGray">
          <a:xfrm>
            <a:off x="0" y="609600"/>
            <a:ext cx="10437812" cy="1368198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10585827" y="609600"/>
            <a:ext cx="1602997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0323" y="753228"/>
            <a:ext cx="9613857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868333" y="2336874"/>
            <a:ext cx="5425849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0323" y="2336873"/>
            <a:ext cx="3876256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EFA5E-FA76-400D-B3DC-F0BA90E6D107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ashOverlay-FullResolve.png"/>
          <p:cNvPicPr>
            <a:picLocks noChangeAspect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0321" y="753228"/>
            <a:ext cx="9613861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0321" y="2336873"/>
            <a:ext cx="9613861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0981" y="5936187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6E9DEC-419B-4CC5-A080-3B06BD5A8291}" type="datetimeFigureOut">
              <a:rPr lang="en-US" dirty="0"/>
              <a:t>7/12/20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0321" y="5936188"/>
            <a:ext cx="687066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729455" y="753227"/>
            <a:ext cx="1154151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7258E7D2-F5DD-AD43-9F24-5F44C09A9F46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Etnik Kimlik IV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10C79610-CE0A-BD47-9C64-10D1213169E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069965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F0C2542-58F0-F04D-97F8-2D89C8EB4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Aynı Din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BE3CB329-1341-7A43-BE38-EF7F4805A60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Etnik grup üyeleri aynı dine mensup olmalıdırlar.</a:t>
            </a:r>
          </a:p>
          <a:p>
            <a:r>
              <a:rPr lang="tr-TR" dirty="0"/>
              <a:t>Din kültürel bir grubun belki de en önemli unsurudur.</a:t>
            </a:r>
          </a:p>
        </p:txBody>
      </p:sp>
    </p:spTree>
    <p:extLst>
      <p:ext uri="{BB962C8B-B14F-4D97-AF65-F5344CB8AC3E}">
        <p14:creationId xmlns:p14="http://schemas.microsoft.com/office/powerpoint/2010/main" val="32080785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3A95457-82AE-7147-9C1C-03BCCE428B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A63A22C-CEE6-6940-BF7E-F1FE824E90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39966" y="2201406"/>
            <a:ext cx="9613861" cy="3599316"/>
          </a:xfrm>
        </p:spPr>
        <p:txBody>
          <a:bodyPr/>
          <a:lstStyle/>
          <a:p>
            <a:r>
              <a:rPr lang="tr-TR" dirty="0"/>
              <a:t>Din için »etnik grubun özü» ifadesini kullanmak yanlış olmayacaktır.</a:t>
            </a:r>
          </a:p>
          <a:p>
            <a:endParaRPr lang="tr-TR" dirty="0"/>
          </a:p>
          <a:p>
            <a:r>
              <a:rPr lang="tr-TR" dirty="0"/>
              <a:t>Öz ifadesinin kullanılmasının sebebi, dinin sanki grupla </a:t>
            </a:r>
            <a:r>
              <a:rPr lang="tr-TR" dirty="0" err="1"/>
              <a:t>birlite</a:t>
            </a:r>
            <a:r>
              <a:rPr lang="tr-TR" dirty="0"/>
              <a:t> kadim olduğuna inanılmasıdır.</a:t>
            </a:r>
          </a:p>
        </p:txBody>
      </p:sp>
    </p:spTree>
    <p:extLst>
      <p:ext uri="{BB962C8B-B14F-4D97-AF65-F5344CB8AC3E}">
        <p14:creationId xmlns:p14="http://schemas.microsoft.com/office/powerpoint/2010/main" val="29444643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5E10F5D2-AEAA-6D4A-8B04-84D3CFB212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7BE948B-E054-B04F-A14F-471E6A72B6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Sonradan kabul edilen bir inanç dahi olsa, grubun </a:t>
            </a:r>
            <a:r>
              <a:rPr lang="tr-TR" dirty="0" err="1"/>
              <a:t>senkretik</a:t>
            </a:r>
            <a:r>
              <a:rPr lang="tr-TR" dirty="0"/>
              <a:t> tavrı sayesinde sonradan kabul edilen din daha köklü hale getirilir.</a:t>
            </a:r>
          </a:p>
          <a:p>
            <a:endParaRPr lang="tr-TR" dirty="0"/>
          </a:p>
          <a:p>
            <a:r>
              <a:rPr lang="tr-TR" dirty="0"/>
              <a:t>Senkretizm: Farklı dinsel ve kültürel öğelerin uzlaştırılıp birlikte var edilmesi olarak tanımlanabilir.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4315755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6F1950A-E896-8344-AD14-76A6B833FB7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Ortak Ataya inanç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F0168C0A-E09E-0742-AA26-FE3B934874D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Etnik grup üyeleri, birbirleriyle kan yoluyla akraba olduklarına inanırlar.  Bu da onların ortak bir atadan geldiklerine dair inançlarından kaynaklanmaktadır.</a:t>
            </a:r>
          </a:p>
        </p:txBody>
      </p:sp>
    </p:spTree>
    <p:extLst>
      <p:ext uri="{BB962C8B-B14F-4D97-AF65-F5344CB8AC3E}">
        <p14:creationId xmlns:p14="http://schemas.microsoft.com/office/powerpoint/2010/main" val="27332686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7D3FC3C-C670-9E40-8016-F13E723BD0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Ortak tarih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DDB54134-A2E5-8E4A-80BE-924CC872245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Etnik grup üyeleri daha önce belirtilen ortaklıklara paralel şekilde ortak tarihi paylaştıklarına inanırlar. </a:t>
            </a:r>
          </a:p>
          <a:p>
            <a:r>
              <a:rPr lang="tr-TR" dirty="0"/>
              <a:t>Ortak tarih, kadim geçmişi, ortak atayı, ana vatanı imler ve bu sayede kültürel bellek aktif kılınarak grup kimliği pekiştirilir.</a:t>
            </a:r>
          </a:p>
        </p:txBody>
      </p:sp>
    </p:spTree>
    <p:extLst>
      <p:ext uri="{BB962C8B-B14F-4D97-AF65-F5344CB8AC3E}">
        <p14:creationId xmlns:p14="http://schemas.microsoft.com/office/powerpoint/2010/main" val="424092934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1767B6B-6D13-E34D-A29E-485DCDE32E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İçeriden evlilik (çoğunlukla)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59640246-1F32-8843-AE3F-4492FB1C30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Evlilik durumu kültürel evrensel bir olgudur.</a:t>
            </a:r>
          </a:p>
          <a:p>
            <a:endParaRPr lang="tr-TR" dirty="0"/>
          </a:p>
          <a:p>
            <a:r>
              <a:rPr lang="tr-TR" dirty="0"/>
              <a:t>Bütün toplumlar evlilik üzerinden bir toplumsal inşa gerçekleştirirler ve kural koyucu şekilde uygularlar.</a:t>
            </a:r>
          </a:p>
        </p:txBody>
      </p:sp>
    </p:spTree>
    <p:extLst>
      <p:ext uri="{BB962C8B-B14F-4D97-AF65-F5344CB8AC3E}">
        <p14:creationId xmlns:p14="http://schemas.microsoft.com/office/powerpoint/2010/main" val="23115284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EB8873F-FD91-C54B-B35F-580CAE543C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9AB1468-4CCC-0B41-B613-747CCB16C1F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Etnik gruplar için de bu kural geçerlidir.</a:t>
            </a:r>
          </a:p>
          <a:p>
            <a:r>
              <a:rPr lang="tr-TR" dirty="0"/>
              <a:t>Pek çok etnik grup üyelerinin içeriden evlenmesini şart koşar.</a:t>
            </a:r>
          </a:p>
          <a:p>
            <a:r>
              <a:rPr lang="tr-TR"/>
              <a:t>Bunun </a:t>
            </a:r>
            <a:r>
              <a:rPr lang="tr-TR" dirty="0"/>
              <a:t>grubun kendi özgünlüğünün ve saflığının korunması için şart </a:t>
            </a:r>
            <a:r>
              <a:rPr lang="tr-TR"/>
              <a:t>olduğu düşünülür.</a:t>
            </a:r>
          </a:p>
        </p:txBody>
      </p:sp>
    </p:spTree>
    <p:extLst>
      <p:ext uri="{BB962C8B-B14F-4D97-AF65-F5344CB8AC3E}">
        <p14:creationId xmlns:p14="http://schemas.microsoft.com/office/powerpoint/2010/main" val="1578773148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">
  <a:themeElements>
    <a:clrScheme name="Berlin">
      <a:dk1>
        <a:sysClr val="windowText" lastClr="000000"/>
      </a:dk1>
      <a:lt1>
        <a:sysClr val="window" lastClr="FFFFFF"/>
      </a:lt1>
      <a:dk2>
        <a:srgbClr val="9D360E"/>
      </a:dk2>
      <a:lt2>
        <a:srgbClr val="E7E6E6"/>
      </a:lt2>
      <a:accent1>
        <a:srgbClr val="F09415"/>
      </a:accent1>
      <a:accent2>
        <a:srgbClr val="C1B56B"/>
      </a:accent2>
      <a:accent3>
        <a:srgbClr val="4BAF73"/>
      </a:accent3>
      <a:accent4>
        <a:srgbClr val="5AA6C0"/>
      </a:accent4>
      <a:accent5>
        <a:srgbClr val="D17DF9"/>
      </a:accent5>
      <a:accent6>
        <a:srgbClr val="FA7E5C"/>
      </a:accent6>
      <a:hlink>
        <a:srgbClr val="FFAE3E"/>
      </a:hlink>
      <a:folHlink>
        <a:srgbClr val="FCC77E"/>
      </a:folHlink>
    </a:clrScheme>
    <a:fontScheme name="Berlin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270000"/>
                <a:satMod val="200000"/>
                <a:lumMod val="12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44000"/>
                <a:satMod val="200000"/>
                <a:lumMod val="6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C0CBE056-4EF4-4D92-969E-947779DA7A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</Template>
  <TotalTime>14</TotalTime>
  <Words>203</Words>
  <Application>Microsoft Macintosh PowerPoint</Application>
  <PresentationFormat>Geniş ekran</PresentationFormat>
  <Paragraphs>22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1" baseType="lpstr">
      <vt:lpstr>Arial</vt:lpstr>
      <vt:lpstr>Trebuchet MS</vt:lpstr>
      <vt:lpstr>Berlin</vt:lpstr>
      <vt:lpstr>Etnik Kimlik IV</vt:lpstr>
      <vt:lpstr>Aynı Din</vt:lpstr>
      <vt:lpstr>PowerPoint Sunusu</vt:lpstr>
      <vt:lpstr>PowerPoint Sunusu</vt:lpstr>
      <vt:lpstr>Ortak Ataya inanç</vt:lpstr>
      <vt:lpstr>Ortak tarih</vt:lpstr>
      <vt:lpstr>İçeriden evlilik (çoğunlukla)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Etnik Kimlik IV</dc:title>
  <dc:creator>Zehra Münüsoğlu</dc:creator>
  <cp:lastModifiedBy>Zehra Münüsoğlu</cp:lastModifiedBy>
  <cp:revision>2</cp:revision>
  <dcterms:created xsi:type="dcterms:W3CDTF">2020-07-12T19:48:45Z</dcterms:created>
  <dcterms:modified xsi:type="dcterms:W3CDTF">2020-07-12T20:03:24Z</dcterms:modified>
</cp:coreProperties>
</file>