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2417D-F942-45D1-8BFF-F2AE1A7EAAB2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22473E-0B8B-4284-8308-2C7D8742A9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947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22473E-0B8B-4284-8308-2C7D8742A996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059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19764" y="1339286"/>
            <a:ext cx="10347158" cy="2509213"/>
          </a:xfrm>
        </p:spPr>
        <p:txBody>
          <a:bodyPr>
            <a:normAutofit/>
          </a:bodyPr>
          <a:lstStyle/>
          <a:p>
            <a:r>
              <a:rPr lang="tr-TR" sz="5400" dirty="0" err="1" smtClean="0"/>
              <a:t>QulItatIve</a:t>
            </a:r>
            <a:r>
              <a:rPr lang="tr-TR" sz="5400" dirty="0" smtClean="0"/>
              <a:t> </a:t>
            </a:r>
            <a:r>
              <a:rPr lang="tr-TR" sz="5400" dirty="0" err="1" smtClean="0"/>
              <a:t>AnalysIs</a:t>
            </a:r>
            <a:r>
              <a:rPr lang="tr-TR" sz="5400" dirty="0" smtClean="0"/>
              <a:t> </a:t>
            </a:r>
            <a:r>
              <a:rPr lang="tr-TR" sz="5400" dirty="0"/>
              <a:t>of </a:t>
            </a:r>
            <a:r>
              <a:rPr lang="tr-TR" sz="5400" dirty="0" smtClean="0"/>
              <a:t>CATIONS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766322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10087" y="1263663"/>
            <a:ext cx="875257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PRECIPITATE: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AgCl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PbCl</a:t>
            </a:r>
            <a:r>
              <a:rPr lang="tr-TR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precipitate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washed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several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times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hot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remove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tr-TR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2+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thoroughly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0.5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5 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tr-TR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added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precipitate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Mix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well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Centrifuged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710086" y="2876963"/>
            <a:ext cx="875257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SOLUTION: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has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PbCl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PbCl</a:t>
            </a:r>
            <a:r>
              <a:rPr lang="tr-TR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cools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white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crystalline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PbCl</a:t>
            </a:r>
            <a:r>
              <a:rPr lang="tr-TR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precipitates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few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drops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concentrated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sulfuric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acid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placed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precipitate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tr-TR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2+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present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white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colored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PbSO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PbCl</a:t>
            </a:r>
            <a:r>
              <a:rPr lang="tr-TR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precipitates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56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480110" y="162354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PRECIPITATE:</a:t>
            </a:r>
          </a:p>
          <a:p>
            <a:pPr algn="just">
              <a:lnSpc>
                <a:spcPct val="20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Black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precipitate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indicates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presence of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Hg.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480110" y="331759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SOLUTION: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(NH</a:t>
            </a:r>
            <a:r>
              <a:rPr lang="tr-TR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tr-TR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+2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be.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Put 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drop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KI.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Centrifuged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Yellow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precipitate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indicates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24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94472" y="2522439"/>
            <a:ext cx="108782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II., III., IV. </a:t>
            </a:r>
            <a:r>
              <a:rPr lang="tr-T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 V. </a:t>
            </a:r>
            <a:r>
              <a:rPr lang="tr-T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cations</a:t>
            </a: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likewise</a:t>
            </a: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determined</a:t>
            </a: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43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73203" y="1502683"/>
            <a:ext cx="101867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Inorganic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analytical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chemistry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examined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major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parts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Qualitative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reveals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elements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element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groups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exist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in a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substance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AutoNum type="arabicPeriod"/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Quantitative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determines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amount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elements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groups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elements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in a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substance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usually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percentages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(%).</a:t>
            </a:r>
          </a:p>
        </p:txBody>
      </p:sp>
    </p:spTree>
    <p:extLst>
      <p:ext uri="{BB962C8B-B14F-4D97-AF65-F5344CB8AC3E}">
        <p14:creationId xmlns:p14="http://schemas.microsoft.com/office/powerpoint/2010/main" val="3733420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83394" y="1577551"/>
            <a:ext cx="10886172" cy="2193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Charged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atoms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groups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in a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compound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called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ions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positively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charged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atoms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giving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electrons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called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cations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negatively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charged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atoms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receiving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electrons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called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anions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1402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80160" y="1583431"/>
            <a:ext cx="95578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cations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positively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charged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ions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, is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grouping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solubility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difference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salts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formed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selected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precipitating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anion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suitable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Such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separation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called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systematic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qualitative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cations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0518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Nesne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9506458"/>
              </p:ext>
            </p:extLst>
          </p:nvPr>
        </p:nvGraphicFramePr>
        <p:xfrm>
          <a:off x="2299987" y="3707748"/>
          <a:ext cx="6621310" cy="7391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Document" r:id="rId3" imgW="2048040" imgH="228600" progId="ChemWindow.Document">
                  <p:embed/>
                </p:oleObj>
              </mc:Choice>
              <mc:Fallback>
                <p:oleObj name="Document" r:id="rId3" imgW="2048040" imgH="228600" progId="ChemWindow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99987" y="3707748"/>
                        <a:ext cx="6621310" cy="7391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ikdörtgen 2"/>
          <p:cNvSpPr/>
          <p:nvPr/>
        </p:nvSpPr>
        <p:spPr>
          <a:xfrm>
            <a:off x="1142197" y="1300553"/>
            <a:ext cx="100327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Precipitation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precipitation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compounds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solubility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multiplication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solubility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multiplication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precipitation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conditions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compound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saturated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aqueous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ionic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compound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prepared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established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shown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3863656" y="5099740"/>
            <a:ext cx="3493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Kçç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[Pb</a:t>
            </a:r>
            <a:r>
              <a:rPr lang="tr-TR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+2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] [Cl</a:t>
            </a:r>
            <a:r>
              <a:rPr lang="tr-TR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tr-TR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sz="28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74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373204" y="1764177"/>
            <a:ext cx="95707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dirty="0" err="1">
                <a:latin typeface="Arial Black" panose="020B0A04020102020204" pitchFamily="34" charset="0"/>
              </a:rPr>
              <a:t>If</a:t>
            </a:r>
            <a:r>
              <a:rPr lang="tr-TR" dirty="0">
                <a:latin typeface="Arial Black" panose="020B0A04020102020204" pitchFamily="34" charset="0"/>
              </a:rPr>
              <a:t> </a:t>
            </a:r>
            <a:r>
              <a:rPr lang="tr-TR" dirty="0" err="1">
                <a:latin typeface="Arial Black" panose="020B0A04020102020204" pitchFamily="34" charset="0"/>
              </a:rPr>
              <a:t>the</a:t>
            </a:r>
            <a:r>
              <a:rPr lang="tr-TR" dirty="0">
                <a:latin typeface="Arial Black" panose="020B0A04020102020204" pitchFamily="34" charset="0"/>
              </a:rPr>
              <a:t> </a:t>
            </a:r>
            <a:r>
              <a:rPr lang="tr-TR" dirty="0" err="1" smtClean="0">
                <a:latin typeface="Arial Black" panose="020B0A04020102020204" pitchFamily="34" charset="0"/>
              </a:rPr>
              <a:t>multiply</a:t>
            </a:r>
            <a:r>
              <a:rPr lang="tr-TR" dirty="0" smtClean="0">
                <a:latin typeface="Arial Black" panose="020B0A04020102020204" pitchFamily="34" charset="0"/>
              </a:rPr>
              <a:t> of </a:t>
            </a:r>
            <a:r>
              <a:rPr lang="tr-TR" dirty="0" err="1">
                <a:latin typeface="Arial Black" panose="020B0A04020102020204" pitchFamily="34" charset="0"/>
              </a:rPr>
              <a:t>the</a:t>
            </a:r>
            <a:r>
              <a:rPr lang="tr-TR" dirty="0">
                <a:latin typeface="Arial Black" panose="020B0A04020102020204" pitchFamily="34" charset="0"/>
              </a:rPr>
              <a:t> </a:t>
            </a:r>
            <a:r>
              <a:rPr lang="tr-TR" dirty="0" err="1">
                <a:latin typeface="Arial Black" panose="020B0A04020102020204" pitchFamily="34" charset="0"/>
              </a:rPr>
              <a:t>cation</a:t>
            </a:r>
            <a:r>
              <a:rPr lang="tr-TR" dirty="0">
                <a:latin typeface="Arial Black" panose="020B0A04020102020204" pitchFamily="34" charset="0"/>
              </a:rPr>
              <a:t> </a:t>
            </a:r>
            <a:r>
              <a:rPr lang="tr-TR" dirty="0" err="1" smtClean="0">
                <a:latin typeface="Arial Black" panose="020B0A04020102020204" pitchFamily="34" charset="0"/>
              </a:rPr>
              <a:t>concentration</a:t>
            </a:r>
            <a:r>
              <a:rPr lang="tr-TR" dirty="0" smtClean="0">
                <a:latin typeface="Arial Black" panose="020B0A04020102020204" pitchFamily="34" charset="0"/>
              </a:rPr>
              <a:t> </a:t>
            </a:r>
            <a:r>
              <a:rPr lang="tr-TR" dirty="0" err="1" smtClean="0">
                <a:latin typeface="Arial Black" panose="020B0A04020102020204" pitchFamily="34" charset="0"/>
              </a:rPr>
              <a:t>by</a:t>
            </a:r>
            <a:r>
              <a:rPr lang="tr-TR" dirty="0" smtClean="0">
                <a:latin typeface="Arial Black" panose="020B0A04020102020204" pitchFamily="34" charset="0"/>
              </a:rPr>
              <a:t> </a:t>
            </a:r>
            <a:r>
              <a:rPr lang="tr-TR" dirty="0" err="1" smtClean="0">
                <a:latin typeface="Arial Black" panose="020B0A04020102020204" pitchFamily="34" charset="0"/>
              </a:rPr>
              <a:t>the</a:t>
            </a:r>
            <a:r>
              <a:rPr lang="tr-TR" dirty="0" smtClean="0">
                <a:latin typeface="Arial Black" panose="020B0A04020102020204" pitchFamily="34" charset="0"/>
              </a:rPr>
              <a:t> </a:t>
            </a:r>
            <a:r>
              <a:rPr lang="tr-TR" dirty="0" err="1" smtClean="0">
                <a:latin typeface="Arial Black" panose="020B0A04020102020204" pitchFamily="34" charset="0"/>
              </a:rPr>
              <a:t>anion</a:t>
            </a:r>
            <a:r>
              <a:rPr lang="tr-TR" dirty="0" smtClean="0">
                <a:latin typeface="Arial Black" panose="020B0A04020102020204" pitchFamily="34" charset="0"/>
              </a:rPr>
              <a:t> </a:t>
            </a:r>
            <a:r>
              <a:rPr lang="tr-TR" dirty="0" err="1" smtClean="0">
                <a:latin typeface="Arial Black" panose="020B0A04020102020204" pitchFamily="34" charset="0"/>
              </a:rPr>
              <a:t>concentration</a:t>
            </a:r>
            <a:r>
              <a:rPr lang="tr-TR" dirty="0" smtClean="0">
                <a:latin typeface="Arial Black" panose="020B0A04020102020204" pitchFamily="34" charset="0"/>
              </a:rPr>
              <a:t> </a:t>
            </a:r>
            <a:r>
              <a:rPr lang="tr-TR" dirty="0">
                <a:latin typeface="Arial Black" panose="020B0A04020102020204" pitchFamily="34" charset="0"/>
              </a:rPr>
              <a:t>in a </a:t>
            </a:r>
            <a:r>
              <a:rPr lang="tr-TR" dirty="0" err="1">
                <a:latin typeface="Arial Black" panose="020B0A04020102020204" pitchFamily="34" charset="0"/>
              </a:rPr>
              <a:t>solution</a:t>
            </a:r>
            <a:r>
              <a:rPr lang="tr-TR" dirty="0">
                <a:latin typeface="Arial Black" panose="020B0A04020102020204" pitchFamily="34" charset="0"/>
              </a:rPr>
              <a:t> is </a:t>
            </a:r>
            <a:r>
              <a:rPr lang="tr-TR" dirty="0" err="1">
                <a:latin typeface="Arial Black" panose="020B0A04020102020204" pitchFamily="34" charset="0"/>
              </a:rPr>
              <a:t>greater</a:t>
            </a:r>
            <a:r>
              <a:rPr lang="tr-TR" dirty="0">
                <a:latin typeface="Arial Black" panose="020B0A04020102020204" pitchFamily="34" charset="0"/>
              </a:rPr>
              <a:t> </a:t>
            </a:r>
            <a:r>
              <a:rPr lang="tr-TR" dirty="0" err="1">
                <a:latin typeface="Arial Black" panose="020B0A04020102020204" pitchFamily="34" charset="0"/>
              </a:rPr>
              <a:t>than</a:t>
            </a:r>
            <a:r>
              <a:rPr lang="tr-TR" dirty="0">
                <a:latin typeface="Arial Black" panose="020B0A04020102020204" pitchFamily="34" charset="0"/>
              </a:rPr>
              <a:t> </a:t>
            </a:r>
            <a:r>
              <a:rPr lang="tr-TR" dirty="0" err="1">
                <a:latin typeface="Arial Black" panose="020B0A04020102020204" pitchFamily="34" charset="0"/>
              </a:rPr>
              <a:t>the</a:t>
            </a:r>
            <a:r>
              <a:rPr lang="tr-TR" dirty="0">
                <a:latin typeface="Arial Black" panose="020B0A04020102020204" pitchFamily="34" charset="0"/>
              </a:rPr>
              <a:t> </a:t>
            </a:r>
            <a:r>
              <a:rPr lang="tr-TR" dirty="0" err="1">
                <a:latin typeface="Arial Black" panose="020B0A04020102020204" pitchFamily="34" charset="0"/>
              </a:rPr>
              <a:t>known</a:t>
            </a:r>
            <a:r>
              <a:rPr lang="tr-TR" dirty="0">
                <a:latin typeface="Arial Black" panose="020B0A04020102020204" pitchFamily="34" charset="0"/>
              </a:rPr>
              <a:t> </a:t>
            </a:r>
            <a:r>
              <a:rPr lang="tr-TR" dirty="0" err="1">
                <a:latin typeface="Arial Black" panose="020B0A04020102020204" pitchFamily="34" charset="0"/>
              </a:rPr>
              <a:t>value</a:t>
            </a:r>
            <a:r>
              <a:rPr lang="tr-TR" dirty="0">
                <a:latin typeface="Arial Black" panose="020B0A04020102020204" pitchFamily="34" charset="0"/>
              </a:rPr>
              <a:t> </a:t>
            </a:r>
            <a:r>
              <a:rPr lang="tr-TR" dirty="0" err="1">
                <a:latin typeface="Arial Black" panose="020B0A04020102020204" pitchFamily="34" charset="0"/>
              </a:rPr>
              <a:t>Kç</a:t>
            </a:r>
            <a:r>
              <a:rPr lang="tr-TR" dirty="0">
                <a:latin typeface="Arial Black" panose="020B0A04020102020204" pitchFamily="34" charset="0"/>
              </a:rPr>
              <a:t>, </a:t>
            </a:r>
            <a:r>
              <a:rPr lang="tr-TR" dirty="0" err="1">
                <a:latin typeface="Arial Black" panose="020B0A04020102020204" pitchFamily="34" charset="0"/>
              </a:rPr>
              <a:t>this</a:t>
            </a:r>
            <a:r>
              <a:rPr lang="tr-TR" dirty="0">
                <a:latin typeface="Arial Black" panose="020B0A04020102020204" pitchFamily="34" charset="0"/>
              </a:rPr>
              <a:t> </a:t>
            </a:r>
            <a:r>
              <a:rPr lang="tr-TR" dirty="0" err="1">
                <a:latin typeface="Arial Black" panose="020B0A04020102020204" pitchFamily="34" charset="0"/>
              </a:rPr>
              <a:t>compound</a:t>
            </a:r>
            <a:r>
              <a:rPr lang="tr-TR" dirty="0">
                <a:latin typeface="Arial Black" panose="020B0A04020102020204" pitchFamily="34" charset="0"/>
              </a:rPr>
              <a:t> </a:t>
            </a:r>
            <a:r>
              <a:rPr lang="tr-TR" dirty="0" err="1">
                <a:latin typeface="Arial Black" panose="020B0A04020102020204" pitchFamily="34" charset="0"/>
              </a:rPr>
              <a:t>precipitates</a:t>
            </a:r>
            <a:r>
              <a:rPr lang="tr-TR" dirty="0">
                <a:latin typeface="Arial Black" panose="020B0A04020102020204" pitchFamily="34" charset="0"/>
              </a:rPr>
              <a:t> in </a:t>
            </a:r>
            <a:r>
              <a:rPr lang="tr-TR" dirty="0" err="1">
                <a:latin typeface="Arial Black" panose="020B0A04020102020204" pitchFamily="34" charset="0"/>
              </a:rPr>
              <a:t>the</a:t>
            </a:r>
            <a:r>
              <a:rPr lang="tr-TR" dirty="0">
                <a:latin typeface="Arial Black" panose="020B0A04020102020204" pitchFamily="34" charset="0"/>
              </a:rPr>
              <a:t> </a:t>
            </a:r>
            <a:r>
              <a:rPr lang="tr-TR" dirty="0" err="1">
                <a:latin typeface="Arial Black" panose="020B0A04020102020204" pitchFamily="34" charset="0"/>
              </a:rPr>
              <a:t>medium</a:t>
            </a:r>
            <a:r>
              <a:rPr lang="tr-TR" dirty="0">
                <a:latin typeface="Arial Black" panose="020B0A04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032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59831" y="1731556"/>
            <a:ext cx="996535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common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added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medium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Cl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added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solubility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PbCl</a:t>
            </a:r>
            <a:r>
              <a:rPr lang="tr-TR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decreases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because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concentration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Cl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increases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increasing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459830" y="3442719"/>
            <a:ext cx="996535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Solubility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compound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concentration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saturated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a salt.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3195587" y="4918510"/>
            <a:ext cx="4937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Kçç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(x) (2x)</a:t>
            </a:r>
            <a:r>
              <a:rPr lang="tr-TR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   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PbCl</a:t>
            </a:r>
            <a:r>
              <a:rPr lang="tr-TR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için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41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414409" y="1107526"/>
            <a:ext cx="6789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err="1">
                <a:latin typeface="Arial Black" panose="020B0A04020102020204" pitchFamily="34" charset="0"/>
              </a:rPr>
              <a:t>Qualitative</a:t>
            </a:r>
            <a:r>
              <a:rPr lang="tr-TR" sz="2400" dirty="0">
                <a:latin typeface="Arial Black" panose="020B0A04020102020204" pitchFamily="34" charset="0"/>
              </a:rPr>
              <a:t> Analysis of </a:t>
            </a:r>
            <a:r>
              <a:rPr lang="tr-TR" sz="2400" dirty="0" err="1">
                <a:latin typeface="Arial Black" panose="020B0A04020102020204" pitchFamily="34" charset="0"/>
              </a:rPr>
              <a:t>Group</a:t>
            </a:r>
            <a:r>
              <a:rPr lang="tr-TR" sz="2400" dirty="0">
                <a:latin typeface="Arial Black" panose="020B0A04020102020204" pitchFamily="34" charset="0"/>
              </a:rPr>
              <a:t> 1 </a:t>
            </a:r>
            <a:r>
              <a:rPr lang="tr-TR" sz="2400" dirty="0" err="1">
                <a:latin typeface="Arial Black" panose="020B0A04020102020204" pitchFamily="34" charset="0"/>
              </a:rPr>
              <a:t>Cations</a:t>
            </a:r>
            <a:endParaRPr lang="tr-TR" sz="2400" dirty="0">
              <a:latin typeface="Arial Black" panose="020B0A040201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267327" y="2103717"/>
            <a:ext cx="982097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</a:t>
            </a:r>
            <a:r>
              <a:rPr lang="tr-TR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Hg</a:t>
            </a:r>
            <a:r>
              <a:rPr lang="tr-TR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+2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tr-TR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+2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cations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precipitated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insoluble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chlorides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cold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dilute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medium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First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step: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Take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1 ml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centrifuge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2-3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drops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3M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added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Mix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well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centrifuge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white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solid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precipitate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collected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transferred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another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1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drop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added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precipitate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occurs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centrifuge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again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precipitates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combined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II.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cations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those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groups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collected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984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816" y="589751"/>
            <a:ext cx="4310664" cy="218954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475147" y="3084972"/>
            <a:ext cx="102099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AgCl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Hg</a:t>
            </a:r>
            <a:r>
              <a:rPr lang="tr-TR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tr-TR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PbCl</a:t>
            </a:r>
            <a:r>
              <a:rPr lang="tr-TR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composed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5mL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pure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placed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precipitate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Heat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hot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bath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4-5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minutes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immediately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centrifuge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Since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solubility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PbCl</a:t>
            </a:r>
            <a:r>
              <a:rPr lang="tr-TR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heat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it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passes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precipitate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separated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immediately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860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ml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Damla</Template>
  <TotalTime>48</TotalTime>
  <Words>601</Words>
  <Application>Microsoft Office PowerPoint</Application>
  <PresentationFormat>Geniş ekran</PresentationFormat>
  <Paragraphs>25</Paragraphs>
  <Slides>12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Calibri</vt:lpstr>
      <vt:lpstr>Tw Cen MT</vt:lpstr>
      <vt:lpstr>Damla</vt:lpstr>
      <vt:lpstr>ChemWindow Document</vt:lpstr>
      <vt:lpstr>QulItatIve AnalysIs of CATIONS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QulItatIve AnalysIs of CATIONS</dc:title>
  <dc:creator>nuran asmafiliz</dc:creator>
  <cp:lastModifiedBy>nuran asmafiliz</cp:lastModifiedBy>
  <cp:revision>21</cp:revision>
  <dcterms:created xsi:type="dcterms:W3CDTF">2019-12-06T21:08:51Z</dcterms:created>
  <dcterms:modified xsi:type="dcterms:W3CDTF">2019-12-07T20:35:59Z</dcterms:modified>
</cp:coreProperties>
</file>