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ACF5-C8D4-4224-846A-87348B5A6B72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5AE31-20B1-4B7D-AA94-98CAB443A6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403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ACF5-C8D4-4224-846A-87348B5A6B72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5AE31-20B1-4B7D-AA94-98CAB443A6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566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ACF5-C8D4-4224-846A-87348B5A6B72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5AE31-20B1-4B7D-AA94-98CAB443A6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75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ACF5-C8D4-4224-846A-87348B5A6B72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5AE31-20B1-4B7D-AA94-98CAB443A6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677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ACF5-C8D4-4224-846A-87348B5A6B72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5AE31-20B1-4B7D-AA94-98CAB443A6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812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ACF5-C8D4-4224-846A-87348B5A6B72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5AE31-20B1-4B7D-AA94-98CAB443A6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6811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ACF5-C8D4-4224-846A-87348B5A6B72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5AE31-20B1-4B7D-AA94-98CAB443A6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1031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ACF5-C8D4-4224-846A-87348B5A6B72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5AE31-20B1-4B7D-AA94-98CAB443A6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59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ACF5-C8D4-4224-846A-87348B5A6B72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5AE31-20B1-4B7D-AA94-98CAB443A6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434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ACF5-C8D4-4224-846A-87348B5A6B72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5AE31-20B1-4B7D-AA94-98CAB443A6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843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ACF5-C8D4-4224-846A-87348B5A6B72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5AE31-20B1-4B7D-AA94-98CAB443A6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78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7ACF5-C8D4-4224-846A-87348B5A6B72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5AE31-20B1-4B7D-AA94-98CAB443A6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7573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14. 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Kavramsal Bilgi ile Çıkarım Yapma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7019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300" b="1" dirty="0"/>
              <a:t>Kavramsal bilgi ile çıkarım yapma</a:t>
            </a:r>
            <a:endParaRPr lang="tr-TR" sz="43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637112"/>
          </a:xfrm>
        </p:spPr>
        <p:txBody>
          <a:bodyPr>
            <a:normAutofit fontScale="92500" lnSpcReduction="10000"/>
          </a:bodyPr>
          <a:lstStyle/>
          <a:p>
            <a:pPr algn="just">
              <a:buFontTx/>
              <a:buChar char="-"/>
            </a:pPr>
            <a:r>
              <a:rPr lang="tr-TR" dirty="0" smtClean="0"/>
              <a:t>Çocuklar, anlam yükleme sürecinde hangi bilgiyi</a:t>
            </a:r>
          </a:p>
          <a:p>
            <a:pPr algn="just">
              <a:buNone/>
            </a:pPr>
            <a:r>
              <a:rPr lang="tr-TR" dirty="0" smtClean="0"/>
              <a:t>	kullanır? → Kavramsal ulamlar ve ilişkiler,</a:t>
            </a:r>
          </a:p>
          <a:p>
            <a:pPr algn="just">
              <a:buNone/>
            </a:pPr>
            <a:r>
              <a:rPr lang="tr-TR" dirty="0" smtClean="0"/>
              <a:t>	anlamlandırmaya bir temel oluşturur ve olası</a:t>
            </a:r>
          </a:p>
          <a:p>
            <a:pPr algn="just">
              <a:buNone/>
            </a:pPr>
            <a:r>
              <a:rPr lang="tr-TR" dirty="0" smtClean="0"/>
              <a:t>	anlamlar üzerine ilk çıkarımlar gerçekleşir.</a:t>
            </a:r>
          </a:p>
          <a:p>
            <a:pPr algn="just">
              <a:buFontTx/>
              <a:buChar char="-"/>
            </a:pPr>
            <a:r>
              <a:rPr lang="tr-TR" dirty="0" smtClean="0"/>
              <a:t>Çocuklar, sözcükleri yavaş yavaş anlamlandırırlar.</a:t>
            </a:r>
          </a:p>
          <a:p>
            <a:pPr algn="just">
              <a:buFontTx/>
              <a:buChar char="-"/>
            </a:pPr>
            <a:r>
              <a:rPr lang="tr-TR" dirty="0" smtClean="0"/>
              <a:t>Bu anlamlandırma sürecinde neyden</a:t>
            </a:r>
          </a:p>
          <a:p>
            <a:pPr algn="just">
              <a:buNone/>
            </a:pPr>
            <a:r>
              <a:rPr lang="tr-TR" dirty="0" smtClean="0"/>
              <a:t>	yararlanırlar? → Evrensel anlam bileşenlerinden</a:t>
            </a:r>
          </a:p>
          <a:p>
            <a:pPr algn="just">
              <a:buNone/>
            </a:pPr>
            <a:r>
              <a:rPr lang="tr-TR" dirty="0" smtClean="0"/>
              <a:t>	ya da anlambilimsel özelliklerden → Bu da algısal</a:t>
            </a:r>
          </a:p>
          <a:p>
            <a:pPr algn="just">
              <a:buNone/>
            </a:pPr>
            <a:r>
              <a:rPr lang="tr-TR" dirty="0" smtClean="0"/>
              <a:t>	ve kavramsal bilgiyle temellenir. Bu durum kendi</a:t>
            </a:r>
          </a:p>
          <a:p>
            <a:pPr algn="just">
              <a:buNone/>
            </a:pPr>
            <a:r>
              <a:rPr lang="tr-TR" dirty="0" smtClean="0"/>
              <a:t>	içinde bağlaşma gösterir.</a:t>
            </a:r>
          </a:p>
          <a:p>
            <a:pPr algn="just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22784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300" b="1" dirty="0"/>
              <a:t>Kavramsal bilgi ile çıkarım yapma</a:t>
            </a:r>
            <a:endParaRPr lang="tr-TR" sz="43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dirty="0" err="1" smtClean="0"/>
              <a:t>Clark’ın</a:t>
            </a:r>
            <a:r>
              <a:rPr lang="tr-TR" dirty="0" smtClean="0"/>
              <a:t> (1973) Anlambilimsel Özellikler</a:t>
            </a:r>
          </a:p>
          <a:p>
            <a:pPr algn="just">
              <a:buNone/>
            </a:pPr>
            <a:r>
              <a:rPr lang="tr-TR" dirty="0" smtClean="0"/>
              <a:t>Varsayımı (</a:t>
            </a:r>
            <a:r>
              <a:rPr lang="tr-TR" dirty="0" err="1" smtClean="0"/>
              <a:t>Semantic</a:t>
            </a:r>
            <a:r>
              <a:rPr lang="tr-TR" dirty="0" smtClean="0"/>
              <a:t> </a:t>
            </a:r>
            <a:r>
              <a:rPr lang="tr-TR" dirty="0" err="1" smtClean="0"/>
              <a:t>Feature</a:t>
            </a:r>
            <a:r>
              <a:rPr lang="tr-TR" dirty="0" smtClean="0"/>
              <a:t> </a:t>
            </a:r>
            <a:r>
              <a:rPr lang="tr-TR" dirty="0" err="1" smtClean="0"/>
              <a:t>Hypothesis</a:t>
            </a:r>
            <a:r>
              <a:rPr lang="tr-TR" dirty="0" smtClean="0"/>
              <a:t>):</a:t>
            </a:r>
          </a:p>
          <a:p>
            <a:pPr algn="just">
              <a:buFontTx/>
              <a:buChar char="-"/>
            </a:pPr>
            <a:r>
              <a:rPr lang="tr-TR" dirty="0" smtClean="0"/>
              <a:t>Tüm anlamlar küçük birimlerden oluşmuştur.</a:t>
            </a:r>
          </a:p>
          <a:p>
            <a:pPr algn="just">
              <a:buFontTx/>
              <a:buChar char="-"/>
            </a:pPr>
            <a:r>
              <a:rPr lang="tr-TR" dirty="0" smtClean="0"/>
              <a:t>Bazı sözcük anlamları, edinim sürecinde ortaya çıkan bileşenlere ya da özelliklere göre farklılık gösterebilir.</a:t>
            </a:r>
          </a:p>
          <a:p>
            <a:pPr algn="just">
              <a:buNone/>
            </a:pPr>
            <a:r>
              <a:rPr lang="tr-TR" dirty="0" smtClean="0"/>
              <a:t>- Çocuklar, özel kavramsal ulamlarına uyan ve uymayan nesne bilgileri edinirler. Bundan ötürü bazı anlam yanılgılarına düşebilirler.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1686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300" b="1" dirty="0"/>
              <a:t>Kavramsal bilgi ile çıkarım yapma</a:t>
            </a:r>
            <a:endParaRPr lang="tr-TR" sz="43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dirty="0" err="1" smtClean="0"/>
              <a:t>Clark’ın</a:t>
            </a:r>
            <a:r>
              <a:rPr lang="tr-TR" dirty="0" smtClean="0"/>
              <a:t> (1973) Anlambilimsel Özellikler</a:t>
            </a:r>
          </a:p>
          <a:p>
            <a:pPr algn="just">
              <a:buNone/>
            </a:pPr>
            <a:r>
              <a:rPr lang="tr-TR" dirty="0" smtClean="0"/>
              <a:t>Varsayımı (</a:t>
            </a:r>
            <a:r>
              <a:rPr lang="tr-TR" dirty="0" err="1" smtClean="0"/>
              <a:t>Semantic</a:t>
            </a:r>
            <a:r>
              <a:rPr lang="tr-TR" dirty="0" smtClean="0"/>
              <a:t> </a:t>
            </a:r>
            <a:r>
              <a:rPr lang="tr-TR" dirty="0" err="1" smtClean="0"/>
              <a:t>Feature</a:t>
            </a:r>
            <a:r>
              <a:rPr lang="tr-TR" dirty="0" smtClean="0"/>
              <a:t> </a:t>
            </a:r>
            <a:r>
              <a:rPr lang="tr-TR" dirty="0" err="1" smtClean="0"/>
              <a:t>Hypothesis</a:t>
            </a:r>
            <a:r>
              <a:rPr lang="tr-TR" dirty="0" smtClean="0"/>
              <a:t>):</a:t>
            </a:r>
          </a:p>
          <a:p>
            <a:pPr algn="just">
              <a:buFontTx/>
              <a:buChar char="-"/>
            </a:pPr>
            <a:r>
              <a:rPr lang="tr-TR" dirty="0" smtClean="0"/>
              <a:t>Anlam edinimi, çocuk, bir sözcüğü kullanırken bunu herhangi bir anlamla eşleştirse de  aşamalı olarak gelişir.</a:t>
            </a:r>
          </a:p>
          <a:p>
            <a:pPr algn="just">
              <a:buFontTx/>
              <a:buChar char="-"/>
            </a:pPr>
            <a:r>
              <a:rPr lang="tr-TR" dirty="0" smtClean="0"/>
              <a:t>Çocuğun, bir sözcüğün anlamını gerçekten çözüp çözmediğini ayırt etmek güçtür. Bu nedenle de anlam kargaşası doğabilir.</a:t>
            </a:r>
          </a:p>
          <a:p>
            <a:pPr algn="just">
              <a:buFontTx/>
              <a:buChar char="-"/>
            </a:pPr>
            <a:r>
              <a:rPr lang="tr-TR" dirty="0" smtClean="0"/>
              <a:t>Anlamı karıştırılan sözcükleri tam anlamıyla ortaya çıkarmak zordur; çünkü bunlar farklı durumlarda farklı etkenlere bağlı olarak değişebilir.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4880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300" b="1" dirty="0"/>
              <a:t>Kavramsal bilgi ile çıkarım yapma</a:t>
            </a:r>
            <a:endParaRPr lang="tr-TR" sz="43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dirty="0" err="1" smtClean="0"/>
              <a:t>Clark’ın</a:t>
            </a:r>
            <a:r>
              <a:rPr lang="tr-TR" dirty="0" smtClean="0"/>
              <a:t> (1973) Anlambilimsel Özellikler</a:t>
            </a:r>
          </a:p>
          <a:p>
            <a:pPr algn="just">
              <a:buNone/>
            </a:pPr>
            <a:r>
              <a:rPr lang="tr-TR" dirty="0" smtClean="0"/>
              <a:t>Varsayımı (</a:t>
            </a:r>
            <a:r>
              <a:rPr lang="tr-TR" dirty="0" err="1" smtClean="0"/>
              <a:t>Semantic</a:t>
            </a:r>
            <a:r>
              <a:rPr lang="tr-TR" dirty="0" smtClean="0"/>
              <a:t> </a:t>
            </a:r>
            <a:r>
              <a:rPr lang="tr-TR" dirty="0" err="1" smtClean="0"/>
              <a:t>Feature</a:t>
            </a:r>
            <a:r>
              <a:rPr lang="tr-TR" dirty="0" smtClean="0"/>
              <a:t> </a:t>
            </a:r>
            <a:r>
              <a:rPr lang="tr-TR" dirty="0" err="1" smtClean="0"/>
              <a:t>Hypothesis</a:t>
            </a:r>
            <a:r>
              <a:rPr lang="tr-TR" dirty="0" smtClean="0"/>
              <a:t>):</a:t>
            </a:r>
          </a:p>
          <a:p>
            <a:pPr algn="just">
              <a:buFontTx/>
              <a:buChar char="-"/>
            </a:pPr>
            <a:r>
              <a:rPr lang="tr-TR" dirty="0" smtClean="0"/>
              <a:t>Edinim sırasını tam olarak kestirmek olanaklı değildir.</a:t>
            </a:r>
          </a:p>
          <a:p>
            <a:pPr algn="just">
              <a:buFontTx/>
              <a:buChar char="-"/>
            </a:pPr>
            <a:r>
              <a:rPr lang="tr-TR" dirty="0" smtClean="0"/>
              <a:t>Dil kullanımının toplumsal yönlerini göz ardı eder.</a:t>
            </a:r>
          </a:p>
          <a:p>
            <a:pPr algn="just">
              <a:buFontTx/>
              <a:buChar char="-"/>
            </a:pPr>
            <a:r>
              <a:rPr lang="tr-TR" dirty="0" smtClean="0"/>
              <a:t>Bilişsel temeli esas alır.</a:t>
            </a:r>
          </a:p>
          <a:p>
            <a:pPr algn="just">
              <a:buFontTx/>
              <a:buChar char="-"/>
            </a:pPr>
            <a:r>
              <a:rPr lang="tr-TR" dirty="0" smtClean="0"/>
              <a:t>Etkileşim, anlam edinimini doğru sözcük seçimiyle nasıl etkiler?</a:t>
            </a:r>
          </a:p>
          <a:p>
            <a:pPr algn="just">
              <a:buFontTx/>
              <a:buChar char="-"/>
            </a:pPr>
            <a:r>
              <a:rPr lang="tr-TR" dirty="0" smtClean="0"/>
              <a:t>Dil kullanımı ve ediniminde edimsel etmenleri</a:t>
            </a:r>
          </a:p>
          <a:p>
            <a:pPr algn="just">
              <a:buNone/>
            </a:pPr>
            <a:r>
              <a:rPr lang="tr-TR" dirty="0" smtClean="0"/>
              <a:t>	dikkate almaz.</a:t>
            </a:r>
          </a:p>
          <a:p>
            <a:pPr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2720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300" b="1" dirty="0"/>
              <a:t>Anlam ediniminde edimsel süreç</a:t>
            </a:r>
            <a:endParaRPr lang="tr-TR" sz="43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tr-TR" dirty="0" smtClean="0"/>
              <a:t>Edimsel süreç, günlük konuşmanın her anında vardır.</a:t>
            </a:r>
          </a:p>
          <a:p>
            <a:pPr algn="just">
              <a:buFontTx/>
              <a:buChar char="-"/>
            </a:pPr>
            <a:r>
              <a:rPr lang="tr-TR" dirty="0" smtClean="0"/>
              <a:t>Çocuklar için ayrıca önemlidir; çünkü anlam edinimi sırasında çocuklar, yetişkinlerin söylediklerini ve bundan yaptıkları çıkarımları iletişimi odak noktası şekline getirirler.</a:t>
            </a:r>
          </a:p>
          <a:p>
            <a:pPr algn="just">
              <a:buFontTx/>
              <a:buChar char="-"/>
            </a:pPr>
            <a:r>
              <a:rPr lang="tr-TR" dirty="0" smtClean="0"/>
              <a:t>Gerçek bir iletişim ortamı yaratmak için çocuklar, kendi niyetlerini açıkça ortaya koyabilmeli ve karşı tarafın niyetini de anlayabilmelilerdir.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0797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İki temel edimsel ilke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tr-TR" dirty="0" smtClean="0"/>
              <a:t>Çocuklar bu iki ilkeyle de erken yaşta</a:t>
            </a:r>
          </a:p>
          <a:p>
            <a:pPr algn="just">
              <a:buNone/>
            </a:pPr>
            <a:r>
              <a:rPr lang="tr-TR" dirty="0" smtClean="0"/>
              <a:t>	tanışıyorlar.</a:t>
            </a:r>
          </a:p>
          <a:p>
            <a:pPr algn="just">
              <a:buFontTx/>
              <a:buChar char="-"/>
            </a:pPr>
            <a:r>
              <a:rPr lang="tr-TR" dirty="0" smtClean="0"/>
              <a:t>Yetişkinlerden duydukları kalıplaşmış kullanımları üretmeyi kendilerine hedef olarak belirliyorlar. Yetişkinlerin üretimi ile kendilerininki arasında fark oluşursa çok hassaslaşıyorlar.</a:t>
            </a:r>
          </a:p>
          <a:p>
            <a:pPr algn="just">
              <a:buFontTx/>
              <a:buChar char="-"/>
            </a:pPr>
            <a:r>
              <a:rPr lang="tr-TR" dirty="0" smtClean="0"/>
              <a:t>Zamanla kendi üretimlerini de düzeltme eğilimindedirler.</a:t>
            </a:r>
          </a:p>
          <a:p>
            <a:pPr algn="just">
              <a:buFontTx/>
              <a:buChar char="-"/>
            </a:pPr>
            <a:r>
              <a:rPr lang="tr-TR" dirty="0" smtClean="0"/>
              <a:t>Farklı sözcüklerin farklı anlamları olabilir diye düşünüyorlar.</a:t>
            </a:r>
          </a:p>
          <a:p>
            <a:pPr algn="just">
              <a:buFontTx/>
              <a:buChar char="-"/>
            </a:pPr>
            <a:r>
              <a:rPr lang="tr-TR" dirty="0" smtClean="0"/>
              <a:t>Kendilerine tanıdık gelmeyen sözcüklerin anlamlarını çıkarmada bu edimsel ilkeler çok yardımcı oluyor.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444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Microsoft Office PowerPoint</Application>
  <PresentationFormat>Geniş ekran</PresentationFormat>
  <Paragraphs>48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14. Ders</vt:lpstr>
      <vt:lpstr>Kavramsal bilgi ile çıkarım yapma</vt:lpstr>
      <vt:lpstr>Kavramsal bilgi ile çıkarım yapma</vt:lpstr>
      <vt:lpstr>Kavramsal bilgi ile çıkarım yapma</vt:lpstr>
      <vt:lpstr>Kavramsal bilgi ile çıkarım yapma</vt:lpstr>
      <vt:lpstr>Anlam ediniminde edimsel süreç</vt:lpstr>
      <vt:lpstr>İki temel edimsel ilke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 Ders</dc:title>
  <dc:creator>Windows Kullanıcısı</dc:creator>
  <cp:lastModifiedBy>Windows Kullanıcısı</cp:lastModifiedBy>
  <cp:revision>1</cp:revision>
  <dcterms:created xsi:type="dcterms:W3CDTF">2018-04-11T10:51:45Z</dcterms:created>
  <dcterms:modified xsi:type="dcterms:W3CDTF">2018-04-11T10:52:07Z</dcterms:modified>
</cp:coreProperties>
</file>