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0" r:id="rId2"/>
    <p:sldId id="291" r:id="rId3"/>
    <p:sldId id="289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339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4932040" y="2276872"/>
            <a:ext cx="2736304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derrew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dessine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çala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giç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basym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ýaňy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ilki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Ýene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043608" y="2276872"/>
            <a:ext cx="2664296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häzir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hemişe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indi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derrew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iz,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çalt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827584" y="2132856"/>
            <a:ext cx="7488832" cy="37240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Ýasama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hallar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 </a:t>
            </a:r>
            <a:r>
              <a:rPr lang="tr-TR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ýasaýjy</a:t>
            </a:r>
            <a:r>
              <a:rPr lang="tr-T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goşulmalaryň</a:t>
            </a:r>
            <a:r>
              <a:rPr lang="tr-T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dirty="0" err="1" smtClean="0">
                <a:latin typeface="Arial" pitchFamily="34" charset="0"/>
                <a:cs typeface="Arial" pitchFamily="34" charset="0"/>
              </a:rPr>
              <a:t>üsti</a:t>
            </a:r>
            <a:r>
              <a:rPr lang="tr-TR" sz="3600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sz="3600" dirty="0" err="1" smtClean="0">
                <a:latin typeface="Arial" pitchFamily="34" charset="0"/>
                <a:cs typeface="Arial" pitchFamily="34" charset="0"/>
              </a:rPr>
              <a:t>beýleki</a:t>
            </a:r>
            <a:r>
              <a:rPr lang="tr-TR" sz="3600" dirty="0" smtClean="0">
                <a:latin typeface="Arial" pitchFamily="34" charset="0"/>
                <a:cs typeface="Arial" pitchFamily="34" charset="0"/>
              </a:rPr>
              <a:t> söz </a:t>
            </a:r>
            <a:r>
              <a:rPr lang="tr-TR" sz="3600" dirty="0" err="1" smtClean="0">
                <a:latin typeface="Arial" pitchFamily="34" charset="0"/>
                <a:cs typeface="Arial" pitchFamily="34" charset="0"/>
              </a:rPr>
              <a:t>toparlaryndan</a:t>
            </a:r>
            <a:r>
              <a:rPr lang="tr-TR" sz="3600" dirty="0" smtClean="0">
                <a:latin typeface="Arial" pitchFamily="34" charset="0"/>
                <a:cs typeface="Arial" pitchFamily="34" charset="0"/>
              </a:rPr>
              <a:t> ýa-da </a:t>
            </a:r>
            <a:r>
              <a:rPr lang="tr-TR" sz="3600" dirty="0" err="1" smtClean="0">
                <a:latin typeface="Arial" pitchFamily="34" charset="0"/>
                <a:cs typeface="Arial" pitchFamily="34" charset="0"/>
              </a:rPr>
              <a:t>hallardan</a:t>
            </a:r>
            <a:r>
              <a:rPr lang="tr-T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600" dirty="0" err="1" smtClean="0">
                <a:latin typeface="Arial" pitchFamily="34" charset="0"/>
                <a:cs typeface="Arial" pitchFamily="34" charset="0"/>
              </a:rPr>
              <a:t>ýasalan</a:t>
            </a:r>
            <a:r>
              <a:rPr lang="tr-T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600" dirty="0" err="1" smtClean="0">
                <a:latin typeface="Arial" pitchFamily="34" charset="0"/>
                <a:cs typeface="Arial" pitchFamily="34" charset="0"/>
              </a:rPr>
              <a:t>hallara</a:t>
            </a:r>
            <a:r>
              <a:rPr lang="tr-T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ýasama</a:t>
            </a:r>
            <a:r>
              <a:rPr lang="tr-T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hallar</a:t>
            </a:r>
            <a:r>
              <a:rPr lang="tr-T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dirty="0" err="1" smtClean="0">
                <a:latin typeface="Arial" pitchFamily="34" charset="0"/>
                <a:cs typeface="Arial" pitchFamily="34" charset="0"/>
              </a:rPr>
              <a:t>diýilýär</a:t>
            </a:r>
            <a:r>
              <a:rPr lang="tr-TR" sz="36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827584" y="1844824"/>
            <a:ext cx="7344816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sv-S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Ýasama hallar hem iki hili bolýar: 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Söz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ýasaýjy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goşulmalaryň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kömegi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bilen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ýasalan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hallar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Meselem: Ol işine </a:t>
            </a:r>
            <a:r>
              <a:rPr lang="tr-TR" sz="2400" b="1" i="1" dirty="0" err="1" smtClean="0">
                <a:latin typeface="Arial" pitchFamily="34" charset="0"/>
                <a:cs typeface="Arial" pitchFamily="34" charset="0"/>
              </a:rPr>
              <a:t>ýüzleý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garaýar. Şonuň üçin hem </a:t>
            </a:r>
            <a:r>
              <a:rPr lang="tr-TR" sz="2400" b="1" i="1" dirty="0" smtClean="0">
                <a:latin typeface="Arial" pitchFamily="34" charset="0"/>
                <a:cs typeface="Arial" pitchFamily="34" charset="0"/>
              </a:rPr>
              <a:t>arkan-</a:t>
            </a:r>
            <a:r>
              <a:rPr lang="tr-TR" sz="2400" b="1" i="1" dirty="0" err="1" smtClean="0">
                <a:latin typeface="Arial" pitchFamily="34" charset="0"/>
                <a:cs typeface="Arial" pitchFamily="34" charset="0"/>
              </a:rPr>
              <a:t>ýüzin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gaýyşýar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Ýasaýjylyk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hyzmatyny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ýerine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ýetirýän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üýtgediji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goşulmalaryň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kömegi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bilen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ýasalan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Meselem: Ol </a:t>
            </a:r>
            <a:r>
              <a:rPr lang="tr-TR" sz="2400" b="1" i="1" dirty="0" err="1" smtClean="0">
                <a:latin typeface="Arial" pitchFamily="34" charset="0"/>
                <a:cs typeface="Arial" pitchFamily="34" charset="0"/>
              </a:rPr>
              <a:t>gündizine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geler. Myrat </a:t>
            </a:r>
            <a:r>
              <a:rPr lang="tr-TR" sz="2400" b="1" i="1" dirty="0" err="1" smtClean="0">
                <a:latin typeface="Arial" pitchFamily="34" charset="0"/>
                <a:cs typeface="Arial" pitchFamily="34" charset="0"/>
              </a:rPr>
              <a:t>ýüzinligine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süýnüp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gaýdan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atdan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gözüni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aýyrmady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971600" y="2060848"/>
            <a:ext cx="7200800" cy="37240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hallardan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köpdür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.Olar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dürli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goşulmalaryň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üsti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hasyl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bolýarlar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Olara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k,-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yn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/-in/-n, 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laýyn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leýin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laý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leý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ça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çe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larça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lerçe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-da/-de/-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nda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nde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ndan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nden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/-dan/-den, -maç, 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yna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/-ine, 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syna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/-sine, 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lygyna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/-ligine, -a/-e, 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/-be, 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ge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-da/-de, 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lakaý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lenç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goşulmalary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degişlidir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043608" y="1844824"/>
            <a:ext cx="7056784" cy="39703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Goşma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birden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artyk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sözüň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goşulyşyp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basym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taýdan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birleşip, hal-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ýagdaý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sözüň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hasyl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edilmegidir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birbada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ikindinara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gijara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birsydyrgyn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irsyhly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899592" y="2348880"/>
            <a:ext cx="7344816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Tirkeş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bir sözüň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gaýtalanmagy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ýa-da iki sözüň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tirkeşip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belli bir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düşünjäni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aňlatmagy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bilen hal-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ýagdaý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sözlerdir.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kem-kemden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onda-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munda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günbe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-günden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öýme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-öý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ýüzläp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müňläp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899592" y="2132856"/>
            <a:ext cx="7344816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Arial" pitchFamily="34" charset="0"/>
                <a:cs typeface="Arial" pitchFamily="34" charset="0"/>
              </a:rPr>
              <a:t>5. Düzme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birden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artyk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sözüň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özara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düzülip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baglanyşmak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bilen hal-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ýagdaý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sözlerdir.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i="1" dirty="0" err="1" smtClean="0">
                <a:latin typeface="Arial" pitchFamily="34" charset="0"/>
                <a:cs typeface="Arial" pitchFamily="34" charset="0"/>
              </a:rPr>
              <a:t>ýüzüniň</a:t>
            </a:r>
            <a:r>
              <a:rPr lang="tr-TR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i="1" dirty="0" err="1" smtClean="0">
                <a:latin typeface="Arial" pitchFamily="34" charset="0"/>
                <a:cs typeface="Arial" pitchFamily="34" charset="0"/>
              </a:rPr>
              <a:t>ugruna</a:t>
            </a:r>
            <a:r>
              <a:rPr lang="tr-TR" sz="2800" b="1" i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8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i="1" dirty="0" err="1" smtClean="0">
                <a:latin typeface="Arial" pitchFamily="34" charset="0"/>
                <a:cs typeface="Arial" pitchFamily="34" charset="0"/>
              </a:rPr>
              <a:t>birnäçe</a:t>
            </a:r>
            <a:r>
              <a:rPr lang="tr-TR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i="1" dirty="0" err="1" smtClean="0">
                <a:latin typeface="Arial" pitchFamily="34" charset="0"/>
                <a:cs typeface="Arial" pitchFamily="34" charset="0"/>
              </a:rPr>
              <a:t>ýyldan</a:t>
            </a:r>
            <a:r>
              <a:rPr lang="tr-TR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i="1" dirty="0" err="1" smtClean="0">
                <a:latin typeface="Arial" pitchFamily="34" charset="0"/>
                <a:cs typeface="Arial" pitchFamily="34" charset="0"/>
              </a:rPr>
              <a:t>bäri</a:t>
            </a:r>
            <a:r>
              <a:rPr lang="tr-TR" sz="2800" b="1" i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8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i="1" dirty="0" smtClean="0">
                <a:latin typeface="Arial" pitchFamily="34" charset="0"/>
                <a:cs typeface="Arial" pitchFamily="34" charset="0"/>
              </a:rPr>
              <a:t>günlerde </a:t>
            </a:r>
            <a:r>
              <a:rPr lang="tr-TR" sz="2800" b="1" i="1" dirty="0" smtClean="0">
                <a:latin typeface="Arial" pitchFamily="34" charset="0"/>
                <a:cs typeface="Arial" pitchFamily="34" charset="0"/>
              </a:rPr>
              <a:t>bir gün </a:t>
            </a:r>
            <a:endParaRPr lang="tr-TR" sz="2800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2051720" y="1412776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Gönükme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Doly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derňew ediň. 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2699792" y="2420888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Biwagt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gygyran horazy öldűrerler. Balykçyda ýarna ýok , bu gün görseň, erte ýok. Biz geỳerin, dűz gezerin. Gorkana goşa görner. Ilkim kädi, soňkym çűỳşe. Illäp-gűnläp kel gyzy äre berdiler. Ir gűlmedik giç gűlmez, giç gűlmedik hiç gűlmez. Ir öýlenen ogul-gyzyna guwanar.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zarflar ve zarfların sınıflandırılmasını 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3015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TÜRKÇESİ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899592" y="2060848"/>
            <a:ext cx="7272808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özbaşdak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söz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topary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bolup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olar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köplenç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gymyldy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-hereketi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sözlere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baglanýarlar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hereketiň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ýagdaýyny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wagtyny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hilini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tr-T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nirä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gönükdirilendigini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aňladýarlar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827584" y="2132856"/>
            <a:ext cx="7488832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Sözlemde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üýtgediji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üýtgeşmän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işliklere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baglanyp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baglanýan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işliklerinden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aňlanýan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gymyldy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hereketiň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ýagdaýyny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hilini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wagtyny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ugruny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bildirmäge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hyzmat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edýän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sözlere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diýilýär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(P.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Azymow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başg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Türkmen dili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peduçilişeler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üçin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okuw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kitaby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258 s.).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71600" y="1916832"/>
            <a:ext cx="7056784" cy="390876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Hallar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sözlemde </a:t>
            </a:r>
            <a:endParaRPr lang="tr-T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nähili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?,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neneňsi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?,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nädip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?,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nämeçe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?,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näme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üçin?,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nirede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?,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haçan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?,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niräk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?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diýen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soraglara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jogap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bolýarlar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899592" y="2204864"/>
            <a:ext cx="7344816" cy="3477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sintaktik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taýdan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sözlemde işliklere ýa-da işlik şekillerinden bolan her bir sözlem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agzasyna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baglanyp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wagty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orny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sebäp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maksady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ýagdaýy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mukdar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dereje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meňzetme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deňeşdirme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ýaly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dürli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ahwalatlary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görkezýärler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755576" y="2060848"/>
            <a:ext cx="7632848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Itler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onda –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munda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nirede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?)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ygyp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ýördi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(orun.)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Olar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dostlarça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görüşdiler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kimlerçe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deňeşdirme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).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Ol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gorkujygyna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saňňyldaýardy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.- näme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üçin?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sebäp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-maksat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Myrat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häzir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turar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öýtdi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.-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haçan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wagt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).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Duşmanyň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peşeçe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bolsa,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pilçe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gör(H.d). </a:t>
            </a:r>
          </a:p>
          <a:p>
            <a:pPr algn="just">
              <a:buFont typeface="Wingdings" pitchFamily="2" charset="2"/>
              <a:buChar char="Ø"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899592" y="1988840"/>
            <a:ext cx="7200800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Arial" pitchFamily="34" charset="0"/>
                <a:cs typeface="Arial" pitchFamily="34" charset="0"/>
              </a:rPr>
              <a:t>Türkmen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dilindäki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emele gelşi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taýdan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dürli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dürlidir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HALLAR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morfologik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sz="2800" dirty="0" smtClean="0">
                <a:latin typeface="Arial" pitchFamily="34" charset="0"/>
                <a:cs typeface="Arial" pitchFamily="34" charset="0"/>
              </a:rPr>
              <a:t>                             we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sintaktik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ýollar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bilen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ýasalýarlar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0"/>
            <a:ext cx="6408712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971600" y="9087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Türkmen Türkçesinde zarflar ve zarfların sınıflandırılması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71600" y="1412776"/>
            <a:ext cx="648072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LEKSIK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GRAMMATIK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AÝRATYNLYKLARY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83568" y="198884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Türkmen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dilindäki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hallar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gurluşy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taýdan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bäş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topara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bölünýärler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827584" y="3068960"/>
            <a:ext cx="7344816" cy="26776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Asyl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hallar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Türkmen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dilinde hiç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hili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kabul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etmän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düýp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görnüşinde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herekeiň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belli bir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alamatyny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ýagdaý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wagt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gur</a:t>
            </a: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bildirýän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sözlere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asyl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hallar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diýilýär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1196</TotalTime>
  <Words>1009</Words>
  <Application>Microsoft Office PowerPoint</Application>
  <PresentationFormat>Ekran Gösterisi (4:3)</PresentationFormat>
  <Paragraphs>172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Moda Tasarımı</vt:lpstr>
      <vt:lpstr>ANKARA ÜNİVERSİTESİ DİL VE TARİH-COĞRAFYA FAKÜLTESİ</vt:lpstr>
      <vt:lpstr>Slayt 2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HP</cp:lastModifiedBy>
  <cp:revision>166</cp:revision>
  <dcterms:created xsi:type="dcterms:W3CDTF">2016-09-19T14:10:52Z</dcterms:created>
  <dcterms:modified xsi:type="dcterms:W3CDTF">2018-04-15T15:31:52Z</dcterms:modified>
</cp:coreProperties>
</file>