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90" r:id="rId2"/>
    <p:sldId id="291" r:id="rId3"/>
    <p:sldId id="289" r:id="rId4"/>
    <p:sldId id="428" r:id="rId5"/>
    <p:sldId id="429" r:id="rId6"/>
    <p:sldId id="430" r:id="rId7"/>
    <p:sldId id="431" r:id="rId8"/>
    <p:sldId id="432" r:id="rId9"/>
    <p:sldId id="433" r:id="rId10"/>
    <p:sldId id="434" r:id="rId11"/>
    <p:sldId id="435" r:id="rId12"/>
    <p:sldId id="436" r:id="rId13"/>
    <p:sldId id="437" r:id="rId14"/>
    <p:sldId id="438" r:id="rId15"/>
    <p:sldId id="439" r:id="rId16"/>
    <p:sldId id="440" r:id="rId17"/>
    <p:sldId id="441" r:id="rId18"/>
    <p:sldId id="339" r:id="rId1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Orta Stil 2 - Vurgu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31B168-EDD5-4DD0-A073-D2845D6FCA7E}" type="datetimeFigureOut">
              <a:rPr lang="tr-TR" smtClean="0"/>
              <a:pPr/>
              <a:t>15.04.2018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142F21-A67E-4AA2-AC83-01B4144424E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4933088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Doç. Dr. Berdi Sarıyev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142F21-A67E-4AA2-AC83-01B4144424E8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7354389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610D8F2E-E5C5-4E54-9153-6563A076DD57}" type="datetimeFigureOut">
              <a:rPr lang="tr-TR" smtClean="0"/>
              <a:pPr/>
              <a:t>15.04.2018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15.04.2018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2"/>
            <a:ext cx="1295400" cy="4318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200"/>
            <a:ext cx="5181600" cy="426720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15.04.2018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1"/>
            <a:ext cx="6400800" cy="3048001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15.04.2018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15.04.2018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8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1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15.04.2018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1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15.04.2018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15.04.2018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15.04.2018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2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2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15.04.2018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7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15.04.2018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1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1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610D8F2E-E5C5-4E54-9153-6563A076DD57}" type="datetimeFigureOut">
              <a:rPr lang="tr-TR" smtClean="0"/>
              <a:pPr/>
              <a:t>15.04.2018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1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043608" y="1052736"/>
            <a:ext cx="6984776" cy="1152128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sz="2800" b="1" dirty="0" smtClean="0"/>
              <a:t>ANKARA ÜNİVERSİTESİ</a:t>
            </a:r>
            <a:br>
              <a:rPr lang="tr-TR" sz="2800" b="1" dirty="0" smtClean="0"/>
            </a:br>
            <a:r>
              <a:rPr lang="tr-TR" sz="2800" b="1" dirty="0" smtClean="0"/>
              <a:t>DİL VE TARİH-COĞRAFYA FAKÜLTESİ</a:t>
            </a:r>
            <a:endParaRPr lang="tr-TR" sz="2800" b="1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187624" y="2348880"/>
            <a:ext cx="6400800" cy="762000"/>
          </a:xfrm>
          <a:solidFill>
            <a:srgbClr val="92D050"/>
          </a:solidFill>
        </p:spPr>
        <p:txBody>
          <a:bodyPr/>
          <a:lstStyle/>
          <a:p>
            <a:r>
              <a:rPr lang="tr-TR" b="1" dirty="0" smtClean="0">
                <a:solidFill>
                  <a:schemeClr val="bg1"/>
                </a:solidFill>
              </a:rPr>
              <a:t>ÇAĞDAŞ TÜRK LEHÇELERİ VE EDEBİYATLARI BÖLÜMÜ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4" name="2 Alt Başlık"/>
          <p:cNvSpPr txBox="1">
            <a:spLocks/>
          </p:cNvSpPr>
          <p:nvPr/>
        </p:nvSpPr>
        <p:spPr>
          <a:xfrm>
            <a:off x="971600" y="3861048"/>
            <a:ext cx="6984776" cy="762000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lvl="0" algn="ctr">
              <a:lnSpc>
                <a:spcPct val="150000"/>
              </a:lnSpc>
              <a:spcBef>
                <a:spcPct val="20000"/>
              </a:spcBef>
            </a:pPr>
            <a:r>
              <a:rPr kumimoji="0" lang="tr-TR" sz="2000" b="1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GÜNEY-BATI OĞUZ  GRUBU </a:t>
            </a:r>
            <a:r>
              <a:rPr lang="tr-TR" sz="2000" b="1" dirty="0" smtClean="0"/>
              <a:t>TÜRK LEHÇELERİ VE EDEBİYATLARI ANABİLİM DALI</a:t>
            </a:r>
          </a:p>
          <a:p>
            <a:pPr lvl="0" algn="ctr">
              <a:lnSpc>
                <a:spcPct val="150000"/>
              </a:lnSpc>
              <a:spcBef>
                <a:spcPct val="20000"/>
              </a:spcBef>
            </a:pPr>
            <a:endParaRPr kumimoji="0" lang="tr-TR" sz="2000" b="0" i="1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971600" y="0"/>
            <a:ext cx="6408712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24328" y="620688"/>
            <a:ext cx="792088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6 Dikdörtgen"/>
          <p:cNvSpPr/>
          <p:nvPr/>
        </p:nvSpPr>
        <p:spPr>
          <a:xfrm>
            <a:off x="971600" y="908720"/>
            <a:ext cx="64087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b="1" dirty="0" smtClean="0">
                <a:latin typeface="Arial" pitchFamily="34" charset="0"/>
                <a:cs typeface="Arial" pitchFamily="34" charset="0"/>
              </a:rPr>
              <a:t>Türkmen Türkçesinde zarflar ve zarfların sınıflandırılması</a:t>
            </a:r>
            <a:endParaRPr lang="tr-TR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7 Dikdörtgen"/>
          <p:cNvSpPr/>
          <p:nvPr/>
        </p:nvSpPr>
        <p:spPr>
          <a:xfrm>
            <a:off x="971600" y="1412776"/>
            <a:ext cx="6480720" cy="338554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just"/>
            <a:r>
              <a:rPr lang="tr-TR" sz="1600" b="1" dirty="0" err="1" smtClean="0">
                <a:latin typeface="Arial" pitchFamily="34" charset="0"/>
                <a:cs typeface="Arial" pitchFamily="34" charset="0"/>
              </a:rPr>
              <a:t>HALLAR</a:t>
            </a:r>
            <a:r>
              <a:rPr lang="tr-TR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1600" b="1" dirty="0" err="1" smtClean="0">
                <a:latin typeface="Arial" pitchFamily="34" charset="0"/>
                <a:cs typeface="Arial" pitchFamily="34" charset="0"/>
              </a:rPr>
              <a:t>WE</a:t>
            </a:r>
            <a:r>
              <a:rPr lang="tr-TR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1600" b="1" dirty="0" err="1" smtClean="0">
                <a:latin typeface="Arial" pitchFamily="34" charset="0"/>
                <a:cs typeface="Arial" pitchFamily="34" charset="0"/>
              </a:rPr>
              <a:t>OLARYŇ</a:t>
            </a:r>
            <a:r>
              <a:rPr lang="tr-TR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1600" b="1" dirty="0" err="1" smtClean="0">
                <a:latin typeface="Arial" pitchFamily="34" charset="0"/>
                <a:cs typeface="Arial" pitchFamily="34" charset="0"/>
              </a:rPr>
              <a:t>LEKSIK</a:t>
            </a:r>
            <a:r>
              <a:rPr lang="tr-TR" sz="1600" b="1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tr-TR" sz="1600" b="1" dirty="0" err="1" smtClean="0">
                <a:latin typeface="Arial" pitchFamily="34" charset="0"/>
                <a:cs typeface="Arial" pitchFamily="34" charset="0"/>
              </a:rPr>
              <a:t>GRAMMATIK</a:t>
            </a:r>
            <a:r>
              <a:rPr lang="tr-TR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1600" b="1" dirty="0" err="1" smtClean="0">
                <a:latin typeface="Arial" pitchFamily="34" charset="0"/>
                <a:cs typeface="Arial" pitchFamily="34" charset="0"/>
              </a:rPr>
              <a:t>AÝRATYNLYKLARY</a:t>
            </a:r>
            <a:r>
              <a:rPr lang="tr-TR" sz="1600" b="1" dirty="0" smtClean="0">
                <a:latin typeface="Arial" pitchFamily="34" charset="0"/>
                <a:cs typeface="Arial" pitchFamily="34" charset="0"/>
              </a:rPr>
              <a:t> </a:t>
            </a:r>
            <a:endParaRPr lang="tr-TR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8 Dikdörtgen"/>
          <p:cNvSpPr/>
          <p:nvPr/>
        </p:nvSpPr>
        <p:spPr>
          <a:xfrm>
            <a:off x="4932040" y="2276872"/>
            <a:ext cx="2736304" cy="3416320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derrew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, </a:t>
            </a:r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dessine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, </a:t>
            </a:r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400" dirty="0" smtClean="0">
                <a:latin typeface="Arial" pitchFamily="34" charset="0"/>
                <a:cs typeface="Arial" pitchFamily="34" charset="0"/>
              </a:rPr>
              <a:t>çala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, </a:t>
            </a:r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giç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, </a:t>
            </a:r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basym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, </a:t>
            </a:r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ýaňy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, </a:t>
            </a:r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400" dirty="0" smtClean="0">
                <a:latin typeface="Arial" pitchFamily="34" charset="0"/>
                <a:cs typeface="Arial" pitchFamily="34" charset="0"/>
              </a:rPr>
              <a:t>ilki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, </a:t>
            </a:r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400" dirty="0" smtClean="0">
                <a:latin typeface="Arial" pitchFamily="34" charset="0"/>
                <a:cs typeface="Arial" pitchFamily="34" charset="0"/>
              </a:rPr>
              <a:t>Ýene </a:t>
            </a:r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endParaRPr lang="tr-TR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10 Dikdörtgen"/>
          <p:cNvSpPr/>
          <p:nvPr/>
        </p:nvSpPr>
        <p:spPr>
          <a:xfrm>
            <a:off x="1043608" y="2276872"/>
            <a:ext cx="2664296" cy="3416320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ü"/>
            </a:pPr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400" dirty="0" smtClean="0">
                <a:latin typeface="Arial" pitchFamily="34" charset="0"/>
                <a:cs typeface="Arial" pitchFamily="34" charset="0"/>
              </a:rPr>
              <a:t>häzir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, </a:t>
            </a:r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hemişe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, </a:t>
            </a:r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400" dirty="0" smtClean="0">
                <a:latin typeface="Arial" pitchFamily="34" charset="0"/>
                <a:cs typeface="Arial" pitchFamily="34" charset="0"/>
              </a:rPr>
              <a:t>indi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, </a:t>
            </a:r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derrew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, </a:t>
            </a:r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400" dirty="0" smtClean="0">
                <a:latin typeface="Arial" pitchFamily="34" charset="0"/>
                <a:cs typeface="Arial" pitchFamily="34" charset="0"/>
              </a:rPr>
              <a:t>ir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, </a:t>
            </a:r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400" dirty="0" smtClean="0">
                <a:latin typeface="Arial" pitchFamily="34" charset="0"/>
                <a:cs typeface="Arial" pitchFamily="34" charset="0"/>
              </a:rPr>
              <a:t>t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iz,</a:t>
            </a:r>
          </a:p>
          <a:p>
            <a:pPr algn="just">
              <a:buFont typeface="Wingdings" pitchFamily="2" charset="2"/>
              <a:buChar char="ü"/>
            </a:pP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çalt</a:t>
            </a:r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endParaRPr lang="tr-TR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971600" y="0"/>
            <a:ext cx="6408712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24328" y="620688"/>
            <a:ext cx="792088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6 Dikdörtgen"/>
          <p:cNvSpPr/>
          <p:nvPr/>
        </p:nvSpPr>
        <p:spPr>
          <a:xfrm>
            <a:off x="971600" y="908720"/>
            <a:ext cx="64087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b="1" dirty="0" smtClean="0">
                <a:latin typeface="Arial" pitchFamily="34" charset="0"/>
                <a:cs typeface="Arial" pitchFamily="34" charset="0"/>
              </a:rPr>
              <a:t>Türkmen Türkçesinde zarflar ve zarfların sınıflandırılması</a:t>
            </a:r>
            <a:endParaRPr lang="tr-TR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7 Dikdörtgen"/>
          <p:cNvSpPr/>
          <p:nvPr/>
        </p:nvSpPr>
        <p:spPr>
          <a:xfrm>
            <a:off x="971600" y="1412776"/>
            <a:ext cx="6480720" cy="338554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just"/>
            <a:r>
              <a:rPr lang="tr-TR" sz="1600" b="1" dirty="0" err="1" smtClean="0">
                <a:latin typeface="Arial" pitchFamily="34" charset="0"/>
                <a:cs typeface="Arial" pitchFamily="34" charset="0"/>
              </a:rPr>
              <a:t>HALLAR</a:t>
            </a:r>
            <a:r>
              <a:rPr lang="tr-TR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1600" b="1" dirty="0" err="1" smtClean="0">
                <a:latin typeface="Arial" pitchFamily="34" charset="0"/>
                <a:cs typeface="Arial" pitchFamily="34" charset="0"/>
              </a:rPr>
              <a:t>WE</a:t>
            </a:r>
            <a:r>
              <a:rPr lang="tr-TR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1600" b="1" dirty="0" err="1" smtClean="0">
                <a:latin typeface="Arial" pitchFamily="34" charset="0"/>
                <a:cs typeface="Arial" pitchFamily="34" charset="0"/>
              </a:rPr>
              <a:t>OLARYŇ</a:t>
            </a:r>
            <a:r>
              <a:rPr lang="tr-TR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1600" b="1" dirty="0" err="1" smtClean="0">
                <a:latin typeface="Arial" pitchFamily="34" charset="0"/>
                <a:cs typeface="Arial" pitchFamily="34" charset="0"/>
              </a:rPr>
              <a:t>LEKSIK</a:t>
            </a:r>
            <a:r>
              <a:rPr lang="tr-TR" sz="1600" b="1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tr-TR" sz="1600" b="1" dirty="0" err="1" smtClean="0">
                <a:latin typeface="Arial" pitchFamily="34" charset="0"/>
                <a:cs typeface="Arial" pitchFamily="34" charset="0"/>
              </a:rPr>
              <a:t>GRAMMATIK</a:t>
            </a:r>
            <a:r>
              <a:rPr lang="tr-TR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1600" b="1" dirty="0" err="1" smtClean="0">
                <a:latin typeface="Arial" pitchFamily="34" charset="0"/>
                <a:cs typeface="Arial" pitchFamily="34" charset="0"/>
              </a:rPr>
              <a:t>AÝRATYNLYKLARY</a:t>
            </a:r>
            <a:r>
              <a:rPr lang="tr-TR" sz="1600" b="1" dirty="0" smtClean="0">
                <a:latin typeface="Arial" pitchFamily="34" charset="0"/>
                <a:cs typeface="Arial" pitchFamily="34" charset="0"/>
              </a:rPr>
              <a:t> </a:t>
            </a:r>
            <a:endParaRPr lang="tr-TR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10 Dikdörtgen"/>
          <p:cNvSpPr/>
          <p:nvPr/>
        </p:nvSpPr>
        <p:spPr>
          <a:xfrm>
            <a:off x="827584" y="2132856"/>
            <a:ext cx="7488832" cy="3724096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2.</a:t>
            </a:r>
            <a:r>
              <a:rPr lang="tr-TR" sz="28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Ýasama</a:t>
            </a:r>
            <a:r>
              <a:rPr lang="tr-TR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8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hallar</a:t>
            </a:r>
            <a:r>
              <a:rPr lang="tr-TR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just"/>
            <a:endParaRPr lang="tr-TR" sz="28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tr-TR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Hal </a:t>
            </a:r>
            <a:r>
              <a:rPr lang="tr-TR" sz="36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ýasaýjy</a:t>
            </a:r>
            <a:r>
              <a:rPr lang="tr-TR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36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goşulmalaryň</a:t>
            </a:r>
            <a:r>
              <a:rPr lang="tr-TR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3600" dirty="0" err="1" smtClean="0">
                <a:latin typeface="Arial" pitchFamily="34" charset="0"/>
                <a:cs typeface="Arial" pitchFamily="34" charset="0"/>
              </a:rPr>
              <a:t>üsti</a:t>
            </a:r>
            <a:r>
              <a:rPr lang="tr-TR" sz="3600" dirty="0" smtClean="0">
                <a:latin typeface="Arial" pitchFamily="34" charset="0"/>
                <a:cs typeface="Arial" pitchFamily="34" charset="0"/>
              </a:rPr>
              <a:t> bilen </a:t>
            </a:r>
            <a:r>
              <a:rPr lang="tr-TR" sz="3600" dirty="0" err="1" smtClean="0">
                <a:latin typeface="Arial" pitchFamily="34" charset="0"/>
                <a:cs typeface="Arial" pitchFamily="34" charset="0"/>
              </a:rPr>
              <a:t>beýleki</a:t>
            </a:r>
            <a:r>
              <a:rPr lang="tr-TR" sz="3600" dirty="0" smtClean="0">
                <a:latin typeface="Arial" pitchFamily="34" charset="0"/>
                <a:cs typeface="Arial" pitchFamily="34" charset="0"/>
              </a:rPr>
              <a:t> söz </a:t>
            </a:r>
            <a:r>
              <a:rPr lang="tr-TR" sz="3600" dirty="0" err="1" smtClean="0">
                <a:latin typeface="Arial" pitchFamily="34" charset="0"/>
                <a:cs typeface="Arial" pitchFamily="34" charset="0"/>
              </a:rPr>
              <a:t>toparlaryndan</a:t>
            </a:r>
            <a:r>
              <a:rPr lang="tr-TR" sz="3600" dirty="0" smtClean="0">
                <a:latin typeface="Arial" pitchFamily="34" charset="0"/>
                <a:cs typeface="Arial" pitchFamily="34" charset="0"/>
              </a:rPr>
              <a:t> ýa-da </a:t>
            </a:r>
            <a:r>
              <a:rPr lang="tr-TR" sz="3600" dirty="0" err="1" smtClean="0">
                <a:latin typeface="Arial" pitchFamily="34" charset="0"/>
                <a:cs typeface="Arial" pitchFamily="34" charset="0"/>
              </a:rPr>
              <a:t>hallardan</a:t>
            </a:r>
            <a:r>
              <a:rPr lang="tr-TR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3600" dirty="0" err="1" smtClean="0">
                <a:latin typeface="Arial" pitchFamily="34" charset="0"/>
                <a:cs typeface="Arial" pitchFamily="34" charset="0"/>
              </a:rPr>
              <a:t>ýasalan</a:t>
            </a:r>
            <a:r>
              <a:rPr lang="tr-TR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3600" dirty="0" err="1" smtClean="0">
                <a:latin typeface="Arial" pitchFamily="34" charset="0"/>
                <a:cs typeface="Arial" pitchFamily="34" charset="0"/>
              </a:rPr>
              <a:t>hallara</a:t>
            </a:r>
            <a:r>
              <a:rPr lang="tr-TR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36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ýasama</a:t>
            </a:r>
            <a:r>
              <a:rPr lang="tr-TR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36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hallar</a:t>
            </a:r>
            <a:r>
              <a:rPr lang="tr-TR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3600" dirty="0" err="1" smtClean="0">
                <a:latin typeface="Arial" pitchFamily="34" charset="0"/>
                <a:cs typeface="Arial" pitchFamily="34" charset="0"/>
              </a:rPr>
              <a:t>diýilýär</a:t>
            </a:r>
            <a:r>
              <a:rPr lang="tr-TR" sz="3600" dirty="0" smtClean="0">
                <a:latin typeface="Arial" pitchFamily="34" charset="0"/>
                <a:cs typeface="Arial" pitchFamily="34" charset="0"/>
              </a:rPr>
              <a:t>. </a:t>
            </a:r>
            <a:endParaRPr lang="tr-TR" sz="36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tr-TR" sz="3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971600" y="0"/>
            <a:ext cx="6408712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24328" y="620688"/>
            <a:ext cx="792088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6 Dikdörtgen"/>
          <p:cNvSpPr/>
          <p:nvPr/>
        </p:nvSpPr>
        <p:spPr>
          <a:xfrm>
            <a:off x="971600" y="908720"/>
            <a:ext cx="64087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b="1" dirty="0" smtClean="0">
                <a:latin typeface="Arial" pitchFamily="34" charset="0"/>
                <a:cs typeface="Arial" pitchFamily="34" charset="0"/>
              </a:rPr>
              <a:t>Türkmen Türkçesinde zarflar ve zarfların sınıflandırılması</a:t>
            </a:r>
            <a:endParaRPr lang="tr-TR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7 Dikdörtgen"/>
          <p:cNvSpPr/>
          <p:nvPr/>
        </p:nvSpPr>
        <p:spPr>
          <a:xfrm>
            <a:off x="971600" y="1412776"/>
            <a:ext cx="6480720" cy="338554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just"/>
            <a:r>
              <a:rPr lang="tr-TR" sz="1600" b="1" dirty="0" err="1" smtClean="0">
                <a:latin typeface="Arial" pitchFamily="34" charset="0"/>
                <a:cs typeface="Arial" pitchFamily="34" charset="0"/>
              </a:rPr>
              <a:t>HALLAR</a:t>
            </a:r>
            <a:r>
              <a:rPr lang="tr-TR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1600" b="1" dirty="0" err="1" smtClean="0">
                <a:latin typeface="Arial" pitchFamily="34" charset="0"/>
                <a:cs typeface="Arial" pitchFamily="34" charset="0"/>
              </a:rPr>
              <a:t>WE</a:t>
            </a:r>
            <a:r>
              <a:rPr lang="tr-TR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1600" b="1" dirty="0" err="1" smtClean="0">
                <a:latin typeface="Arial" pitchFamily="34" charset="0"/>
                <a:cs typeface="Arial" pitchFamily="34" charset="0"/>
              </a:rPr>
              <a:t>OLARYŇ</a:t>
            </a:r>
            <a:r>
              <a:rPr lang="tr-TR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1600" b="1" dirty="0" err="1" smtClean="0">
                <a:latin typeface="Arial" pitchFamily="34" charset="0"/>
                <a:cs typeface="Arial" pitchFamily="34" charset="0"/>
              </a:rPr>
              <a:t>LEKSIK</a:t>
            </a:r>
            <a:r>
              <a:rPr lang="tr-TR" sz="1600" b="1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tr-TR" sz="1600" b="1" dirty="0" err="1" smtClean="0">
                <a:latin typeface="Arial" pitchFamily="34" charset="0"/>
                <a:cs typeface="Arial" pitchFamily="34" charset="0"/>
              </a:rPr>
              <a:t>GRAMMATIK</a:t>
            </a:r>
            <a:r>
              <a:rPr lang="tr-TR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1600" b="1" dirty="0" err="1" smtClean="0">
                <a:latin typeface="Arial" pitchFamily="34" charset="0"/>
                <a:cs typeface="Arial" pitchFamily="34" charset="0"/>
              </a:rPr>
              <a:t>AÝRATYNLYKLARY</a:t>
            </a:r>
            <a:r>
              <a:rPr lang="tr-TR" sz="1600" b="1" dirty="0" smtClean="0">
                <a:latin typeface="Arial" pitchFamily="34" charset="0"/>
                <a:cs typeface="Arial" pitchFamily="34" charset="0"/>
              </a:rPr>
              <a:t> </a:t>
            </a:r>
            <a:endParaRPr lang="tr-TR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9 Dikdörtgen"/>
          <p:cNvSpPr/>
          <p:nvPr/>
        </p:nvSpPr>
        <p:spPr>
          <a:xfrm>
            <a:off x="827584" y="1844824"/>
            <a:ext cx="7344816" cy="3416320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sv-SE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Ýasama hallar hem iki hili bolýar: </a:t>
            </a:r>
            <a:endParaRPr lang="tr-TR" sz="24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sv-SE" sz="24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tr-TR" sz="2400" dirty="0" smtClean="0">
                <a:latin typeface="Arial" pitchFamily="34" charset="0"/>
                <a:cs typeface="Arial" pitchFamily="34" charset="0"/>
              </a:rPr>
              <a:t>a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tr-TR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Söz </a:t>
            </a:r>
            <a:r>
              <a:rPr lang="tr-TR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ýasaýjy</a:t>
            </a:r>
            <a:r>
              <a:rPr lang="tr-TR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goşulmalaryň</a:t>
            </a:r>
            <a:r>
              <a:rPr lang="tr-TR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kömegi</a:t>
            </a:r>
            <a:r>
              <a:rPr lang="tr-TR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bilen </a:t>
            </a:r>
            <a:r>
              <a:rPr lang="tr-TR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ýasalan</a:t>
            </a:r>
            <a:r>
              <a:rPr lang="tr-TR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hallar</a:t>
            </a:r>
            <a:r>
              <a:rPr lang="tr-TR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Meselem: Ol işine </a:t>
            </a:r>
            <a:r>
              <a:rPr lang="tr-TR" sz="2400" b="1" i="1" dirty="0" err="1" smtClean="0">
                <a:latin typeface="Arial" pitchFamily="34" charset="0"/>
                <a:cs typeface="Arial" pitchFamily="34" charset="0"/>
              </a:rPr>
              <a:t>ýüzleý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garaýar. Şonuň üçin hem </a:t>
            </a:r>
            <a:r>
              <a:rPr lang="tr-TR" sz="2400" b="1" i="1" dirty="0" smtClean="0">
                <a:latin typeface="Arial" pitchFamily="34" charset="0"/>
                <a:cs typeface="Arial" pitchFamily="34" charset="0"/>
              </a:rPr>
              <a:t>arkan-</a:t>
            </a:r>
            <a:r>
              <a:rPr lang="tr-TR" sz="2400" b="1" i="1" dirty="0" err="1" smtClean="0">
                <a:latin typeface="Arial" pitchFamily="34" charset="0"/>
                <a:cs typeface="Arial" pitchFamily="34" charset="0"/>
              </a:rPr>
              <a:t>ýüzin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gaýyşýar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algn="just"/>
            <a:r>
              <a:rPr lang="tr-TR" sz="2400" dirty="0" smtClean="0">
                <a:latin typeface="Arial" pitchFamily="34" charset="0"/>
                <a:cs typeface="Arial" pitchFamily="34" charset="0"/>
              </a:rPr>
              <a:t>b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tr-TR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Ýasaýjylyk</a:t>
            </a:r>
            <a:r>
              <a:rPr lang="tr-TR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hyzmatyny</a:t>
            </a:r>
            <a:r>
              <a:rPr lang="tr-TR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ýerine</a:t>
            </a:r>
            <a:r>
              <a:rPr lang="tr-TR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ýetirýän</a:t>
            </a:r>
            <a:r>
              <a:rPr lang="tr-TR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üýtgediji</a:t>
            </a:r>
            <a:r>
              <a:rPr lang="tr-TR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goşulmalaryň</a:t>
            </a:r>
            <a:r>
              <a:rPr lang="tr-TR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kömegi</a:t>
            </a:r>
            <a:r>
              <a:rPr lang="tr-TR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bilen </a:t>
            </a:r>
            <a:r>
              <a:rPr lang="tr-TR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ýasalan</a:t>
            </a:r>
            <a:r>
              <a:rPr lang="tr-TR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hallar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. Meselem: Ol </a:t>
            </a:r>
            <a:r>
              <a:rPr lang="tr-TR" sz="2400" b="1" i="1" dirty="0" err="1" smtClean="0">
                <a:latin typeface="Arial" pitchFamily="34" charset="0"/>
                <a:cs typeface="Arial" pitchFamily="34" charset="0"/>
              </a:rPr>
              <a:t>gündizine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geler. Myrat </a:t>
            </a:r>
            <a:r>
              <a:rPr lang="tr-TR" sz="2400" b="1" i="1" dirty="0" err="1" smtClean="0">
                <a:latin typeface="Arial" pitchFamily="34" charset="0"/>
                <a:cs typeface="Arial" pitchFamily="34" charset="0"/>
              </a:rPr>
              <a:t>ýüzinligine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süýnüp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gaýdan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atdan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gözüni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aýyrmady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.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971600" y="0"/>
            <a:ext cx="6408712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24328" y="620688"/>
            <a:ext cx="792088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6 Dikdörtgen"/>
          <p:cNvSpPr/>
          <p:nvPr/>
        </p:nvSpPr>
        <p:spPr>
          <a:xfrm>
            <a:off x="971600" y="908720"/>
            <a:ext cx="64087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b="1" dirty="0" smtClean="0">
                <a:latin typeface="Arial" pitchFamily="34" charset="0"/>
                <a:cs typeface="Arial" pitchFamily="34" charset="0"/>
              </a:rPr>
              <a:t>Türkmen Türkçesinde zarflar ve zarfların sınıflandırılması</a:t>
            </a:r>
            <a:endParaRPr lang="tr-TR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7 Dikdörtgen"/>
          <p:cNvSpPr/>
          <p:nvPr/>
        </p:nvSpPr>
        <p:spPr>
          <a:xfrm>
            <a:off x="971600" y="1412776"/>
            <a:ext cx="6480720" cy="338554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just"/>
            <a:r>
              <a:rPr lang="tr-TR" sz="1600" b="1" dirty="0" err="1" smtClean="0">
                <a:latin typeface="Arial" pitchFamily="34" charset="0"/>
                <a:cs typeface="Arial" pitchFamily="34" charset="0"/>
              </a:rPr>
              <a:t>HALLAR</a:t>
            </a:r>
            <a:r>
              <a:rPr lang="tr-TR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1600" b="1" dirty="0" err="1" smtClean="0">
                <a:latin typeface="Arial" pitchFamily="34" charset="0"/>
                <a:cs typeface="Arial" pitchFamily="34" charset="0"/>
              </a:rPr>
              <a:t>WE</a:t>
            </a:r>
            <a:r>
              <a:rPr lang="tr-TR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1600" b="1" dirty="0" err="1" smtClean="0">
                <a:latin typeface="Arial" pitchFamily="34" charset="0"/>
                <a:cs typeface="Arial" pitchFamily="34" charset="0"/>
              </a:rPr>
              <a:t>OLARYŇ</a:t>
            </a:r>
            <a:r>
              <a:rPr lang="tr-TR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1600" b="1" dirty="0" err="1" smtClean="0">
                <a:latin typeface="Arial" pitchFamily="34" charset="0"/>
                <a:cs typeface="Arial" pitchFamily="34" charset="0"/>
              </a:rPr>
              <a:t>LEKSIK</a:t>
            </a:r>
            <a:r>
              <a:rPr lang="tr-TR" sz="1600" b="1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tr-TR" sz="1600" b="1" dirty="0" err="1" smtClean="0">
                <a:latin typeface="Arial" pitchFamily="34" charset="0"/>
                <a:cs typeface="Arial" pitchFamily="34" charset="0"/>
              </a:rPr>
              <a:t>GRAMMATIK</a:t>
            </a:r>
            <a:r>
              <a:rPr lang="tr-TR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1600" b="1" dirty="0" err="1" smtClean="0">
                <a:latin typeface="Arial" pitchFamily="34" charset="0"/>
                <a:cs typeface="Arial" pitchFamily="34" charset="0"/>
              </a:rPr>
              <a:t>AÝRATYNLYKLARY</a:t>
            </a:r>
            <a:r>
              <a:rPr lang="tr-TR" sz="1600" b="1" dirty="0" smtClean="0">
                <a:latin typeface="Arial" pitchFamily="34" charset="0"/>
                <a:cs typeface="Arial" pitchFamily="34" charset="0"/>
              </a:rPr>
              <a:t> </a:t>
            </a:r>
            <a:endParaRPr lang="tr-TR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9 Dikdörtgen"/>
          <p:cNvSpPr/>
          <p:nvPr/>
        </p:nvSpPr>
        <p:spPr>
          <a:xfrm>
            <a:off x="971600" y="2060848"/>
            <a:ext cx="7200800" cy="3724096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Ýasama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hallar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asyl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hallardan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köpdür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.Olar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dürli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goşulmalaryň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üsti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bilen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hasyl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bolýarlar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. </a:t>
            </a:r>
            <a:endParaRPr lang="tr-TR" sz="20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tr-TR" sz="20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tr-TR" sz="2000" dirty="0" smtClean="0">
                <a:latin typeface="Arial" pitchFamily="34" charset="0"/>
                <a:cs typeface="Arial" pitchFamily="34" charset="0"/>
              </a:rPr>
              <a:t>Olara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: </a:t>
            </a:r>
            <a:endParaRPr lang="tr-TR" sz="20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tr-TR" sz="20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b="1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tr-TR" sz="2400" b="1" dirty="0" smtClean="0">
                <a:latin typeface="Arial" pitchFamily="34" charset="0"/>
                <a:cs typeface="Arial" pitchFamily="34" charset="0"/>
              </a:rPr>
              <a:t>k,-</a:t>
            </a:r>
            <a:r>
              <a:rPr lang="tr-TR" sz="2400" b="1" dirty="0" err="1" smtClean="0">
                <a:latin typeface="Arial" pitchFamily="34" charset="0"/>
                <a:cs typeface="Arial" pitchFamily="34" charset="0"/>
              </a:rPr>
              <a:t>yn</a:t>
            </a:r>
            <a:r>
              <a:rPr lang="tr-TR" sz="2400" b="1" dirty="0" smtClean="0">
                <a:latin typeface="Arial" pitchFamily="34" charset="0"/>
                <a:cs typeface="Arial" pitchFamily="34" charset="0"/>
              </a:rPr>
              <a:t>/-in/-n, -</a:t>
            </a:r>
            <a:r>
              <a:rPr lang="tr-TR" sz="2400" b="1" dirty="0" err="1" smtClean="0">
                <a:latin typeface="Arial" pitchFamily="34" charset="0"/>
                <a:cs typeface="Arial" pitchFamily="34" charset="0"/>
              </a:rPr>
              <a:t>laýyn</a:t>
            </a:r>
            <a:r>
              <a:rPr lang="tr-TR" sz="2400" b="1" dirty="0" smtClean="0">
                <a:latin typeface="Arial" pitchFamily="34" charset="0"/>
                <a:cs typeface="Arial" pitchFamily="34" charset="0"/>
              </a:rPr>
              <a:t>/-</a:t>
            </a:r>
            <a:r>
              <a:rPr lang="tr-TR" sz="2400" b="1" dirty="0" err="1" smtClean="0">
                <a:latin typeface="Arial" pitchFamily="34" charset="0"/>
                <a:cs typeface="Arial" pitchFamily="34" charset="0"/>
              </a:rPr>
              <a:t>leýin</a:t>
            </a:r>
            <a:r>
              <a:rPr lang="tr-TR" sz="2400" b="1" dirty="0" smtClean="0">
                <a:latin typeface="Arial" pitchFamily="34" charset="0"/>
                <a:cs typeface="Arial" pitchFamily="34" charset="0"/>
              </a:rPr>
              <a:t>, -</a:t>
            </a:r>
            <a:r>
              <a:rPr lang="tr-TR" sz="2400" b="1" dirty="0" err="1" smtClean="0">
                <a:latin typeface="Arial" pitchFamily="34" charset="0"/>
                <a:cs typeface="Arial" pitchFamily="34" charset="0"/>
              </a:rPr>
              <a:t>laý</a:t>
            </a:r>
            <a:r>
              <a:rPr lang="tr-TR" sz="2400" b="1" dirty="0" smtClean="0">
                <a:latin typeface="Arial" pitchFamily="34" charset="0"/>
                <a:cs typeface="Arial" pitchFamily="34" charset="0"/>
              </a:rPr>
              <a:t>/-</a:t>
            </a:r>
            <a:r>
              <a:rPr lang="tr-TR" sz="2400" b="1" dirty="0" err="1" smtClean="0">
                <a:latin typeface="Arial" pitchFamily="34" charset="0"/>
                <a:cs typeface="Arial" pitchFamily="34" charset="0"/>
              </a:rPr>
              <a:t>leý</a:t>
            </a:r>
            <a:r>
              <a:rPr lang="tr-TR" sz="2400" b="1" dirty="0" smtClean="0">
                <a:latin typeface="Arial" pitchFamily="34" charset="0"/>
                <a:cs typeface="Arial" pitchFamily="34" charset="0"/>
              </a:rPr>
              <a:t>,-</a:t>
            </a:r>
            <a:r>
              <a:rPr lang="tr-TR" sz="2400" b="1" dirty="0" err="1" smtClean="0">
                <a:latin typeface="Arial" pitchFamily="34" charset="0"/>
                <a:cs typeface="Arial" pitchFamily="34" charset="0"/>
              </a:rPr>
              <a:t>ça</a:t>
            </a:r>
            <a:r>
              <a:rPr lang="tr-TR" sz="2400" b="1" dirty="0" smtClean="0">
                <a:latin typeface="Arial" pitchFamily="34" charset="0"/>
                <a:cs typeface="Arial" pitchFamily="34" charset="0"/>
              </a:rPr>
              <a:t>/-</a:t>
            </a:r>
            <a:r>
              <a:rPr lang="tr-TR" sz="2400" b="1" dirty="0" err="1" smtClean="0">
                <a:latin typeface="Arial" pitchFamily="34" charset="0"/>
                <a:cs typeface="Arial" pitchFamily="34" charset="0"/>
              </a:rPr>
              <a:t>çe</a:t>
            </a:r>
            <a:r>
              <a:rPr lang="tr-TR" sz="2400" b="1" dirty="0" smtClean="0">
                <a:latin typeface="Arial" pitchFamily="34" charset="0"/>
                <a:cs typeface="Arial" pitchFamily="34" charset="0"/>
              </a:rPr>
              <a:t>,-</a:t>
            </a:r>
            <a:r>
              <a:rPr lang="tr-TR" sz="2400" b="1" dirty="0" err="1" smtClean="0">
                <a:latin typeface="Arial" pitchFamily="34" charset="0"/>
                <a:cs typeface="Arial" pitchFamily="34" charset="0"/>
              </a:rPr>
              <a:t>larça</a:t>
            </a:r>
            <a:r>
              <a:rPr lang="tr-TR" sz="2400" b="1" dirty="0" smtClean="0">
                <a:latin typeface="Arial" pitchFamily="34" charset="0"/>
                <a:cs typeface="Arial" pitchFamily="34" charset="0"/>
              </a:rPr>
              <a:t>/-</a:t>
            </a:r>
            <a:r>
              <a:rPr lang="tr-TR" sz="2400" b="1" dirty="0" err="1" smtClean="0">
                <a:latin typeface="Arial" pitchFamily="34" charset="0"/>
                <a:cs typeface="Arial" pitchFamily="34" charset="0"/>
              </a:rPr>
              <a:t>lerçe</a:t>
            </a:r>
            <a:r>
              <a:rPr lang="tr-TR" sz="2400" b="1" dirty="0" smtClean="0">
                <a:latin typeface="Arial" pitchFamily="34" charset="0"/>
                <a:cs typeface="Arial" pitchFamily="34" charset="0"/>
              </a:rPr>
              <a:t>, -da/-de/-</a:t>
            </a:r>
            <a:r>
              <a:rPr lang="tr-TR" sz="2400" b="1" dirty="0" err="1" smtClean="0">
                <a:latin typeface="Arial" pitchFamily="34" charset="0"/>
                <a:cs typeface="Arial" pitchFamily="34" charset="0"/>
              </a:rPr>
              <a:t>nda</a:t>
            </a:r>
            <a:r>
              <a:rPr lang="tr-TR" sz="2400" b="1" dirty="0" smtClean="0">
                <a:latin typeface="Arial" pitchFamily="34" charset="0"/>
                <a:cs typeface="Arial" pitchFamily="34" charset="0"/>
              </a:rPr>
              <a:t>/-</a:t>
            </a:r>
            <a:r>
              <a:rPr lang="tr-TR" sz="2400" b="1" dirty="0" err="1" smtClean="0">
                <a:latin typeface="Arial" pitchFamily="34" charset="0"/>
                <a:cs typeface="Arial" pitchFamily="34" charset="0"/>
              </a:rPr>
              <a:t>nde</a:t>
            </a:r>
            <a:r>
              <a:rPr lang="tr-TR" sz="2400" b="1" dirty="0" smtClean="0">
                <a:latin typeface="Arial" pitchFamily="34" charset="0"/>
                <a:cs typeface="Arial" pitchFamily="34" charset="0"/>
              </a:rPr>
              <a:t>, -</a:t>
            </a:r>
            <a:r>
              <a:rPr lang="tr-TR" sz="2400" b="1" dirty="0" err="1" smtClean="0">
                <a:latin typeface="Arial" pitchFamily="34" charset="0"/>
                <a:cs typeface="Arial" pitchFamily="34" charset="0"/>
              </a:rPr>
              <a:t>ndan</a:t>
            </a:r>
            <a:r>
              <a:rPr lang="tr-TR" sz="2400" b="1" dirty="0" smtClean="0">
                <a:latin typeface="Arial" pitchFamily="34" charset="0"/>
                <a:cs typeface="Arial" pitchFamily="34" charset="0"/>
              </a:rPr>
              <a:t>/-</a:t>
            </a:r>
            <a:r>
              <a:rPr lang="tr-TR" sz="2400" b="1" dirty="0" err="1" smtClean="0">
                <a:latin typeface="Arial" pitchFamily="34" charset="0"/>
                <a:cs typeface="Arial" pitchFamily="34" charset="0"/>
              </a:rPr>
              <a:t>nden</a:t>
            </a:r>
            <a:r>
              <a:rPr lang="tr-TR" sz="2400" b="1" dirty="0" smtClean="0">
                <a:latin typeface="Arial" pitchFamily="34" charset="0"/>
                <a:cs typeface="Arial" pitchFamily="34" charset="0"/>
              </a:rPr>
              <a:t>/-dan/-den, -maç, -</a:t>
            </a:r>
            <a:r>
              <a:rPr lang="tr-TR" sz="2400" b="1" dirty="0" err="1" smtClean="0">
                <a:latin typeface="Arial" pitchFamily="34" charset="0"/>
                <a:cs typeface="Arial" pitchFamily="34" charset="0"/>
              </a:rPr>
              <a:t>yna</a:t>
            </a:r>
            <a:r>
              <a:rPr lang="tr-TR" sz="2400" b="1" dirty="0" smtClean="0">
                <a:latin typeface="Arial" pitchFamily="34" charset="0"/>
                <a:cs typeface="Arial" pitchFamily="34" charset="0"/>
              </a:rPr>
              <a:t>/-ine, -</a:t>
            </a:r>
            <a:r>
              <a:rPr lang="tr-TR" sz="2400" b="1" dirty="0" err="1" smtClean="0">
                <a:latin typeface="Arial" pitchFamily="34" charset="0"/>
                <a:cs typeface="Arial" pitchFamily="34" charset="0"/>
              </a:rPr>
              <a:t>syna</a:t>
            </a:r>
            <a:r>
              <a:rPr lang="tr-TR" sz="2400" b="1" dirty="0" smtClean="0">
                <a:latin typeface="Arial" pitchFamily="34" charset="0"/>
                <a:cs typeface="Arial" pitchFamily="34" charset="0"/>
              </a:rPr>
              <a:t>/-sine, -</a:t>
            </a:r>
            <a:r>
              <a:rPr lang="tr-TR" sz="2400" b="1" dirty="0" err="1" smtClean="0">
                <a:latin typeface="Arial" pitchFamily="34" charset="0"/>
                <a:cs typeface="Arial" pitchFamily="34" charset="0"/>
              </a:rPr>
              <a:t>lygyna</a:t>
            </a:r>
            <a:r>
              <a:rPr lang="tr-TR" sz="2400" b="1" dirty="0" smtClean="0">
                <a:latin typeface="Arial" pitchFamily="34" charset="0"/>
                <a:cs typeface="Arial" pitchFamily="34" charset="0"/>
              </a:rPr>
              <a:t>/-ligine, -a/-e, -</a:t>
            </a:r>
            <a:r>
              <a:rPr lang="tr-TR" sz="2400" b="1" dirty="0" err="1" smtClean="0">
                <a:latin typeface="Arial" pitchFamily="34" charset="0"/>
                <a:cs typeface="Arial" pitchFamily="34" charset="0"/>
              </a:rPr>
              <a:t>ba</a:t>
            </a:r>
            <a:r>
              <a:rPr lang="tr-TR" sz="2400" b="1" dirty="0" smtClean="0">
                <a:latin typeface="Arial" pitchFamily="34" charset="0"/>
                <a:cs typeface="Arial" pitchFamily="34" charset="0"/>
              </a:rPr>
              <a:t>/-be, -</a:t>
            </a:r>
            <a:r>
              <a:rPr lang="tr-TR" sz="2400" b="1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tr-TR" sz="2400" b="1" dirty="0" smtClean="0">
                <a:latin typeface="Arial" pitchFamily="34" charset="0"/>
                <a:cs typeface="Arial" pitchFamily="34" charset="0"/>
              </a:rPr>
              <a:t>/-</a:t>
            </a:r>
            <a:r>
              <a:rPr lang="tr-TR" sz="2400" b="1" dirty="0" err="1" smtClean="0">
                <a:latin typeface="Arial" pitchFamily="34" charset="0"/>
                <a:cs typeface="Arial" pitchFamily="34" charset="0"/>
              </a:rPr>
              <a:t>ge</a:t>
            </a:r>
            <a:r>
              <a:rPr lang="tr-TR" sz="2400" b="1" dirty="0" smtClean="0">
                <a:latin typeface="Arial" pitchFamily="34" charset="0"/>
                <a:cs typeface="Arial" pitchFamily="34" charset="0"/>
              </a:rPr>
              <a:t>, -da/-de, -</a:t>
            </a:r>
            <a:r>
              <a:rPr lang="tr-TR" sz="2400" b="1" dirty="0" err="1" smtClean="0">
                <a:latin typeface="Arial" pitchFamily="34" charset="0"/>
                <a:cs typeface="Arial" pitchFamily="34" charset="0"/>
              </a:rPr>
              <a:t>lakaý</a:t>
            </a:r>
            <a:r>
              <a:rPr lang="tr-TR" sz="2400" b="1" dirty="0" smtClean="0">
                <a:latin typeface="Arial" pitchFamily="34" charset="0"/>
                <a:cs typeface="Arial" pitchFamily="34" charset="0"/>
              </a:rPr>
              <a:t>, -</a:t>
            </a:r>
            <a:r>
              <a:rPr lang="tr-TR" sz="2400" b="1" dirty="0" err="1" smtClean="0">
                <a:latin typeface="Arial" pitchFamily="34" charset="0"/>
                <a:cs typeface="Arial" pitchFamily="34" charset="0"/>
              </a:rPr>
              <a:t>lenç</a:t>
            </a:r>
            <a:r>
              <a:rPr lang="tr-TR" sz="2400" b="1" dirty="0" smtClean="0">
                <a:latin typeface="Arial" pitchFamily="34" charset="0"/>
                <a:cs typeface="Arial" pitchFamily="34" charset="0"/>
              </a:rPr>
              <a:t> </a:t>
            </a:r>
            <a:endParaRPr lang="tr-TR" sz="2400" b="1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tr-TR" sz="2000" b="1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goşulmalary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degişlidir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.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971600" y="0"/>
            <a:ext cx="6408712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24328" y="620688"/>
            <a:ext cx="792088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6 Dikdörtgen"/>
          <p:cNvSpPr/>
          <p:nvPr/>
        </p:nvSpPr>
        <p:spPr>
          <a:xfrm>
            <a:off x="971600" y="908720"/>
            <a:ext cx="64087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b="1" dirty="0" smtClean="0">
                <a:latin typeface="Arial" pitchFamily="34" charset="0"/>
                <a:cs typeface="Arial" pitchFamily="34" charset="0"/>
              </a:rPr>
              <a:t>Türkmen Türkçesinde zarflar ve zarfların sınıflandırılması</a:t>
            </a:r>
            <a:endParaRPr lang="tr-TR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7 Dikdörtgen"/>
          <p:cNvSpPr/>
          <p:nvPr/>
        </p:nvSpPr>
        <p:spPr>
          <a:xfrm>
            <a:off x="971600" y="1412776"/>
            <a:ext cx="6480720" cy="338554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just"/>
            <a:r>
              <a:rPr lang="tr-TR" sz="1600" b="1" dirty="0" err="1" smtClean="0">
                <a:latin typeface="Arial" pitchFamily="34" charset="0"/>
                <a:cs typeface="Arial" pitchFamily="34" charset="0"/>
              </a:rPr>
              <a:t>HALLAR</a:t>
            </a:r>
            <a:r>
              <a:rPr lang="tr-TR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1600" b="1" dirty="0" err="1" smtClean="0">
                <a:latin typeface="Arial" pitchFamily="34" charset="0"/>
                <a:cs typeface="Arial" pitchFamily="34" charset="0"/>
              </a:rPr>
              <a:t>WE</a:t>
            </a:r>
            <a:r>
              <a:rPr lang="tr-TR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1600" b="1" dirty="0" err="1" smtClean="0">
                <a:latin typeface="Arial" pitchFamily="34" charset="0"/>
                <a:cs typeface="Arial" pitchFamily="34" charset="0"/>
              </a:rPr>
              <a:t>OLARYŇ</a:t>
            </a:r>
            <a:r>
              <a:rPr lang="tr-TR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1600" b="1" dirty="0" err="1" smtClean="0">
                <a:latin typeface="Arial" pitchFamily="34" charset="0"/>
                <a:cs typeface="Arial" pitchFamily="34" charset="0"/>
              </a:rPr>
              <a:t>LEKSIK</a:t>
            </a:r>
            <a:r>
              <a:rPr lang="tr-TR" sz="1600" b="1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tr-TR" sz="1600" b="1" dirty="0" err="1" smtClean="0">
                <a:latin typeface="Arial" pitchFamily="34" charset="0"/>
                <a:cs typeface="Arial" pitchFamily="34" charset="0"/>
              </a:rPr>
              <a:t>GRAMMATIK</a:t>
            </a:r>
            <a:r>
              <a:rPr lang="tr-TR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1600" b="1" dirty="0" err="1" smtClean="0">
                <a:latin typeface="Arial" pitchFamily="34" charset="0"/>
                <a:cs typeface="Arial" pitchFamily="34" charset="0"/>
              </a:rPr>
              <a:t>AÝRATYNLYKLARY</a:t>
            </a:r>
            <a:r>
              <a:rPr lang="tr-TR" sz="1600" b="1" dirty="0" smtClean="0">
                <a:latin typeface="Arial" pitchFamily="34" charset="0"/>
                <a:cs typeface="Arial" pitchFamily="34" charset="0"/>
              </a:rPr>
              <a:t> </a:t>
            </a:r>
            <a:endParaRPr lang="tr-TR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9 Dikdörtgen"/>
          <p:cNvSpPr/>
          <p:nvPr/>
        </p:nvSpPr>
        <p:spPr>
          <a:xfrm>
            <a:off x="1043608" y="1844824"/>
            <a:ext cx="7056784" cy="3970318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800" dirty="0" smtClean="0">
                <a:latin typeface="Arial" pitchFamily="34" charset="0"/>
                <a:cs typeface="Arial" pitchFamily="34" charset="0"/>
              </a:rPr>
              <a:t>3.</a:t>
            </a: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Goşma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hallar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 birden </a:t>
            </a: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artyk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 sözüň </a:t>
            </a: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goşulyşyp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basym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taýdan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 birleşip, hal-</a:t>
            </a: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ýagdaý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aňladýan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 sözüň </a:t>
            </a: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hasyl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edilmegidir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. </a:t>
            </a:r>
            <a:endParaRPr lang="tr-TR" sz="28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tr-TR" sz="28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800" b="1" dirty="0" err="1" smtClean="0">
                <a:latin typeface="Arial" pitchFamily="34" charset="0"/>
                <a:cs typeface="Arial" pitchFamily="34" charset="0"/>
              </a:rPr>
              <a:t>birbada</a:t>
            </a:r>
            <a:r>
              <a:rPr lang="tr-TR" sz="2800" b="1" dirty="0" smtClean="0">
                <a:latin typeface="Arial" pitchFamily="34" charset="0"/>
                <a:cs typeface="Arial" pitchFamily="34" charset="0"/>
              </a:rPr>
              <a:t>, </a:t>
            </a:r>
            <a:endParaRPr lang="tr-TR" sz="2800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800" b="1" dirty="0" err="1" smtClean="0">
                <a:latin typeface="Arial" pitchFamily="34" charset="0"/>
                <a:cs typeface="Arial" pitchFamily="34" charset="0"/>
              </a:rPr>
              <a:t>ikindinara</a:t>
            </a:r>
            <a:r>
              <a:rPr lang="tr-TR" sz="2800" b="1" dirty="0" smtClean="0">
                <a:latin typeface="Arial" pitchFamily="34" charset="0"/>
                <a:cs typeface="Arial" pitchFamily="34" charset="0"/>
              </a:rPr>
              <a:t>, </a:t>
            </a:r>
            <a:endParaRPr lang="tr-TR" sz="2800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800" b="1" dirty="0" err="1" smtClean="0">
                <a:latin typeface="Arial" pitchFamily="34" charset="0"/>
                <a:cs typeface="Arial" pitchFamily="34" charset="0"/>
              </a:rPr>
              <a:t>gijara</a:t>
            </a:r>
            <a:r>
              <a:rPr lang="tr-TR" sz="2800" b="1" dirty="0" smtClean="0">
                <a:latin typeface="Arial" pitchFamily="34" charset="0"/>
                <a:cs typeface="Arial" pitchFamily="34" charset="0"/>
              </a:rPr>
              <a:t>, </a:t>
            </a:r>
            <a:endParaRPr lang="tr-TR" sz="2800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800" b="1" dirty="0" err="1" smtClean="0">
                <a:latin typeface="Arial" pitchFamily="34" charset="0"/>
                <a:cs typeface="Arial" pitchFamily="34" charset="0"/>
              </a:rPr>
              <a:t>birsydyrgyn</a:t>
            </a:r>
            <a:r>
              <a:rPr lang="tr-TR" sz="2800" b="1" dirty="0" smtClean="0">
                <a:latin typeface="Arial" pitchFamily="34" charset="0"/>
                <a:cs typeface="Arial" pitchFamily="34" charset="0"/>
              </a:rPr>
              <a:t>, </a:t>
            </a:r>
            <a:endParaRPr lang="tr-TR" sz="2800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800" b="1" dirty="0" err="1" smtClean="0">
                <a:latin typeface="Arial" pitchFamily="34" charset="0"/>
                <a:cs typeface="Arial" pitchFamily="34" charset="0"/>
              </a:rPr>
              <a:t>b</a:t>
            </a:r>
            <a:r>
              <a:rPr lang="tr-TR" sz="2800" b="1" dirty="0" err="1" smtClean="0">
                <a:latin typeface="Arial" pitchFamily="34" charset="0"/>
                <a:cs typeface="Arial" pitchFamily="34" charset="0"/>
              </a:rPr>
              <a:t>irsyhly</a:t>
            </a:r>
            <a:r>
              <a:rPr lang="tr-TR" sz="2800" b="1" dirty="0" smtClean="0">
                <a:latin typeface="Arial" pitchFamily="34" charset="0"/>
                <a:cs typeface="Arial" pitchFamily="34" charset="0"/>
              </a:rPr>
              <a:t>  </a:t>
            </a:r>
            <a:endParaRPr lang="tr-TR" sz="28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971600" y="0"/>
            <a:ext cx="6408712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24328" y="620688"/>
            <a:ext cx="792088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6 Dikdörtgen"/>
          <p:cNvSpPr/>
          <p:nvPr/>
        </p:nvSpPr>
        <p:spPr>
          <a:xfrm>
            <a:off x="971600" y="908720"/>
            <a:ext cx="64087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b="1" dirty="0" smtClean="0">
                <a:latin typeface="Arial" pitchFamily="34" charset="0"/>
                <a:cs typeface="Arial" pitchFamily="34" charset="0"/>
              </a:rPr>
              <a:t>Türkmen Türkçesinde zarflar ve zarfların sınıflandırılması</a:t>
            </a:r>
            <a:endParaRPr lang="tr-TR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7 Dikdörtgen"/>
          <p:cNvSpPr/>
          <p:nvPr/>
        </p:nvSpPr>
        <p:spPr>
          <a:xfrm>
            <a:off x="971600" y="1412776"/>
            <a:ext cx="6480720" cy="338554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just"/>
            <a:r>
              <a:rPr lang="tr-TR" sz="1600" b="1" dirty="0" err="1" smtClean="0">
                <a:latin typeface="Arial" pitchFamily="34" charset="0"/>
                <a:cs typeface="Arial" pitchFamily="34" charset="0"/>
              </a:rPr>
              <a:t>HALLAR</a:t>
            </a:r>
            <a:r>
              <a:rPr lang="tr-TR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1600" b="1" dirty="0" err="1" smtClean="0">
                <a:latin typeface="Arial" pitchFamily="34" charset="0"/>
                <a:cs typeface="Arial" pitchFamily="34" charset="0"/>
              </a:rPr>
              <a:t>WE</a:t>
            </a:r>
            <a:r>
              <a:rPr lang="tr-TR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1600" b="1" dirty="0" err="1" smtClean="0">
                <a:latin typeface="Arial" pitchFamily="34" charset="0"/>
                <a:cs typeface="Arial" pitchFamily="34" charset="0"/>
              </a:rPr>
              <a:t>OLARYŇ</a:t>
            </a:r>
            <a:r>
              <a:rPr lang="tr-TR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1600" b="1" dirty="0" err="1" smtClean="0">
                <a:latin typeface="Arial" pitchFamily="34" charset="0"/>
                <a:cs typeface="Arial" pitchFamily="34" charset="0"/>
              </a:rPr>
              <a:t>LEKSIK</a:t>
            </a:r>
            <a:r>
              <a:rPr lang="tr-TR" sz="1600" b="1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tr-TR" sz="1600" b="1" dirty="0" err="1" smtClean="0">
                <a:latin typeface="Arial" pitchFamily="34" charset="0"/>
                <a:cs typeface="Arial" pitchFamily="34" charset="0"/>
              </a:rPr>
              <a:t>GRAMMATIK</a:t>
            </a:r>
            <a:r>
              <a:rPr lang="tr-TR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1600" b="1" dirty="0" err="1" smtClean="0">
                <a:latin typeface="Arial" pitchFamily="34" charset="0"/>
                <a:cs typeface="Arial" pitchFamily="34" charset="0"/>
              </a:rPr>
              <a:t>AÝRATYNLYKLARY</a:t>
            </a:r>
            <a:r>
              <a:rPr lang="tr-TR" sz="1600" b="1" dirty="0" smtClean="0">
                <a:latin typeface="Arial" pitchFamily="34" charset="0"/>
                <a:cs typeface="Arial" pitchFamily="34" charset="0"/>
              </a:rPr>
              <a:t> </a:t>
            </a:r>
            <a:endParaRPr lang="tr-TR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8 Dikdörtgen"/>
          <p:cNvSpPr/>
          <p:nvPr/>
        </p:nvSpPr>
        <p:spPr>
          <a:xfrm>
            <a:off x="899592" y="2348880"/>
            <a:ext cx="7344816" cy="3416320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400" dirty="0" smtClean="0">
                <a:latin typeface="Arial" pitchFamily="34" charset="0"/>
                <a:cs typeface="Arial" pitchFamily="34" charset="0"/>
              </a:rPr>
              <a:t>4.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Tirkeş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hallar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bir sözüň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gaýtalanmagy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ýa-da iki sözüň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tirkeşip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, belli bir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düşünjäni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aňlatmagy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bilen hal-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ýagdaý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aňladýan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sözlerdir. </a:t>
            </a:r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400" b="1" dirty="0" smtClean="0">
                <a:latin typeface="Arial" pitchFamily="34" charset="0"/>
                <a:cs typeface="Arial" pitchFamily="34" charset="0"/>
              </a:rPr>
              <a:t>kem-kemden</a:t>
            </a:r>
            <a:r>
              <a:rPr lang="tr-TR" sz="2400" b="1" dirty="0" smtClean="0">
                <a:latin typeface="Arial" pitchFamily="34" charset="0"/>
                <a:cs typeface="Arial" pitchFamily="34" charset="0"/>
              </a:rPr>
              <a:t>, </a:t>
            </a:r>
            <a:endParaRPr lang="tr-TR" sz="2400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400" b="1" dirty="0" smtClean="0">
                <a:latin typeface="Arial" pitchFamily="34" charset="0"/>
                <a:cs typeface="Arial" pitchFamily="34" charset="0"/>
              </a:rPr>
              <a:t>onda-</a:t>
            </a:r>
            <a:r>
              <a:rPr lang="tr-TR" sz="2400" b="1" dirty="0" err="1" smtClean="0">
                <a:latin typeface="Arial" pitchFamily="34" charset="0"/>
                <a:cs typeface="Arial" pitchFamily="34" charset="0"/>
              </a:rPr>
              <a:t>munda</a:t>
            </a:r>
            <a:r>
              <a:rPr lang="tr-TR" sz="2400" b="1" dirty="0" smtClean="0">
                <a:latin typeface="Arial" pitchFamily="34" charset="0"/>
                <a:cs typeface="Arial" pitchFamily="34" charset="0"/>
              </a:rPr>
              <a:t>, </a:t>
            </a:r>
            <a:endParaRPr lang="tr-TR" sz="2400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400" b="1" dirty="0" err="1" smtClean="0">
                <a:latin typeface="Arial" pitchFamily="34" charset="0"/>
                <a:cs typeface="Arial" pitchFamily="34" charset="0"/>
              </a:rPr>
              <a:t>günbe</a:t>
            </a:r>
            <a:r>
              <a:rPr lang="tr-TR" sz="2400" b="1" dirty="0" smtClean="0">
                <a:latin typeface="Arial" pitchFamily="34" charset="0"/>
                <a:cs typeface="Arial" pitchFamily="34" charset="0"/>
              </a:rPr>
              <a:t>-günden</a:t>
            </a:r>
            <a:r>
              <a:rPr lang="tr-TR" sz="2400" b="1" dirty="0" smtClean="0">
                <a:latin typeface="Arial" pitchFamily="34" charset="0"/>
                <a:cs typeface="Arial" pitchFamily="34" charset="0"/>
              </a:rPr>
              <a:t>, </a:t>
            </a:r>
            <a:endParaRPr lang="tr-TR" sz="2400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400" b="1" dirty="0" err="1" smtClean="0">
                <a:latin typeface="Arial" pitchFamily="34" charset="0"/>
                <a:cs typeface="Arial" pitchFamily="34" charset="0"/>
              </a:rPr>
              <a:t>öýme</a:t>
            </a:r>
            <a:r>
              <a:rPr lang="tr-TR" sz="2400" b="1" dirty="0" smtClean="0">
                <a:latin typeface="Arial" pitchFamily="34" charset="0"/>
                <a:cs typeface="Arial" pitchFamily="34" charset="0"/>
              </a:rPr>
              <a:t>-öý</a:t>
            </a:r>
            <a:r>
              <a:rPr lang="tr-TR" sz="2400" b="1" dirty="0" smtClean="0">
                <a:latin typeface="Arial" pitchFamily="34" charset="0"/>
                <a:cs typeface="Arial" pitchFamily="34" charset="0"/>
              </a:rPr>
              <a:t>, </a:t>
            </a:r>
            <a:endParaRPr lang="tr-TR" sz="2400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400" b="1" dirty="0" err="1" smtClean="0">
                <a:latin typeface="Arial" pitchFamily="34" charset="0"/>
                <a:cs typeface="Arial" pitchFamily="34" charset="0"/>
              </a:rPr>
              <a:t>ýüzläp</a:t>
            </a:r>
            <a:r>
              <a:rPr lang="tr-TR" sz="2400" b="1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tr-TR" sz="2400" b="1" dirty="0" err="1" smtClean="0">
                <a:latin typeface="Arial" pitchFamily="34" charset="0"/>
                <a:cs typeface="Arial" pitchFamily="34" charset="0"/>
              </a:rPr>
              <a:t>müňläp</a:t>
            </a:r>
            <a:r>
              <a:rPr lang="tr-TR" sz="2400" b="1" dirty="0" smtClean="0">
                <a:latin typeface="Arial" pitchFamily="34" charset="0"/>
                <a:cs typeface="Arial" pitchFamily="34" charset="0"/>
              </a:rPr>
              <a:t>. </a:t>
            </a:r>
            <a:endParaRPr lang="tr-TR" sz="24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971600" y="0"/>
            <a:ext cx="6408712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24328" y="620688"/>
            <a:ext cx="792088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6 Dikdörtgen"/>
          <p:cNvSpPr/>
          <p:nvPr/>
        </p:nvSpPr>
        <p:spPr>
          <a:xfrm>
            <a:off x="971600" y="908720"/>
            <a:ext cx="64087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b="1" dirty="0" smtClean="0">
                <a:latin typeface="Arial" pitchFamily="34" charset="0"/>
                <a:cs typeface="Arial" pitchFamily="34" charset="0"/>
              </a:rPr>
              <a:t>Türkmen Türkçesinde zarflar ve zarfların sınıflandırılması</a:t>
            </a:r>
            <a:endParaRPr lang="tr-TR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7 Dikdörtgen"/>
          <p:cNvSpPr/>
          <p:nvPr/>
        </p:nvSpPr>
        <p:spPr>
          <a:xfrm>
            <a:off x="971600" y="1412776"/>
            <a:ext cx="6480720" cy="338554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just"/>
            <a:r>
              <a:rPr lang="tr-TR" sz="1600" b="1" dirty="0" err="1" smtClean="0">
                <a:latin typeface="Arial" pitchFamily="34" charset="0"/>
                <a:cs typeface="Arial" pitchFamily="34" charset="0"/>
              </a:rPr>
              <a:t>HALLAR</a:t>
            </a:r>
            <a:r>
              <a:rPr lang="tr-TR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1600" b="1" dirty="0" err="1" smtClean="0">
                <a:latin typeface="Arial" pitchFamily="34" charset="0"/>
                <a:cs typeface="Arial" pitchFamily="34" charset="0"/>
              </a:rPr>
              <a:t>WE</a:t>
            </a:r>
            <a:r>
              <a:rPr lang="tr-TR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1600" b="1" dirty="0" err="1" smtClean="0">
                <a:latin typeface="Arial" pitchFamily="34" charset="0"/>
                <a:cs typeface="Arial" pitchFamily="34" charset="0"/>
              </a:rPr>
              <a:t>OLARYŇ</a:t>
            </a:r>
            <a:r>
              <a:rPr lang="tr-TR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1600" b="1" dirty="0" err="1" smtClean="0">
                <a:latin typeface="Arial" pitchFamily="34" charset="0"/>
                <a:cs typeface="Arial" pitchFamily="34" charset="0"/>
              </a:rPr>
              <a:t>LEKSIK</a:t>
            </a:r>
            <a:r>
              <a:rPr lang="tr-TR" sz="1600" b="1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tr-TR" sz="1600" b="1" dirty="0" err="1" smtClean="0">
                <a:latin typeface="Arial" pitchFamily="34" charset="0"/>
                <a:cs typeface="Arial" pitchFamily="34" charset="0"/>
              </a:rPr>
              <a:t>GRAMMATIK</a:t>
            </a:r>
            <a:r>
              <a:rPr lang="tr-TR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1600" b="1" dirty="0" err="1" smtClean="0">
                <a:latin typeface="Arial" pitchFamily="34" charset="0"/>
                <a:cs typeface="Arial" pitchFamily="34" charset="0"/>
              </a:rPr>
              <a:t>AÝRATYNLYKLARY</a:t>
            </a:r>
            <a:r>
              <a:rPr lang="tr-TR" sz="1600" b="1" dirty="0" smtClean="0">
                <a:latin typeface="Arial" pitchFamily="34" charset="0"/>
                <a:cs typeface="Arial" pitchFamily="34" charset="0"/>
              </a:rPr>
              <a:t> </a:t>
            </a:r>
            <a:endParaRPr lang="tr-TR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9 Dikdörtgen"/>
          <p:cNvSpPr/>
          <p:nvPr/>
        </p:nvSpPr>
        <p:spPr>
          <a:xfrm>
            <a:off x="899592" y="2132856"/>
            <a:ext cx="7344816" cy="3539430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800" dirty="0" smtClean="0">
                <a:latin typeface="Arial" pitchFamily="34" charset="0"/>
                <a:cs typeface="Arial" pitchFamily="34" charset="0"/>
              </a:rPr>
              <a:t>5. Düzme </a:t>
            </a: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hallar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 birden </a:t>
            </a: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artyk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 sözüň </a:t>
            </a: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özara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düzülip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baglanyşmak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 bilen hal-</a:t>
            </a: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ýagdaý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aňladýan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 sözlerdir. </a:t>
            </a:r>
            <a:endParaRPr lang="tr-TR" sz="28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tr-TR" sz="28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800" b="1" i="1" dirty="0" err="1" smtClean="0">
                <a:latin typeface="Arial" pitchFamily="34" charset="0"/>
                <a:cs typeface="Arial" pitchFamily="34" charset="0"/>
              </a:rPr>
              <a:t>ýüzüniň</a:t>
            </a:r>
            <a:r>
              <a:rPr lang="tr-TR" sz="28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800" b="1" i="1" dirty="0" err="1" smtClean="0">
                <a:latin typeface="Arial" pitchFamily="34" charset="0"/>
                <a:cs typeface="Arial" pitchFamily="34" charset="0"/>
              </a:rPr>
              <a:t>ugruna</a:t>
            </a:r>
            <a:r>
              <a:rPr lang="tr-TR" sz="2800" b="1" i="1" dirty="0" smtClean="0">
                <a:latin typeface="Arial" pitchFamily="34" charset="0"/>
                <a:cs typeface="Arial" pitchFamily="34" charset="0"/>
              </a:rPr>
              <a:t>, </a:t>
            </a:r>
            <a:endParaRPr lang="tr-TR" sz="2800" b="1" i="1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800" b="1" i="1" dirty="0" err="1" smtClean="0">
                <a:latin typeface="Arial" pitchFamily="34" charset="0"/>
                <a:cs typeface="Arial" pitchFamily="34" charset="0"/>
              </a:rPr>
              <a:t>birnäçe</a:t>
            </a:r>
            <a:r>
              <a:rPr lang="tr-TR" sz="28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800" b="1" i="1" dirty="0" err="1" smtClean="0">
                <a:latin typeface="Arial" pitchFamily="34" charset="0"/>
                <a:cs typeface="Arial" pitchFamily="34" charset="0"/>
              </a:rPr>
              <a:t>ýyldan</a:t>
            </a:r>
            <a:r>
              <a:rPr lang="tr-TR" sz="28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800" b="1" i="1" dirty="0" err="1" smtClean="0">
                <a:latin typeface="Arial" pitchFamily="34" charset="0"/>
                <a:cs typeface="Arial" pitchFamily="34" charset="0"/>
              </a:rPr>
              <a:t>bäri</a:t>
            </a:r>
            <a:r>
              <a:rPr lang="tr-TR" sz="2800" b="1" i="1" dirty="0" smtClean="0">
                <a:latin typeface="Arial" pitchFamily="34" charset="0"/>
                <a:cs typeface="Arial" pitchFamily="34" charset="0"/>
              </a:rPr>
              <a:t>, </a:t>
            </a:r>
            <a:endParaRPr lang="tr-TR" sz="2800" b="1" i="1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800" b="1" i="1" dirty="0" smtClean="0">
                <a:latin typeface="Arial" pitchFamily="34" charset="0"/>
                <a:cs typeface="Arial" pitchFamily="34" charset="0"/>
              </a:rPr>
              <a:t>günlerde </a:t>
            </a:r>
            <a:r>
              <a:rPr lang="tr-TR" sz="2800" b="1" i="1" dirty="0" smtClean="0">
                <a:latin typeface="Arial" pitchFamily="34" charset="0"/>
                <a:cs typeface="Arial" pitchFamily="34" charset="0"/>
              </a:rPr>
              <a:t>bir gün </a:t>
            </a:r>
            <a:endParaRPr lang="tr-TR" sz="2800" b="1" i="1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tr-TR" sz="2800" dirty="0" smtClean="0">
                <a:latin typeface="Arial" pitchFamily="34" charset="0"/>
                <a:cs typeface="Arial" pitchFamily="34" charset="0"/>
              </a:rPr>
              <a:t> </a:t>
            </a:r>
            <a:endParaRPr lang="tr-TR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971600" y="0"/>
            <a:ext cx="6408712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971600" y="908720"/>
            <a:ext cx="64087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b="1" dirty="0" smtClean="0">
                <a:latin typeface="Arial" pitchFamily="34" charset="0"/>
                <a:cs typeface="Arial" pitchFamily="34" charset="0"/>
              </a:rPr>
              <a:t>Türkmen Türkçesinde zarflar ve zarfların sınıflandırılması</a:t>
            </a:r>
            <a:endParaRPr lang="tr-TR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Resim 1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4" y="3573016"/>
            <a:ext cx="1800200" cy="2376264"/>
          </a:xfrm>
          <a:prstGeom prst="rect">
            <a:avLst/>
          </a:prstGeom>
        </p:spPr>
      </p:pic>
      <p:sp>
        <p:nvSpPr>
          <p:cNvPr id="11" name="10 Dikdörtgen"/>
          <p:cNvSpPr/>
          <p:nvPr/>
        </p:nvSpPr>
        <p:spPr>
          <a:xfrm>
            <a:off x="2051720" y="1412776"/>
            <a:ext cx="46858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Gönükme</a:t>
            </a:r>
            <a:r>
              <a:rPr lang="tr-TR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: Doly </a:t>
            </a:r>
            <a:r>
              <a:rPr lang="tr-TR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morfologik</a:t>
            </a:r>
            <a:r>
              <a:rPr lang="tr-TR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derňew ediň. </a:t>
            </a:r>
            <a:endParaRPr lang="tr-TR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11 Dikdörtgen"/>
          <p:cNvSpPr/>
          <p:nvPr/>
        </p:nvSpPr>
        <p:spPr>
          <a:xfrm>
            <a:off x="2699792" y="2420888"/>
            <a:ext cx="54006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hu-HU" sz="2400" dirty="0" smtClean="0">
                <a:latin typeface="Arial" pitchFamily="34" charset="0"/>
                <a:cs typeface="Arial" pitchFamily="34" charset="0"/>
              </a:rPr>
              <a:t>Biwagt </a:t>
            </a:r>
            <a:r>
              <a:rPr lang="hu-HU" sz="2400" dirty="0" smtClean="0">
                <a:latin typeface="Arial" pitchFamily="34" charset="0"/>
                <a:cs typeface="Arial" pitchFamily="34" charset="0"/>
              </a:rPr>
              <a:t>gygyran horazy öldűrerler. Balykçyda ýarna ýok , bu gün görseň, erte ýok. Biz geỳerin, dűz gezerin. Gorkana goşa görner. Ilkim kädi, soňkym çűỳşe. Illäp-gűnläp kel gyzy äre berdiler. Ir gűlmedik giç gűlmez, giç gűlmedik hiç gűlmez. Ir öýlenen ogul-gyzyna guwanar. </a:t>
            </a:r>
            <a:endParaRPr lang="tr-TR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lt Başlık 3"/>
          <p:cNvSpPr>
            <a:spLocks noGrp="1"/>
          </p:cNvSpPr>
          <p:nvPr>
            <p:ph type="subTitle" idx="1"/>
          </p:nvPr>
        </p:nvSpPr>
        <p:spPr>
          <a:xfrm>
            <a:off x="1115616" y="548680"/>
            <a:ext cx="6400800" cy="762000"/>
          </a:xfrm>
          <a:solidFill>
            <a:srgbClr val="FFC000"/>
          </a:solidFill>
        </p:spPr>
        <p:txBody>
          <a:bodyPr/>
          <a:lstStyle/>
          <a:p>
            <a:r>
              <a:rPr lang="tr-TR" b="1" dirty="0" smtClean="0"/>
              <a:t>TEMEL KAYNAKLAR</a:t>
            </a:r>
            <a:endParaRPr lang="tr-TR" b="1" dirty="0"/>
          </a:p>
        </p:txBody>
      </p:sp>
      <p:sp>
        <p:nvSpPr>
          <p:cNvPr id="2" name="Dikdörtgen 1"/>
          <p:cNvSpPr/>
          <p:nvPr/>
        </p:nvSpPr>
        <p:spPr>
          <a:xfrm>
            <a:off x="971600" y="1412776"/>
            <a:ext cx="7128792" cy="4425955"/>
          </a:xfrm>
          <a:prstGeom prst="rect">
            <a:avLst/>
          </a:prstGeom>
          <a:solidFill>
            <a:srgbClr val="92D050"/>
          </a:solidFill>
        </p:spPr>
        <p:txBody>
          <a:bodyPr wrap="square" anchor="b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tr-TR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Azimov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P. (1969). </a:t>
            </a:r>
            <a:r>
              <a:rPr lang="tr-TR" sz="12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Türkmen </a:t>
            </a:r>
            <a:r>
              <a:rPr lang="tr-TR" sz="1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diliniň</a:t>
            </a:r>
            <a:r>
              <a:rPr lang="tr-TR" sz="12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meseleleri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Aşgabat. </a:t>
            </a:r>
            <a:endParaRPr lang="tr-TR" sz="1200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tr-TR" sz="12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Azimov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P.; </a:t>
            </a:r>
            <a:r>
              <a:rPr lang="tr-TR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Hıdırov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M. N., </a:t>
            </a:r>
            <a:r>
              <a:rPr lang="tr-TR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Sopıyev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G. (1960). </a:t>
            </a:r>
            <a:r>
              <a:rPr lang="tr-TR" sz="1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Häzirki</a:t>
            </a:r>
            <a:r>
              <a:rPr lang="tr-TR" sz="12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zaman </a:t>
            </a:r>
            <a:r>
              <a:rPr lang="tr-TR" sz="1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türkmen</a:t>
            </a:r>
            <a:r>
              <a:rPr lang="tr-TR" sz="12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dili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Aşgabat. 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tr-TR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Azimov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P.; </a:t>
            </a:r>
            <a:r>
              <a:rPr lang="tr-TR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Sopıyev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G. </a:t>
            </a:r>
            <a:r>
              <a:rPr lang="tr-TR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Çöňňäyev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Y. M. (1974). </a:t>
            </a:r>
            <a:r>
              <a:rPr lang="tr-TR" sz="12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Türkmen dili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Aşgabat: Türkmenistan </a:t>
            </a:r>
            <a:r>
              <a:rPr lang="tr-TR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Neşiryatı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Azimov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Pıgam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(1992), 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Türkmen Dili, </a:t>
            </a:r>
            <a:r>
              <a:rPr lang="tr-TR" sz="1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Aşgabat.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Esenmedowa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A.(2010) </a:t>
            </a: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Häzirki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Zaman Türkmen Dili (</a:t>
            </a: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Morfologiýa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 Aşgabat </a:t>
            </a:r>
            <a:endParaRPr lang="tr-TR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Clark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Larry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(1998), </a:t>
            </a:r>
            <a:r>
              <a:rPr lang="tr-TR" sz="1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Turkmen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Reference </a:t>
            </a:r>
            <a:r>
              <a:rPr lang="tr-TR" sz="1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Grammar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Çarıyarov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B.,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(1978), 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Türkmen </a:t>
            </a:r>
            <a:r>
              <a:rPr lang="tr-TR" sz="1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Diliniň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Orfoepik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Sözlüği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 Aşgabat. </a:t>
            </a:r>
            <a:endParaRPr lang="tr-TR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Hamzayev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M.,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(1962), 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Türkmen </a:t>
            </a:r>
            <a:r>
              <a:rPr lang="tr-TR" sz="1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Diliniň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Sözlüği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1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Aşgabat.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Türkmen 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Diliniň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Grammatikası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Aşgabat </a:t>
            </a:r>
            <a:r>
              <a:rPr lang="tr-T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2000.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Tekin 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Talat ve </a:t>
            </a:r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başk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(1995), 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Türkmence-Türkçe Sözlük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Ankara.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Veyisov</a:t>
            </a:r>
            <a:r>
              <a:rPr lang="tr-T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B., </a:t>
            </a:r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Babayeva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G. (2010) 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Türkmen dili (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praktikum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Yokarı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Okuv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Mekdepleri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Okuv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Kitabı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Aşgabat.</a:t>
            </a:r>
          </a:p>
          <a:p>
            <a:pPr>
              <a:lnSpc>
                <a:spcPct val="150000"/>
              </a:lnSpc>
            </a:pPr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Söyegov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Muratgeldi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Arnazarov </a:t>
            </a:r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Seyintanazr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(2017) 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Örnekli Türkmence Gramer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Ankara.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tr-TR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8310228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1115616" y="2276872"/>
            <a:ext cx="705678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tr-TR" sz="2800" i="1" dirty="0">
                <a:solidFill>
                  <a:srgbClr val="00B0F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Dersin amacı</a:t>
            </a:r>
            <a:r>
              <a:rPr lang="tr-TR" sz="2800" dirty="0">
                <a:latin typeface="Arial" panose="020B0604020202020204" pitchFamily="34" charset="0"/>
                <a:ea typeface="Times New Roman" panose="02020603050405020304" pitchFamily="18" charset="0"/>
              </a:rPr>
              <a:t>, Türkmen Türkçesinde </a:t>
            </a:r>
            <a:r>
              <a:rPr lang="tr-TR" sz="28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zarflar ve zarfların sınıflandırılmasını öğrenmek</a:t>
            </a:r>
            <a:r>
              <a:rPr lang="tr-TR" sz="2800" dirty="0"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tr-T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8" name="Dikdörtgen 17"/>
          <p:cNvSpPr/>
          <p:nvPr/>
        </p:nvSpPr>
        <p:spPr>
          <a:xfrm>
            <a:off x="2411760" y="1124744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spcAft>
                <a:spcPts val="0"/>
              </a:spcAft>
            </a:pPr>
            <a:r>
              <a:rPr lang="tr-TR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tr-TR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3015 </a:t>
            </a:r>
            <a:r>
              <a:rPr lang="tr-TR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TÜRKMEN TÜRKÇESİ </a:t>
            </a:r>
            <a:r>
              <a:rPr lang="tr-TR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V</a:t>
            </a:r>
            <a:endParaRPr lang="tr-TR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1" name="Dikdörtgen 20"/>
          <p:cNvSpPr/>
          <p:nvPr/>
        </p:nvSpPr>
        <p:spPr>
          <a:xfrm>
            <a:off x="3915677" y="5301208"/>
            <a:ext cx="2210605" cy="307777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 sz="1400" b="1" dirty="0" smtClean="0">
                <a:solidFill>
                  <a:srgbClr val="873624"/>
                </a:solidFill>
                <a:latin typeface="Arial" charset="0"/>
              </a:rPr>
              <a:t>Doç. </a:t>
            </a:r>
            <a:r>
              <a:rPr lang="tr-TR" altLang="tr-TR" sz="1400" b="1" dirty="0">
                <a:solidFill>
                  <a:srgbClr val="873624"/>
                </a:solidFill>
                <a:latin typeface="Arial" charset="0"/>
              </a:rPr>
              <a:t>Dr. </a:t>
            </a:r>
            <a:r>
              <a:rPr lang="tr-TR" altLang="tr-TR" sz="1400" b="1" dirty="0" smtClean="0">
                <a:solidFill>
                  <a:srgbClr val="873624"/>
                </a:solidFill>
                <a:latin typeface="Arial" charset="0"/>
              </a:rPr>
              <a:t>Berdi SARIYEV</a:t>
            </a:r>
            <a:endParaRPr lang="tr-TR" altLang="tr-TR" sz="1400" b="1" dirty="0">
              <a:solidFill>
                <a:srgbClr val="873624"/>
              </a:solidFill>
              <a:latin typeface="Arial" charset="0"/>
            </a:endParaRPr>
          </a:p>
        </p:txBody>
      </p:sp>
      <p:pic>
        <p:nvPicPr>
          <p:cNvPr id="14" name="Resim 1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948264" y="4149080"/>
            <a:ext cx="1224136" cy="1656184"/>
          </a:xfrm>
          <a:prstGeom prst="rect">
            <a:avLst/>
          </a:prstGeom>
        </p:spPr>
      </p:pic>
      <p:pic>
        <p:nvPicPr>
          <p:cNvPr id="15" name="Resim 1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17865" y="3861048"/>
            <a:ext cx="2232422" cy="194421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19660465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971600" y="0"/>
            <a:ext cx="6408712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24328" y="620688"/>
            <a:ext cx="792088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6 Dikdörtgen"/>
          <p:cNvSpPr/>
          <p:nvPr/>
        </p:nvSpPr>
        <p:spPr>
          <a:xfrm>
            <a:off x="971600" y="908720"/>
            <a:ext cx="64087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b="1" dirty="0" smtClean="0">
                <a:latin typeface="Arial" pitchFamily="34" charset="0"/>
                <a:cs typeface="Arial" pitchFamily="34" charset="0"/>
              </a:rPr>
              <a:t>Türkmen Türkçesinde zarflar ve zarfların sınıflandırılması</a:t>
            </a:r>
            <a:endParaRPr lang="tr-TR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7 Dikdörtgen"/>
          <p:cNvSpPr/>
          <p:nvPr/>
        </p:nvSpPr>
        <p:spPr>
          <a:xfrm>
            <a:off x="971600" y="1412776"/>
            <a:ext cx="6480720" cy="338554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just"/>
            <a:r>
              <a:rPr lang="tr-TR" sz="1600" b="1" dirty="0" err="1" smtClean="0">
                <a:latin typeface="Arial" pitchFamily="34" charset="0"/>
                <a:cs typeface="Arial" pitchFamily="34" charset="0"/>
              </a:rPr>
              <a:t>HALLAR</a:t>
            </a:r>
            <a:r>
              <a:rPr lang="tr-TR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1600" b="1" dirty="0" err="1" smtClean="0">
                <a:latin typeface="Arial" pitchFamily="34" charset="0"/>
                <a:cs typeface="Arial" pitchFamily="34" charset="0"/>
              </a:rPr>
              <a:t>WE</a:t>
            </a:r>
            <a:r>
              <a:rPr lang="tr-TR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1600" b="1" dirty="0" err="1" smtClean="0">
                <a:latin typeface="Arial" pitchFamily="34" charset="0"/>
                <a:cs typeface="Arial" pitchFamily="34" charset="0"/>
              </a:rPr>
              <a:t>OLARYŇ</a:t>
            </a:r>
            <a:r>
              <a:rPr lang="tr-TR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1600" b="1" dirty="0" err="1" smtClean="0">
                <a:latin typeface="Arial" pitchFamily="34" charset="0"/>
                <a:cs typeface="Arial" pitchFamily="34" charset="0"/>
              </a:rPr>
              <a:t>LEKSIK</a:t>
            </a:r>
            <a:r>
              <a:rPr lang="tr-TR" sz="1600" b="1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tr-TR" sz="1600" b="1" dirty="0" err="1" smtClean="0">
                <a:latin typeface="Arial" pitchFamily="34" charset="0"/>
                <a:cs typeface="Arial" pitchFamily="34" charset="0"/>
              </a:rPr>
              <a:t>GRAMMATIK</a:t>
            </a:r>
            <a:r>
              <a:rPr lang="tr-TR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1600" b="1" dirty="0" err="1" smtClean="0">
                <a:latin typeface="Arial" pitchFamily="34" charset="0"/>
                <a:cs typeface="Arial" pitchFamily="34" charset="0"/>
              </a:rPr>
              <a:t>AÝRATYNLYKLARY</a:t>
            </a:r>
            <a:r>
              <a:rPr lang="tr-TR" sz="1600" b="1" dirty="0" smtClean="0">
                <a:latin typeface="Arial" pitchFamily="34" charset="0"/>
                <a:cs typeface="Arial" pitchFamily="34" charset="0"/>
              </a:rPr>
              <a:t> </a:t>
            </a:r>
            <a:endParaRPr lang="tr-TR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8 Dikdörtgen"/>
          <p:cNvSpPr/>
          <p:nvPr/>
        </p:nvSpPr>
        <p:spPr>
          <a:xfrm>
            <a:off x="899592" y="2060848"/>
            <a:ext cx="7272808" cy="3539430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Hallar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özbaşdak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 söz </a:t>
            </a: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topary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bolup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, olar </a:t>
            </a: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köplenç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gymyldy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-hereketi </a:t>
            </a: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aňladýan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 sözlere </a:t>
            </a: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baglanýarlar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sz="28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hereketiň</a:t>
            </a:r>
            <a:r>
              <a:rPr lang="tr-TR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8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ýagdaýyny</a:t>
            </a:r>
            <a:r>
              <a:rPr lang="tr-TR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endParaRPr lang="tr-TR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8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wagtyny</a:t>
            </a:r>
            <a:r>
              <a:rPr lang="tr-TR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endParaRPr lang="tr-TR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8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hilini</a:t>
            </a:r>
            <a:r>
              <a:rPr lang="tr-TR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endParaRPr lang="tr-TR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8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nirä</a:t>
            </a:r>
            <a:r>
              <a:rPr lang="tr-TR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8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gönükdirilendigini</a:t>
            </a:r>
            <a:r>
              <a:rPr lang="tr-TR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tr-TR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aňladýarlar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. </a:t>
            </a:r>
            <a:endParaRPr lang="tr-TR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971600" y="0"/>
            <a:ext cx="6408712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24328" y="620688"/>
            <a:ext cx="792088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6 Dikdörtgen"/>
          <p:cNvSpPr/>
          <p:nvPr/>
        </p:nvSpPr>
        <p:spPr>
          <a:xfrm>
            <a:off x="971600" y="908720"/>
            <a:ext cx="64087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b="1" dirty="0" smtClean="0">
                <a:latin typeface="Arial" pitchFamily="34" charset="0"/>
                <a:cs typeface="Arial" pitchFamily="34" charset="0"/>
              </a:rPr>
              <a:t>Türkmen Türkçesinde zarflar ve zarfların sınıflandırılması</a:t>
            </a:r>
            <a:endParaRPr lang="tr-TR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7 Dikdörtgen"/>
          <p:cNvSpPr/>
          <p:nvPr/>
        </p:nvSpPr>
        <p:spPr>
          <a:xfrm>
            <a:off x="971600" y="1412776"/>
            <a:ext cx="6480720" cy="338554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just"/>
            <a:r>
              <a:rPr lang="tr-TR" sz="1600" b="1" dirty="0" err="1" smtClean="0">
                <a:latin typeface="Arial" pitchFamily="34" charset="0"/>
                <a:cs typeface="Arial" pitchFamily="34" charset="0"/>
              </a:rPr>
              <a:t>HALLAR</a:t>
            </a:r>
            <a:r>
              <a:rPr lang="tr-TR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1600" b="1" dirty="0" err="1" smtClean="0">
                <a:latin typeface="Arial" pitchFamily="34" charset="0"/>
                <a:cs typeface="Arial" pitchFamily="34" charset="0"/>
              </a:rPr>
              <a:t>WE</a:t>
            </a:r>
            <a:r>
              <a:rPr lang="tr-TR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1600" b="1" dirty="0" err="1" smtClean="0">
                <a:latin typeface="Arial" pitchFamily="34" charset="0"/>
                <a:cs typeface="Arial" pitchFamily="34" charset="0"/>
              </a:rPr>
              <a:t>OLARYŇ</a:t>
            </a:r>
            <a:r>
              <a:rPr lang="tr-TR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1600" b="1" dirty="0" err="1" smtClean="0">
                <a:latin typeface="Arial" pitchFamily="34" charset="0"/>
                <a:cs typeface="Arial" pitchFamily="34" charset="0"/>
              </a:rPr>
              <a:t>LEKSIK</a:t>
            </a:r>
            <a:r>
              <a:rPr lang="tr-TR" sz="1600" b="1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tr-TR" sz="1600" b="1" dirty="0" err="1" smtClean="0">
                <a:latin typeface="Arial" pitchFamily="34" charset="0"/>
                <a:cs typeface="Arial" pitchFamily="34" charset="0"/>
              </a:rPr>
              <a:t>GRAMMATIK</a:t>
            </a:r>
            <a:r>
              <a:rPr lang="tr-TR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1600" b="1" dirty="0" err="1" smtClean="0">
                <a:latin typeface="Arial" pitchFamily="34" charset="0"/>
                <a:cs typeface="Arial" pitchFamily="34" charset="0"/>
              </a:rPr>
              <a:t>AÝRATYNLYKLARY</a:t>
            </a:r>
            <a:r>
              <a:rPr lang="tr-TR" sz="1600" b="1" dirty="0" smtClean="0">
                <a:latin typeface="Arial" pitchFamily="34" charset="0"/>
                <a:cs typeface="Arial" pitchFamily="34" charset="0"/>
              </a:rPr>
              <a:t> </a:t>
            </a:r>
            <a:endParaRPr lang="tr-TR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9 Dikdörtgen"/>
          <p:cNvSpPr/>
          <p:nvPr/>
        </p:nvSpPr>
        <p:spPr>
          <a:xfrm>
            <a:off x="827584" y="2132856"/>
            <a:ext cx="7488832" cy="3416320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400" dirty="0" smtClean="0">
                <a:latin typeface="Arial" pitchFamily="34" charset="0"/>
                <a:cs typeface="Arial" pitchFamily="34" charset="0"/>
              </a:rPr>
              <a:t>Sözlemde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üýtgediji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goşulmalar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bilen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üýtgeşmän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, işliklere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baglanyp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baglanýan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işliklerinden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aňlanýan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400" b="1" dirty="0" err="1" smtClean="0">
                <a:latin typeface="Arial" pitchFamily="34" charset="0"/>
                <a:cs typeface="Arial" pitchFamily="34" charset="0"/>
              </a:rPr>
              <a:t>gymyldy</a:t>
            </a:r>
            <a:r>
              <a:rPr lang="tr-TR" sz="2400" b="1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tr-TR" sz="2400" b="1" dirty="0" err="1" smtClean="0">
                <a:latin typeface="Arial" pitchFamily="34" charset="0"/>
                <a:cs typeface="Arial" pitchFamily="34" charset="0"/>
              </a:rPr>
              <a:t>hereketiň</a:t>
            </a:r>
            <a:r>
              <a:rPr lang="tr-TR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b="1" dirty="0" err="1" smtClean="0">
                <a:latin typeface="Arial" pitchFamily="34" charset="0"/>
                <a:cs typeface="Arial" pitchFamily="34" charset="0"/>
              </a:rPr>
              <a:t>ýagdaýyny</a:t>
            </a:r>
            <a:r>
              <a:rPr lang="tr-TR" sz="2400" b="1" dirty="0" smtClean="0">
                <a:latin typeface="Arial" pitchFamily="34" charset="0"/>
                <a:cs typeface="Arial" pitchFamily="34" charset="0"/>
              </a:rPr>
              <a:t>, </a:t>
            </a:r>
            <a:endParaRPr lang="tr-TR" sz="2400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400" b="1" dirty="0" err="1" smtClean="0">
                <a:latin typeface="Arial" pitchFamily="34" charset="0"/>
                <a:cs typeface="Arial" pitchFamily="34" charset="0"/>
              </a:rPr>
              <a:t>hilini</a:t>
            </a:r>
            <a:r>
              <a:rPr lang="tr-TR" sz="2400" b="1" dirty="0" smtClean="0">
                <a:latin typeface="Arial" pitchFamily="34" charset="0"/>
                <a:cs typeface="Arial" pitchFamily="34" charset="0"/>
              </a:rPr>
              <a:t>, </a:t>
            </a:r>
            <a:endParaRPr lang="tr-TR" sz="2400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400" b="1" dirty="0" err="1" smtClean="0">
                <a:latin typeface="Arial" pitchFamily="34" charset="0"/>
                <a:cs typeface="Arial" pitchFamily="34" charset="0"/>
              </a:rPr>
              <a:t>wagtyny</a:t>
            </a:r>
            <a:r>
              <a:rPr lang="tr-TR" sz="2400" b="1" dirty="0" smtClean="0">
                <a:latin typeface="Arial" pitchFamily="34" charset="0"/>
                <a:cs typeface="Arial" pitchFamily="34" charset="0"/>
              </a:rPr>
              <a:t>, </a:t>
            </a:r>
            <a:endParaRPr lang="tr-TR" sz="2400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400" b="1" dirty="0" err="1" smtClean="0">
                <a:latin typeface="Arial" pitchFamily="34" charset="0"/>
                <a:cs typeface="Arial" pitchFamily="34" charset="0"/>
              </a:rPr>
              <a:t>ugruny</a:t>
            </a:r>
            <a:r>
              <a:rPr lang="tr-TR" sz="24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just"/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bildirmäge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hyzmat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edýän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sözlere </a:t>
            </a:r>
            <a:r>
              <a:rPr lang="tr-TR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hal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diýilýär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(P.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Azymow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we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başg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. Türkmen dili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peduçilişeler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üçin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okuw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kitaby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, 258 s.). </a:t>
            </a:r>
            <a:endParaRPr lang="tr-TR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971600" y="0"/>
            <a:ext cx="6408712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24328" y="620688"/>
            <a:ext cx="792088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6 Dikdörtgen"/>
          <p:cNvSpPr/>
          <p:nvPr/>
        </p:nvSpPr>
        <p:spPr>
          <a:xfrm>
            <a:off x="971600" y="908720"/>
            <a:ext cx="64087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b="1" dirty="0" smtClean="0">
                <a:latin typeface="Arial" pitchFamily="34" charset="0"/>
                <a:cs typeface="Arial" pitchFamily="34" charset="0"/>
              </a:rPr>
              <a:t>Türkmen Türkçesinde zarflar ve zarfların sınıflandırılması</a:t>
            </a:r>
            <a:endParaRPr lang="tr-TR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7 Dikdörtgen"/>
          <p:cNvSpPr/>
          <p:nvPr/>
        </p:nvSpPr>
        <p:spPr>
          <a:xfrm>
            <a:off x="971600" y="1412776"/>
            <a:ext cx="6480720" cy="338554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just"/>
            <a:r>
              <a:rPr lang="tr-TR" sz="1600" b="1" dirty="0" err="1" smtClean="0">
                <a:latin typeface="Arial" pitchFamily="34" charset="0"/>
                <a:cs typeface="Arial" pitchFamily="34" charset="0"/>
              </a:rPr>
              <a:t>HALLAR</a:t>
            </a:r>
            <a:r>
              <a:rPr lang="tr-TR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1600" b="1" dirty="0" err="1" smtClean="0">
                <a:latin typeface="Arial" pitchFamily="34" charset="0"/>
                <a:cs typeface="Arial" pitchFamily="34" charset="0"/>
              </a:rPr>
              <a:t>WE</a:t>
            </a:r>
            <a:r>
              <a:rPr lang="tr-TR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1600" b="1" dirty="0" err="1" smtClean="0">
                <a:latin typeface="Arial" pitchFamily="34" charset="0"/>
                <a:cs typeface="Arial" pitchFamily="34" charset="0"/>
              </a:rPr>
              <a:t>OLARYŇ</a:t>
            </a:r>
            <a:r>
              <a:rPr lang="tr-TR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1600" b="1" dirty="0" err="1" smtClean="0">
                <a:latin typeface="Arial" pitchFamily="34" charset="0"/>
                <a:cs typeface="Arial" pitchFamily="34" charset="0"/>
              </a:rPr>
              <a:t>LEKSIK</a:t>
            </a:r>
            <a:r>
              <a:rPr lang="tr-TR" sz="1600" b="1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tr-TR" sz="1600" b="1" dirty="0" err="1" smtClean="0">
                <a:latin typeface="Arial" pitchFamily="34" charset="0"/>
                <a:cs typeface="Arial" pitchFamily="34" charset="0"/>
              </a:rPr>
              <a:t>GRAMMATIK</a:t>
            </a:r>
            <a:r>
              <a:rPr lang="tr-TR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1600" b="1" dirty="0" err="1" smtClean="0">
                <a:latin typeface="Arial" pitchFamily="34" charset="0"/>
                <a:cs typeface="Arial" pitchFamily="34" charset="0"/>
              </a:rPr>
              <a:t>AÝRATYNLYKLARY</a:t>
            </a:r>
            <a:r>
              <a:rPr lang="tr-TR" sz="1600" b="1" dirty="0" smtClean="0">
                <a:latin typeface="Arial" pitchFamily="34" charset="0"/>
                <a:cs typeface="Arial" pitchFamily="34" charset="0"/>
              </a:rPr>
              <a:t> </a:t>
            </a:r>
            <a:endParaRPr lang="tr-TR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8 Dikdörtgen"/>
          <p:cNvSpPr/>
          <p:nvPr/>
        </p:nvSpPr>
        <p:spPr>
          <a:xfrm>
            <a:off x="971600" y="1916832"/>
            <a:ext cx="7056784" cy="3908762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3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Hallar</a:t>
            </a:r>
            <a:r>
              <a:rPr lang="tr-TR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sözlemde </a:t>
            </a:r>
            <a:endParaRPr lang="tr-TR" sz="32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400" b="1" dirty="0" err="1" smtClean="0">
                <a:latin typeface="Arial" pitchFamily="34" charset="0"/>
                <a:cs typeface="Arial" pitchFamily="34" charset="0"/>
              </a:rPr>
              <a:t>nähili</a:t>
            </a:r>
            <a:r>
              <a:rPr lang="tr-TR" sz="2400" b="1" dirty="0" smtClean="0">
                <a:latin typeface="Arial" pitchFamily="34" charset="0"/>
                <a:cs typeface="Arial" pitchFamily="34" charset="0"/>
              </a:rPr>
              <a:t>?, </a:t>
            </a:r>
            <a:endParaRPr lang="tr-TR" sz="2400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400" b="1" dirty="0" err="1" smtClean="0">
                <a:latin typeface="Arial" pitchFamily="34" charset="0"/>
                <a:cs typeface="Arial" pitchFamily="34" charset="0"/>
              </a:rPr>
              <a:t>neneňsi</a:t>
            </a:r>
            <a:r>
              <a:rPr lang="tr-TR" sz="2400" b="1" dirty="0" smtClean="0">
                <a:latin typeface="Arial" pitchFamily="34" charset="0"/>
                <a:cs typeface="Arial" pitchFamily="34" charset="0"/>
              </a:rPr>
              <a:t>?, </a:t>
            </a:r>
            <a:endParaRPr lang="tr-TR" sz="2400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400" b="1" dirty="0" err="1" smtClean="0">
                <a:latin typeface="Arial" pitchFamily="34" charset="0"/>
                <a:cs typeface="Arial" pitchFamily="34" charset="0"/>
              </a:rPr>
              <a:t>nädip</a:t>
            </a:r>
            <a:r>
              <a:rPr lang="tr-TR" sz="2400" b="1" dirty="0" smtClean="0">
                <a:latin typeface="Arial" pitchFamily="34" charset="0"/>
                <a:cs typeface="Arial" pitchFamily="34" charset="0"/>
              </a:rPr>
              <a:t>?, </a:t>
            </a:r>
            <a:endParaRPr lang="tr-TR" sz="2400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400" b="1" dirty="0" err="1" smtClean="0">
                <a:latin typeface="Arial" pitchFamily="34" charset="0"/>
                <a:cs typeface="Arial" pitchFamily="34" charset="0"/>
              </a:rPr>
              <a:t>nämeçe</a:t>
            </a:r>
            <a:r>
              <a:rPr lang="tr-TR" sz="2400" b="1" dirty="0" smtClean="0">
                <a:latin typeface="Arial" pitchFamily="34" charset="0"/>
                <a:cs typeface="Arial" pitchFamily="34" charset="0"/>
              </a:rPr>
              <a:t>?, </a:t>
            </a:r>
            <a:endParaRPr lang="tr-TR" sz="2400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400" b="1" dirty="0" smtClean="0">
                <a:latin typeface="Arial" pitchFamily="34" charset="0"/>
                <a:cs typeface="Arial" pitchFamily="34" charset="0"/>
              </a:rPr>
              <a:t>näme </a:t>
            </a:r>
            <a:r>
              <a:rPr lang="tr-TR" sz="2400" b="1" dirty="0" smtClean="0">
                <a:latin typeface="Arial" pitchFamily="34" charset="0"/>
                <a:cs typeface="Arial" pitchFamily="34" charset="0"/>
              </a:rPr>
              <a:t>üçin?, </a:t>
            </a:r>
            <a:endParaRPr lang="tr-TR" sz="2400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400" b="1" dirty="0" err="1" smtClean="0">
                <a:latin typeface="Arial" pitchFamily="34" charset="0"/>
                <a:cs typeface="Arial" pitchFamily="34" charset="0"/>
              </a:rPr>
              <a:t>nirede</a:t>
            </a:r>
            <a:r>
              <a:rPr lang="tr-TR" sz="2400" b="1" dirty="0" smtClean="0">
                <a:latin typeface="Arial" pitchFamily="34" charset="0"/>
                <a:cs typeface="Arial" pitchFamily="34" charset="0"/>
              </a:rPr>
              <a:t>?, </a:t>
            </a:r>
            <a:endParaRPr lang="tr-TR" sz="2400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400" b="1" dirty="0" err="1" smtClean="0">
                <a:latin typeface="Arial" pitchFamily="34" charset="0"/>
                <a:cs typeface="Arial" pitchFamily="34" charset="0"/>
              </a:rPr>
              <a:t>haçan</a:t>
            </a:r>
            <a:r>
              <a:rPr lang="tr-TR" sz="2400" b="1" dirty="0" smtClean="0">
                <a:latin typeface="Arial" pitchFamily="34" charset="0"/>
                <a:cs typeface="Arial" pitchFamily="34" charset="0"/>
              </a:rPr>
              <a:t>?, </a:t>
            </a:r>
            <a:endParaRPr lang="tr-TR" sz="2400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400" b="1" dirty="0" err="1" smtClean="0">
                <a:latin typeface="Arial" pitchFamily="34" charset="0"/>
                <a:cs typeface="Arial" pitchFamily="34" charset="0"/>
              </a:rPr>
              <a:t>niräk</a:t>
            </a:r>
            <a:r>
              <a:rPr lang="tr-TR" sz="2400" b="1" dirty="0" smtClean="0">
                <a:latin typeface="Arial" pitchFamily="34" charset="0"/>
                <a:cs typeface="Arial" pitchFamily="34" charset="0"/>
              </a:rPr>
              <a:t>? </a:t>
            </a:r>
            <a:endParaRPr lang="tr-TR" sz="2400" b="1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tr-TR" sz="2400" dirty="0" smtClean="0">
                <a:latin typeface="Arial" pitchFamily="34" charset="0"/>
                <a:cs typeface="Arial" pitchFamily="34" charset="0"/>
              </a:rPr>
              <a:t>diýen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soraglara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jogap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bolýarlar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. </a:t>
            </a:r>
            <a:endParaRPr lang="tr-TR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971600" y="0"/>
            <a:ext cx="6408712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24328" y="620688"/>
            <a:ext cx="792088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6 Dikdörtgen"/>
          <p:cNvSpPr/>
          <p:nvPr/>
        </p:nvSpPr>
        <p:spPr>
          <a:xfrm>
            <a:off x="971600" y="908720"/>
            <a:ext cx="64087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b="1" dirty="0" smtClean="0">
                <a:latin typeface="Arial" pitchFamily="34" charset="0"/>
                <a:cs typeface="Arial" pitchFamily="34" charset="0"/>
              </a:rPr>
              <a:t>Türkmen Türkçesinde zarflar ve zarfların sınıflandırılması</a:t>
            </a:r>
            <a:endParaRPr lang="tr-TR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7 Dikdörtgen"/>
          <p:cNvSpPr/>
          <p:nvPr/>
        </p:nvSpPr>
        <p:spPr>
          <a:xfrm>
            <a:off x="971600" y="1412776"/>
            <a:ext cx="6480720" cy="338554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just"/>
            <a:r>
              <a:rPr lang="tr-TR" sz="1600" b="1" dirty="0" err="1" smtClean="0">
                <a:latin typeface="Arial" pitchFamily="34" charset="0"/>
                <a:cs typeface="Arial" pitchFamily="34" charset="0"/>
              </a:rPr>
              <a:t>HALLAR</a:t>
            </a:r>
            <a:r>
              <a:rPr lang="tr-TR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1600" b="1" dirty="0" err="1" smtClean="0">
                <a:latin typeface="Arial" pitchFamily="34" charset="0"/>
                <a:cs typeface="Arial" pitchFamily="34" charset="0"/>
              </a:rPr>
              <a:t>WE</a:t>
            </a:r>
            <a:r>
              <a:rPr lang="tr-TR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1600" b="1" dirty="0" err="1" smtClean="0">
                <a:latin typeface="Arial" pitchFamily="34" charset="0"/>
                <a:cs typeface="Arial" pitchFamily="34" charset="0"/>
              </a:rPr>
              <a:t>OLARYŇ</a:t>
            </a:r>
            <a:r>
              <a:rPr lang="tr-TR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1600" b="1" dirty="0" err="1" smtClean="0">
                <a:latin typeface="Arial" pitchFamily="34" charset="0"/>
                <a:cs typeface="Arial" pitchFamily="34" charset="0"/>
              </a:rPr>
              <a:t>LEKSIK</a:t>
            </a:r>
            <a:r>
              <a:rPr lang="tr-TR" sz="1600" b="1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tr-TR" sz="1600" b="1" dirty="0" err="1" smtClean="0">
                <a:latin typeface="Arial" pitchFamily="34" charset="0"/>
                <a:cs typeface="Arial" pitchFamily="34" charset="0"/>
              </a:rPr>
              <a:t>GRAMMATIK</a:t>
            </a:r>
            <a:r>
              <a:rPr lang="tr-TR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1600" b="1" dirty="0" err="1" smtClean="0">
                <a:latin typeface="Arial" pitchFamily="34" charset="0"/>
                <a:cs typeface="Arial" pitchFamily="34" charset="0"/>
              </a:rPr>
              <a:t>AÝRATYNLYKLARY</a:t>
            </a:r>
            <a:r>
              <a:rPr lang="tr-TR" sz="1600" b="1" dirty="0" smtClean="0">
                <a:latin typeface="Arial" pitchFamily="34" charset="0"/>
                <a:cs typeface="Arial" pitchFamily="34" charset="0"/>
              </a:rPr>
              <a:t> </a:t>
            </a:r>
            <a:endParaRPr lang="tr-TR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9 Dikdörtgen"/>
          <p:cNvSpPr/>
          <p:nvPr/>
        </p:nvSpPr>
        <p:spPr>
          <a:xfrm>
            <a:off x="899592" y="2204864"/>
            <a:ext cx="7344816" cy="3477875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Hallar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sintaktik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taýdan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sözlemde işliklere ýa-da işlik şekillerinden bolan her bir sözlem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agzasyna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baglanyp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, </a:t>
            </a:r>
            <a:endParaRPr lang="tr-TR" sz="20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tr-TR" sz="20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wagty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, </a:t>
            </a:r>
            <a:endParaRPr lang="tr-TR" sz="2000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 orny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, </a:t>
            </a:r>
            <a:endParaRPr lang="tr-TR" sz="2000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sebäp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maksady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, </a:t>
            </a:r>
            <a:endParaRPr lang="tr-TR" sz="2000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 hal 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– 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ýagdaýy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, </a:t>
            </a:r>
            <a:endParaRPr lang="tr-TR" sz="2000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mukdar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–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dereje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, </a:t>
            </a:r>
            <a:endParaRPr lang="tr-TR" sz="2000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meňzetme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deňeşdirme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just"/>
            <a:endParaRPr lang="tr-TR" sz="20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tr-TR" sz="2000" dirty="0" smtClean="0">
                <a:latin typeface="Arial" pitchFamily="34" charset="0"/>
                <a:cs typeface="Arial" pitchFamily="34" charset="0"/>
              </a:rPr>
              <a:t>ýaly </a:t>
            </a:r>
            <a:r>
              <a:rPr lang="tr-TR" sz="2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dürli</a:t>
            </a:r>
            <a:r>
              <a:rPr lang="tr-T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ahwalatlary</a:t>
            </a:r>
            <a:r>
              <a:rPr lang="tr-T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görkezýärler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. </a:t>
            </a:r>
            <a:endParaRPr lang="tr-TR" sz="2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971600" y="0"/>
            <a:ext cx="6408712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24328" y="620688"/>
            <a:ext cx="792088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6 Dikdörtgen"/>
          <p:cNvSpPr/>
          <p:nvPr/>
        </p:nvSpPr>
        <p:spPr>
          <a:xfrm>
            <a:off x="971600" y="908720"/>
            <a:ext cx="64087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b="1" dirty="0" smtClean="0">
                <a:latin typeface="Arial" pitchFamily="34" charset="0"/>
                <a:cs typeface="Arial" pitchFamily="34" charset="0"/>
              </a:rPr>
              <a:t>Türkmen Türkçesinde zarflar ve zarfların sınıflandırılması</a:t>
            </a:r>
            <a:endParaRPr lang="tr-TR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7 Dikdörtgen"/>
          <p:cNvSpPr/>
          <p:nvPr/>
        </p:nvSpPr>
        <p:spPr>
          <a:xfrm>
            <a:off x="971600" y="1412776"/>
            <a:ext cx="6480720" cy="338554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just"/>
            <a:r>
              <a:rPr lang="tr-TR" sz="1600" b="1" dirty="0" err="1" smtClean="0">
                <a:latin typeface="Arial" pitchFamily="34" charset="0"/>
                <a:cs typeface="Arial" pitchFamily="34" charset="0"/>
              </a:rPr>
              <a:t>HALLAR</a:t>
            </a:r>
            <a:r>
              <a:rPr lang="tr-TR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1600" b="1" dirty="0" err="1" smtClean="0">
                <a:latin typeface="Arial" pitchFamily="34" charset="0"/>
                <a:cs typeface="Arial" pitchFamily="34" charset="0"/>
              </a:rPr>
              <a:t>WE</a:t>
            </a:r>
            <a:r>
              <a:rPr lang="tr-TR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1600" b="1" dirty="0" err="1" smtClean="0">
                <a:latin typeface="Arial" pitchFamily="34" charset="0"/>
                <a:cs typeface="Arial" pitchFamily="34" charset="0"/>
              </a:rPr>
              <a:t>OLARYŇ</a:t>
            </a:r>
            <a:r>
              <a:rPr lang="tr-TR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1600" b="1" dirty="0" err="1" smtClean="0">
                <a:latin typeface="Arial" pitchFamily="34" charset="0"/>
                <a:cs typeface="Arial" pitchFamily="34" charset="0"/>
              </a:rPr>
              <a:t>LEKSIK</a:t>
            </a:r>
            <a:r>
              <a:rPr lang="tr-TR" sz="1600" b="1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tr-TR" sz="1600" b="1" dirty="0" err="1" smtClean="0">
                <a:latin typeface="Arial" pitchFamily="34" charset="0"/>
                <a:cs typeface="Arial" pitchFamily="34" charset="0"/>
              </a:rPr>
              <a:t>GRAMMATIK</a:t>
            </a:r>
            <a:r>
              <a:rPr lang="tr-TR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1600" b="1" dirty="0" err="1" smtClean="0">
                <a:latin typeface="Arial" pitchFamily="34" charset="0"/>
                <a:cs typeface="Arial" pitchFamily="34" charset="0"/>
              </a:rPr>
              <a:t>AÝRATYNLYKLARY</a:t>
            </a:r>
            <a:r>
              <a:rPr lang="tr-TR" sz="1600" b="1" dirty="0" smtClean="0">
                <a:latin typeface="Arial" pitchFamily="34" charset="0"/>
                <a:cs typeface="Arial" pitchFamily="34" charset="0"/>
              </a:rPr>
              <a:t> </a:t>
            </a:r>
            <a:endParaRPr lang="tr-TR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8 Dikdörtgen"/>
          <p:cNvSpPr/>
          <p:nvPr/>
        </p:nvSpPr>
        <p:spPr>
          <a:xfrm>
            <a:off x="755576" y="2060848"/>
            <a:ext cx="7632848" cy="3785652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Itler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onda – 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munda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nirede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?) 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ygyp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ýördi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 (orun.) </a:t>
            </a:r>
            <a:endParaRPr lang="tr-TR" sz="2000" b="1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tr-TR" sz="2000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 Olar 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dostlarça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görüşdiler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kimlerçe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? 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deňeşdirme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). </a:t>
            </a:r>
            <a:endParaRPr lang="tr-TR" sz="2000" b="1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tr-TR" sz="2000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 Ol 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gorkujygyna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saňňyldaýardy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.- näme 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üçin? 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sebäp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-maksat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).</a:t>
            </a:r>
          </a:p>
          <a:p>
            <a:pPr algn="just"/>
            <a:r>
              <a:rPr lang="tr-TR" sz="20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 Myrat 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häzir 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turar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öýtdi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.- 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haçan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? (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wagt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). </a:t>
            </a:r>
            <a:endParaRPr lang="tr-TR" sz="2000" b="1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tr-TR" sz="2000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 Duşmanyň 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peşeçe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 bolsa, 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pilçe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 gör(H.d). </a:t>
            </a:r>
          </a:p>
          <a:p>
            <a:pPr algn="just">
              <a:buFont typeface="Wingdings" pitchFamily="2" charset="2"/>
              <a:buChar char="Ø"/>
            </a:pPr>
            <a:endParaRPr lang="tr-TR" sz="2000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endParaRPr lang="tr-TR" sz="20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971600" y="0"/>
            <a:ext cx="6408712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24328" y="620688"/>
            <a:ext cx="792088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6 Dikdörtgen"/>
          <p:cNvSpPr/>
          <p:nvPr/>
        </p:nvSpPr>
        <p:spPr>
          <a:xfrm>
            <a:off x="971600" y="908720"/>
            <a:ext cx="64087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b="1" dirty="0" smtClean="0">
                <a:latin typeface="Arial" pitchFamily="34" charset="0"/>
                <a:cs typeface="Arial" pitchFamily="34" charset="0"/>
              </a:rPr>
              <a:t>Türkmen Türkçesinde zarflar ve zarfların sınıflandırılması</a:t>
            </a:r>
            <a:endParaRPr lang="tr-TR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7 Dikdörtgen"/>
          <p:cNvSpPr/>
          <p:nvPr/>
        </p:nvSpPr>
        <p:spPr>
          <a:xfrm>
            <a:off x="971600" y="1412776"/>
            <a:ext cx="6480720" cy="338554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just"/>
            <a:r>
              <a:rPr lang="tr-TR" sz="1600" b="1" dirty="0" err="1" smtClean="0">
                <a:latin typeface="Arial" pitchFamily="34" charset="0"/>
                <a:cs typeface="Arial" pitchFamily="34" charset="0"/>
              </a:rPr>
              <a:t>HALLAR</a:t>
            </a:r>
            <a:r>
              <a:rPr lang="tr-TR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1600" b="1" dirty="0" err="1" smtClean="0">
                <a:latin typeface="Arial" pitchFamily="34" charset="0"/>
                <a:cs typeface="Arial" pitchFamily="34" charset="0"/>
              </a:rPr>
              <a:t>WE</a:t>
            </a:r>
            <a:r>
              <a:rPr lang="tr-TR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1600" b="1" dirty="0" err="1" smtClean="0">
                <a:latin typeface="Arial" pitchFamily="34" charset="0"/>
                <a:cs typeface="Arial" pitchFamily="34" charset="0"/>
              </a:rPr>
              <a:t>OLARYŇ</a:t>
            </a:r>
            <a:r>
              <a:rPr lang="tr-TR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1600" b="1" dirty="0" err="1" smtClean="0">
                <a:latin typeface="Arial" pitchFamily="34" charset="0"/>
                <a:cs typeface="Arial" pitchFamily="34" charset="0"/>
              </a:rPr>
              <a:t>LEKSIK</a:t>
            </a:r>
            <a:r>
              <a:rPr lang="tr-TR" sz="1600" b="1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tr-TR" sz="1600" b="1" dirty="0" err="1" smtClean="0">
                <a:latin typeface="Arial" pitchFamily="34" charset="0"/>
                <a:cs typeface="Arial" pitchFamily="34" charset="0"/>
              </a:rPr>
              <a:t>GRAMMATIK</a:t>
            </a:r>
            <a:r>
              <a:rPr lang="tr-TR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1600" b="1" dirty="0" err="1" smtClean="0">
                <a:latin typeface="Arial" pitchFamily="34" charset="0"/>
                <a:cs typeface="Arial" pitchFamily="34" charset="0"/>
              </a:rPr>
              <a:t>AÝRATYNLYKLARY</a:t>
            </a:r>
            <a:r>
              <a:rPr lang="tr-TR" sz="1600" b="1" dirty="0" smtClean="0">
                <a:latin typeface="Arial" pitchFamily="34" charset="0"/>
                <a:cs typeface="Arial" pitchFamily="34" charset="0"/>
              </a:rPr>
              <a:t> </a:t>
            </a:r>
            <a:endParaRPr lang="tr-TR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9 Dikdörtgen"/>
          <p:cNvSpPr/>
          <p:nvPr/>
        </p:nvSpPr>
        <p:spPr>
          <a:xfrm>
            <a:off x="899592" y="1988840"/>
            <a:ext cx="7200800" cy="3539430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800" dirty="0" smtClean="0">
                <a:latin typeface="Arial" pitchFamily="34" charset="0"/>
                <a:cs typeface="Arial" pitchFamily="34" charset="0"/>
              </a:rPr>
              <a:t>Türkmen </a:t>
            </a: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dilindäki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hallar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 emele gelşi </a:t>
            </a: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taýdan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dürli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dürlidir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HALLAR</a:t>
            </a:r>
            <a:endParaRPr lang="tr-TR" sz="28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tr-TR" sz="28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8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morfologik</a:t>
            </a:r>
            <a:r>
              <a:rPr lang="tr-TR" sz="28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just"/>
            <a:r>
              <a:rPr lang="tr-TR" sz="2800" dirty="0" smtClean="0">
                <a:latin typeface="Arial" pitchFamily="34" charset="0"/>
                <a:cs typeface="Arial" pitchFamily="34" charset="0"/>
              </a:rPr>
              <a:t>                             we </a:t>
            </a:r>
          </a:p>
          <a:p>
            <a:pPr algn="just">
              <a:buFont typeface="Wingdings" pitchFamily="2" charset="2"/>
              <a:buChar char="ü"/>
            </a:pPr>
            <a:r>
              <a:rPr lang="tr-TR" sz="28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sintaktik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just"/>
            <a:endParaRPr lang="tr-TR" sz="28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ýollar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bilen </a:t>
            </a: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ýasalýarlar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. </a:t>
            </a:r>
            <a:endParaRPr lang="tr-TR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971600" y="0"/>
            <a:ext cx="6408712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24328" y="620688"/>
            <a:ext cx="792088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6 Dikdörtgen"/>
          <p:cNvSpPr/>
          <p:nvPr/>
        </p:nvSpPr>
        <p:spPr>
          <a:xfrm>
            <a:off x="971600" y="908720"/>
            <a:ext cx="64087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b="1" dirty="0" smtClean="0">
                <a:latin typeface="Arial" pitchFamily="34" charset="0"/>
                <a:cs typeface="Arial" pitchFamily="34" charset="0"/>
              </a:rPr>
              <a:t>Türkmen Türkçesinde zarflar ve zarfların sınıflandırılması</a:t>
            </a:r>
            <a:endParaRPr lang="tr-TR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7 Dikdörtgen"/>
          <p:cNvSpPr/>
          <p:nvPr/>
        </p:nvSpPr>
        <p:spPr>
          <a:xfrm>
            <a:off x="971600" y="1412776"/>
            <a:ext cx="6480720" cy="338554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just"/>
            <a:r>
              <a:rPr lang="tr-TR" sz="1600" b="1" dirty="0" err="1" smtClean="0">
                <a:latin typeface="Arial" pitchFamily="34" charset="0"/>
                <a:cs typeface="Arial" pitchFamily="34" charset="0"/>
              </a:rPr>
              <a:t>HALLAR</a:t>
            </a:r>
            <a:r>
              <a:rPr lang="tr-TR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1600" b="1" dirty="0" err="1" smtClean="0">
                <a:latin typeface="Arial" pitchFamily="34" charset="0"/>
                <a:cs typeface="Arial" pitchFamily="34" charset="0"/>
              </a:rPr>
              <a:t>WE</a:t>
            </a:r>
            <a:r>
              <a:rPr lang="tr-TR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1600" b="1" dirty="0" err="1" smtClean="0">
                <a:latin typeface="Arial" pitchFamily="34" charset="0"/>
                <a:cs typeface="Arial" pitchFamily="34" charset="0"/>
              </a:rPr>
              <a:t>OLARYŇ</a:t>
            </a:r>
            <a:r>
              <a:rPr lang="tr-TR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1600" b="1" dirty="0" err="1" smtClean="0">
                <a:latin typeface="Arial" pitchFamily="34" charset="0"/>
                <a:cs typeface="Arial" pitchFamily="34" charset="0"/>
              </a:rPr>
              <a:t>LEKSIK</a:t>
            </a:r>
            <a:r>
              <a:rPr lang="tr-TR" sz="1600" b="1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tr-TR" sz="1600" b="1" dirty="0" err="1" smtClean="0">
                <a:latin typeface="Arial" pitchFamily="34" charset="0"/>
                <a:cs typeface="Arial" pitchFamily="34" charset="0"/>
              </a:rPr>
              <a:t>GRAMMATIK</a:t>
            </a:r>
            <a:r>
              <a:rPr lang="tr-TR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1600" b="1" dirty="0" err="1" smtClean="0">
                <a:latin typeface="Arial" pitchFamily="34" charset="0"/>
                <a:cs typeface="Arial" pitchFamily="34" charset="0"/>
              </a:rPr>
              <a:t>AÝRATYNLYKLARY</a:t>
            </a:r>
            <a:r>
              <a:rPr lang="tr-TR" sz="1600" b="1" dirty="0" smtClean="0">
                <a:latin typeface="Arial" pitchFamily="34" charset="0"/>
                <a:cs typeface="Arial" pitchFamily="34" charset="0"/>
              </a:rPr>
              <a:t> </a:t>
            </a:r>
            <a:endParaRPr lang="tr-TR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9 Dikdörtgen"/>
          <p:cNvSpPr/>
          <p:nvPr/>
        </p:nvSpPr>
        <p:spPr>
          <a:xfrm>
            <a:off x="683568" y="1988840"/>
            <a:ext cx="748883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3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Türkmen </a:t>
            </a:r>
            <a:r>
              <a:rPr lang="tr-TR" sz="32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dilindäki</a:t>
            </a:r>
            <a:r>
              <a:rPr lang="tr-TR" sz="3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32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hallar</a:t>
            </a:r>
            <a:r>
              <a:rPr lang="tr-TR" sz="3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32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gurluşy</a:t>
            </a:r>
            <a:r>
              <a:rPr lang="tr-TR" sz="3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32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taýdan</a:t>
            </a:r>
            <a:r>
              <a:rPr lang="tr-TR" sz="3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32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bäş</a:t>
            </a:r>
            <a:r>
              <a:rPr lang="tr-TR" sz="3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32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topara</a:t>
            </a:r>
            <a:r>
              <a:rPr lang="tr-TR" sz="3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32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bölünýärler</a:t>
            </a:r>
            <a:r>
              <a:rPr lang="tr-TR" sz="3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tr-TR" sz="32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8 Dikdörtgen"/>
          <p:cNvSpPr/>
          <p:nvPr/>
        </p:nvSpPr>
        <p:spPr>
          <a:xfrm>
            <a:off x="827584" y="3068960"/>
            <a:ext cx="7344816" cy="2677656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1.</a:t>
            </a:r>
            <a:r>
              <a:rPr lang="tr-TR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Asyl</a:t>
            </a:r>
            <a:r>
              <a:rPr lang="tr-TR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hallar</a:t>
            </a:r>
            <a:r>
              <a:rPr lang="tr-TR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Türkmen 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dilinde hiç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hili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goşulma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kabul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etmän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düýp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görnüşinde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herekeiň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belli bir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alamatyny</a:t>
            </a:r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just">
              <a:buFont typeface="Wingdings" pitchFamily="2" charset="2"/>
              <a:buChar char="ü"/>
            </a:pPr>
            <a:r>
              <a:rPr lang="tr-TR" sz="2400" b="1" dirty="0" err="1" smtClean="0">
                <a:latin typeface="Arial" pitchFamily="34" charset="0"/>
                <a:cs typeface="Arial" pitchFamily="34" charset="0"/>
              </a:rPr>
              <a:t>ýagdaý</a:t>
            </a:r>
            <a:r>
              <a:rPr lang="tr-TR" sz="2400" b="1" dirty="0" smtClean="0">
                <a:latin typeface="Arial" pitchFamily="34" charset="0"/>
                <a:cs typeface="Arial" pitchFamily="34" charset="0"/>
              </a:rPr>
              <a:t>, </a:t>
            </a:r>
            <a:endParaRPr lang="tr-TR" sz="2400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400" b="1" dirty="0" err="1" smtClean="0">
                <a:latin typeface="Arial" pitchFamily="34" charset="0"/>
                <a:cs typeface="Arial" pitchFamily="34" charset="0"/>
              </a:rPr>
              <a:t>wagt</a:t>
            </a:r>
            <a:r>
              <a:rPr lang="tr-TR" sz="2400" b="1" dirty="0" smtClean="0">
                <a:latin typeface="Arial" pitchFamily="34" charset="0"/>
                <a:cs typeface="Arial" pitchFamily="34" charset="0"/>
              </a:rPr>
              <a:t>, </a:t>
            </a:r>
            <a:endParaRPr lang="tr-TR" sz="2400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r-TR" sz="2400" b="1" dirty="0" smtClean="0">
                <a:latin typeface="Arial" pitchFamily="34" charset="0"/>
                <a:cs typeface="Arial" pitchFamily="34" charset="0"/>
              </a:rPr>
              <a:t>u</a:t>
            </a:r>
            <a:r>
              <a:rPr lang="tr-TR" sz="2400" b="1" dirty="0" smtClean="0">
                <a:latin typeface="Arial" pitchFamily="34" charset="0"/>
                <a:cs typeface="Arial" pitchFamily="34" charset="0"/>
              </a:rPr>
              <a:t>gur</a:t>
            </a:r>
          </a:p>
          <a:p>
            <a:pPr algn="just"/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bildirýän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sözlere </a:t>
            </a:r>
            <a:r>
              <a:rPr lang="tr-TR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asyl</a:t>
            </a:r>
            <a:r>
              <a:rPr lang="tr-TR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hallar</a:t>
            </a:r>
            <a:r>
              <a:rPr lang="tr-TR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diýilýär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: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a Tasarımı">
  <a:themeElements>
    <a:clrScheme name="Açılar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lga Biçimi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1196</TotalTime>
  <Words>1009</Words>
  <Application>Microsoft Office PowerPoint</Application>
  <PresentationFormat>Ekran Gösterisi (4:3)</PresentationFormat>
  <Paragraphs>172</Paragraphs>
  <Slides>18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18</vt:i4>
      </vt:variant>
    </vt:vector>
  </HeadingPairs>
  <TitlesOfParts>
    <vt:vector size="19" baseType="lpstr">
      <vt:lpstr>Moda Tasarımı</vt:lpstr>
      <vt:lpstr>ANKARA ÜNİVERSİTESİ DİL VE TARİH-COĞRAFYA FAKÜLTESİ</vt:lpstr>
      <vt:lpstr>Slayt 2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Slayt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Pc</dc:creator>
  <cp:lastModifiedBy>HP</cp:lastModifiedBy>
  <cp:revision>166</cp:revision>
  <dcterms:created xsi:type="dcterms:W3CDTF">2016-09-19T14:10:52Z</dcterms:created>
  <dcterms:modified xsi:type="dcterms:W3CDTF">2018-04-15T15:31:52Z</dcterms:modified>
</cp:coreProperties>
</file>