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24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15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505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5" name="10 Yuvarlatılmış Dikdörtgen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11 Dikdörtgen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12 Dikdörtgen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14 Dikdörtgen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12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13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F152E-7832-4CFF-AF18-19259420CA4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71432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55B31-5FF9-474A-BE07-7371B83D6EB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40312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5" name="10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11 Dikdörtgen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12 Dikdörtgen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14 Dikdörtgen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10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11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fld id="{E043BB83-61EA-49E1-9F36-F4D4FAD8D67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68390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B473B-7E1F-4267-885D-65551052FDC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75711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8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9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89B5C-9114-4C44-ABC6-8132C54C2CA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49983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4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5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AC4EF-1584-411F-9E81-14FEFCC6641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0599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4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C51EA-1A97-46A1-825E-48378A6B3BD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3608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6" name="10 Yuvarlatılmış Dikdörtgen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8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9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A1D38-C283-4502-B2D7-460145B0EE9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3496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221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Dikdörtgen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10 Dikdörtgen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11 Dikdörtgen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8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9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10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fld id="{C811A61C-40F3-48EA-A0F8-4A81FC3F278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51203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439C8-64A4-4C5B-8EA3-CA873C83445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899936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696464"/>
              </a:solidFill>
            </a:endParaRPr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srgbClr val="696464"/>
                </a:solidFill>
              </a:rPr>
              <a:t>TDS-2016 ANKARA ÜNİVERSİTESİ</a:t>
            </a:r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A473C-136C-4247-A823-17124CA2269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51117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76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582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5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13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20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0212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957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C36D9-96C5-40E5-8807-ADA2D48D9DF3}" type="datetimeFigureOut">
              <a:rPr lang="tr-TR" smtClean="0"/>
              <a:t>6.09.2018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40F33-7C7D-4405-AD50-9470F910E0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904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28" name="21 Başlık Yer Tutucusu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696464"/>
              </a:solidFill>
              <a:latin typeface="Tahoma" panose="020B0604030504040204" pitchFamily="34" charset="0"/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>
                <a:solidFill>
                  <a:srgbClr val="696464"/>
                </a:solidFill>
                <a:latin typeface="Tahoma" panose="020B0604030504040204" pitchFamily="34" charset="0"/>
              </a:rPr>
              <a:t>TDS-2016 ANKARA ÜNİVERSİTESİ</a:t>
            </a: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3E51D0D-1E85-459D-BCA6-ACC67A418D97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1637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1506539"/>
            <a:ext cx="8229600" cy="1470025"/>
          </a:xfrm>
        </p:spPr>
        <p:txBody>
          <a:bodyPr/>
          <a:lstStyle/>
          <a:p>
            <a:pPr eaLnBrk="1" hangingPunct="1"/>
            <a:r>
              <a:rPr lang="tr-TR" altLang="tr-TR" smtClean="0"/>
              <a:t>SES OLAYLARI</a:t>
            </a:r>
          </a:p>
        </p:txBody>
      </p:sp>
    </p:spTree>
    <p:extLst>
      <p:ext uri="{BB962C8B-B14F-4D97-AF65-F5344CB8AC3E}">
        <p14:creationId xmlns:p14="http://schemas.microsoft.com/office/powerpoint/2010/main" val="37438126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SESSİZ DÜŞMESİ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mtClean="0"/>
              <a:t>Sonsesteki çift sesdeşlerden sonuncusu söyleyişte düşebilir: çift&gt;çif, dost&gt;dos, rast&gt;ras, abdest&gt;aptes.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mtClean="0"/>
              <a:t>Bunların da bir sesli önünde türlü davranışları olur: çift-i, dost-um, rast-gelmek.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mtClean="0"/>
              <a:t>“r” sesi, kelime sonlarındaki r sesleri fazla titremeden çıkarlar. Bu durum r sesinin söylenmemesi gibi bir durumu düşündürmektedir. R ile biten bir kelimeden sonra sesliyle başlayan bir kelime varsa r muhakak söylenmelidir: bir ev,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mtClean="0"/>
              <a:t>Kelime ortasındaki r ler de tam olarak seslendirilmelidir: yaparlar, giderler, tutuyorlardı.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mtClean="0"/>
              <a:t>Bura,şura,ora,nere zarflarının son ünlüleri da,de,dan,den ile birleşince düşerler:burada&lt;burda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 b="1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4A44CAE-BDCB-4B67-AF49-0A4A9833AE24}" type="slidenum">
              <a:rPr lang="tr-TR" altLang="tr-TR">
                <a:solidFill>
                  <a:srgbClr val="FFFFFF"/>
                </a:solidFill>
                <a:latin typeface="Franklin Gothic Book" panose="020B0503020102020204" pitchFamily="34" charset="0"/>
              </a:rPr>
              <a:pPr eaLnBrk="1" hangingPunct="1"/>
              <a:t>2</a:t>
            </a:fld>
            <a:endParaRPr lang="tr-TR" altLang="tr-TR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1749" name="4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tr-TR" altLang="tr-TR" smtClean="0">
                <a:solidFill>
                  <a:srgbClr val="696464"/>
                </a:solidFill>
              </a:rPr>
              <a:t>TDS-2016 ANKARA ÜNİVERSİTESİ</a:t>
            </a:r>
          </a:p>
        </p:txBody>
      </p:sp>
    </p:spTree>
    <p:extLst>
      <p:ext uri="{BB962C8B-B14F-4D97-AF65-F5344CB8AC3E}">
        <p14:creationId xmlns:p14="http://schemas.microsoft.com/office/powerpoint/2010/main" val="39871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SESLİ DÜŞMESİ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tr-TR" dirty="0" smtClean="0"/>
          </a:p>
          <a:p>
            <a:pPr eaLnBrk="1" hangingPunct="1">
              <a:lnSpc>
                <a:spcPct val="80000"/>
              </a:lnSpc>
              <a:defRPr/>
            </a:pPr>
            <a:endParaRPr lang="tr-TR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dirty="0" smtClean="0"/>
              <a:t>Eklemede düşme, iki heceli bir sıra isim tabanlarımız vardır ki çekim sırasında bir sesli önünde hemen daima orta hece seslilerini </a:t>
            </a:r>
            <a:r>
              <a:rPr lang="tr-TR" dirty="0" err="1" smtClean="0"/>
              <a:t>düşürürler:beniz</a:t>
            </a:r>
            <a:r>
              <a:rPr lang="tr-TR" dirty="0" smtClean="0"/>
              <a:t>&lt;</a:t>
            </a:r>
            <a:r>
              <a:rPr lang="tr-TR" dirty="0" err="1" smtClean="0"/>
              <a:t>benz</a:t>
            </a:r>
            <a:r>
              <a:rPr lang="tr-TR" dirty="0" smtClean="0"/>
              <a:t>-i, beyin&lt;</a:t>
            </a:r>
            <a:r>
              <a:rPr lang="tr-TR" dirty="0" err="1" smtClean="0"/>
              <a:t>beyn</a:t>
            </a:r>
            <a:r>
              <a:rPr lang="tr-TR" dirty="0" smtClean="0"/>
              <a:t>-i, karın&lt;</a:t>
            </a:r>
            <a:r>
              <a:rPr lang="tr-TR" dirty="0" err="1" smtClean="0"/>
              <a:t>karn-ından</a:t>
            </a:r>
            <a:r>
              <a:rPr lang="tr-TR" dirty="0" smtClean="0"/>
              <a:t>, filim&lt;film-i(yabancı kelimelerde de durum aynıdır).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dirty="0" smtClean="0"/>
              <a:t>İsim ve eylem eklemelerinde de yaygın olarak bu kural göze </a:t>
            </a:r>
            <a:r>
              <a:rPr lang="tr-TR" dirty="0" err="1" smtClean="0"/>
              <a:t>çarpar:şura</a:t>
            </a:r>
            <a:r>
              <a:rPr lang="tr-TR" dirty="0" smtClean="0"/>
              <a:t>&lt;</a:t>
            </a:r>
            <a:r>
              <a:rPr lang="tr-TR" dirty="0" err="1" smtClean="0"/>
              <a:t>şur</a:t>
            </a:r>
            <a:r>
              <a:rPr lang="tr-TR" dirty="0" smtClean="0"/>
              <a:t>-dan, yukarı&lt;</a:t>
            </a:r>
            <a:r>
              <a:rPr lang="tr-TR" dirty="0" err="1" smtClean="0"/>
              <a:t>yukar-sı</a:t>
            </a:r>
            <a:r>
              <a:rPr lang="tr-TR" dirty="0" smtClean="0"/>
              <a:t>, çocukları&lt;çocuk-</a:t>
            </a:r>
            <a:r>
              <a:rPr lang="tr-TR" dirty="0" err="1" smtClean="0"/>
              <a:t>lar</a:t>
            </a:r>
            <a:r>
              <a:rPr lang="tr-TR" dirty="0" smtClean="0"/>
              <a:t>-</a:t>
            </a:r>
            <a:r>
              <a:rPr lang="tr-TR" dirty="0" err="1" smtClean="0"/>
              <a:t>nız</a:t>
            </a:r>
            <a:r>
              <a:rPr lang="tr-TR" dirty="0" smtClean="0"/>
              <a:t>, götürür&lt;götür-r-</a:t>
            </a:r>
            <a:r>
              <a:rPr lang="tr-TR" dirty="0" err="1" smtClean="0"/>
              <a:t>üm,ileri</a:t>
            </a:r>
            <a:r>
              <a:rPr lang="tr-TR" dirty="0" smtClean="0"/>
              <a:t>&lt;iler-de.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tr-TR" sz="20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77F5DB2-968A-4E1A-92BC-70A7DE7C4AC0}" type="slidenum">
              <a:rPr lang="tr-TR" altLang="tr-TR">
                <a:solidFill>
                  <a:srgbClr val="FFFFFF"/>
                </a:solidFill>
                <a:latin typeface="Franklin Gothic Book" panose="020B0503020102020204" pitchFamily="34" charset="0"/>
              </a:rPr>
              <a:pPr eaLnBrk="1" hangingPunct="1"/>
              <a:t>3</a:t>
            </a:fld>
            <a:endParaRPr lang="tr-TR" altLang="tr-TR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2773" name="4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tr-TR" altLang="tr-TR" smtClean="0">
                <a:solidFill>
                  <a:srgbClr val="696464"/>
                </a:solidFill>
              </a:rPr>
              <a:t>TDS-2016 ANKARA ÜNİVERSİTESİ</a:t>
            </a:r>
          </a:p>
        </p:txBody>
      </p:sp>
    </p:spTree>
    <p:extLst>
      <p:ext uri="{BB962C8B-B14F-4D97-AF65-F5344CB8AC3E}">
        <p14:creationId xmlns:p14="http://schemas.microsoft.com/office/powerpoint/2010/main" val="772665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SESLİ DARALMASI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412875"/>
            <a:ext cx="8229600" cy="4895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acak, ecek ekleri sonu sessizle biten kelimelere eklendiklerinde “a”, “ı” olarak; “e”ler de ,”i” olarak daralırlar: yap-ı-cak, ed-i-cek, al-ı-cak. yapacak&lt;yap-ı-cak(yapacağım&lt;yapıci:m/yapıca:m)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Eylem kökleri içinde yuvarlak sesliler bulunuyorsa , “a” lar, “u” ve “e” ler , “ü” olarak darlaşır: donacak&lt;don-u-cak, duracak&lt;dur-ı-cak, İki sesli arasındaki y sessizinden önceki sesliler daralır: anlıyamadım, söyliyemem,.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“y” sessizi acak,ecek ekleriyle bağlandığında kendinden önceki sesliyi daraltıp sonraki sesliyi de düşürür:  söyleyecek&lt;söylicek, gülmeyecek&lt;gülmiycek.,bekleyecek&lt;bekliycek.</a:t>
            </a:r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FAE4E6D-6E4C-4BAB-9A9B-406EF39FE810}" type="slidenum">
              <a:rPr lang="tr-TR" altLang="tr-TR">
                <a:solidFill>
                  <a:srgbClr val="FFFFFF"/>
                </a:solidFill>
                <a:latin typeface="Franklin Gothic Book" panose="020B0503020102020204" pitchFamily="34" charset="0"/>
              </a:rPr>
              <a:pPr eaLnBrk="1" hangingPunct="1"/>
              <a:t>4</a:t>
            </a:fld>
            <a:endParaRPr lang="tr-TR" altLang="tr-TR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3797" name="4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tr-TR" altLang="tr-TR" smtClean="0">
                <a:solidFill>
                  <a:srgbClr val="696464"/>
                </a:solidFill>
              </a:rPr>
              <a:t>TDS-2016 ANKARA ÜNİVERSİTESİ</a:t>
            </a:r>
          </a:p>
        </p:txBody>
      </p:sp>
    </p:spTree>
    <p:extLst>
      <p:ext uri="{BB962C8B-B14F-4D97-AF65-F5344CB8AC3E}">
        <p14:creationId xmlns:p14="http://schemas.microsoft.com/office/powerpoint/2010/main" val="3620773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SESSİZ BENZEŞMESİ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Türkçe’de sert sessizlerden sonra sert sessiz gelir(p,ç,t,k,s,ş,h,f):kitapçı,taraftar.</a:t>
            </a:r>
          </a:p>
          <a:p>
            <a:pPr eaLnBrk="1" hangingPunct="1"/>
            <a:r>
              <a:rPr lang="tr-TR" altLang="tr-TR" smtClean="0"/>
              <a:t>Yabancı sözcüklerin gövdelerinde bu kural aranmaz: istikbal, mahcup, takdir.</a:t>
            </a:r>
          </a:p>
          <a:p>
            <a:pPr eaLnBrk="1" hangingPunct="1"/>
            <a:r>
              <a:rPr lang="tr-TR" altLang="tr-TR" smtClean="0"/>
              <a:t>p,ç,t,k sert sessizleri iki sesli arasında yumuşar; b,c,d,g ye dönüşür: kitabı.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346CA20-2868-449D-A86E-F6DCCCC1B1EB}" type="slidenum">
              <a:rPr lang="tr-TR" altLang="tr-TR">
                <a:solidFill>
                  <a:srgbClr val="FFFFFF"/>
                </a:solidFill>
                <a:latin typeface="Franklin Gothic Book" panose="020B0503020102020204" pitchFamily="34" charset="0"/>
              </a:rPr>
              <a:pPr eaLnBrk="1" hangingPunct="1"/>
              <a:t>5</a:t>
            </a:fld>
            <a:endParaRPr lang="tr-TR" altLang="tr-TR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4821" name="4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tr-TR" altLang="tr-TR" smtClean="0">
                <a:solidFill>
                  <a:srgbClr val="696464"/>
                </a:solidFill>
              </a:rPr>
              <a:t>TDS-2016 ANKARA ÜNİVERSİTESİ</a:t>
            </a:r>
          </a:p>
        </p:txBody>
      </p:sp>
    </p:spTree>
    <p:extLst>
      <p:ext uri="{BB962C8B-B14F-4D97-AF65-F5344CB8AC3E}">
        <p14:creationId xmlns:p14="http://schemas.microsoft.com/office/powerpoint/2010/main" val="164865179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Geniş ekran</PresentationFormat>
  <Paragraphs>30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Franklin Gothic Book</vt:lpstr>
      <vt:lpstr>Perpetua</vt:lpstr>
      <vt:lpstr>Tahoma</vt:lpstr>
      <vt:lpstr>Wingdings 2</vt:lpstr>
      <vt:lpstr>Office Teması</vt:lpstr>
      <vt:lpstr>Hisse Senedi</vt:lpstr>
      <vt:lpstr>SES OLAYLARI</vt:lpstr>
      <vt:lpstr>SESSİZ DÜŞMESİ</vt:lpstr>
      <vt:lpstr>SESLİ DÜŞMESİ </vt:lpstr>
      <vt:lpstr>SESLİ DARALMASI</vt:lpstr>
      <vt:lpstr>SESSİZ BENZEŞMESİ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 OLAYLARI</dc:title>
  <dc:creator>User</dc:creator>
  <cp:lastModifiedBy>User</cp:lastModifiedBy>
  <cp:revision>1</cp:revision>
  <dcterms:created xsi:type="dcterms:W3CDTF">2018-09-06T19:45:15Z</dcterms:created>
  <dcterms:modified xsi:type="dcterms:W3CDTF">2018-09-06T19:45:28Z</dcterms:modified>
</cp:coreProperties>
</file>