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sldIdLst>
    <p:sldId id="259" r:id="rId2"/>
    <p:sldId id="287" r:id="rId3"/>
    <p:sldId id="263" r:id="rId4"/>
    <p:sldId id="264" r:id="rId5"/>
    <p:sldId id="266" r:id="rId6"/>
    <p:sldId id="265" r:id="rId7"/>
    <p:sldId id="267" r:id="rId8"/>
    <p:sldId id="268" r:id="rId9"/>
    <p:sldId id="269" r:id="rId10"/>
    <p:sldId id="270" r:id="rId11"/>
    <p:sldId id="286" r:id="rId12"/>
    <p:sldId id="272" r:id="rId13"/>
    <p:sldId id="271" r:id="rId14"/>
    <p:sldId id="274" r:id="rId15"/>
    <p:sldId id="275" r:id="rId16"/>
    <p:sldId id="276" r:id="rId17"/>
    <p:sldId id="277" r:id="rId18"/>
    <p:sldId id="273" r:id="rId19"/>
    <p:sldId id="281" r:id="rId20"/>
    <p:sldId id="278" r:id="rId21"/>
    <p:sldId id="279" r:id="rId22"/>
    <p:sldId id="288" r:id="rId23"/>
    <p:sldId id="289" r:id="rId24"/>
    <p:sldId id="290" r:id="rId25"/>
    <p:sldId id="280"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6B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varScale="1">
        <p:scale>
          <a:sx n="69" d="100"/>
          <a:sy n="69" d="100"/>
        </p:scale>
        <p:origin x="-78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896495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84458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50742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37737819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05686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47953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34696842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3947504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1312415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F40E5D-D983-4631-9AFC-EBADF1C5A463}"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607415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DF40E5D-D983-4631-9AFC-EBADF1C5A463}" type="datetimeFigureOut">
              <a:rPr lang="tr-TR" smtClean="0"/>
              <a:t>18.02.2018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828453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DF40E5D-D983-4631-9AFC-EBADF1C5A463}" type="datetimeFigureOut">
              <a:rPr lang="tr-TR" smtClean="0"/>
              <a:t>18.02.2018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992565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DF40E5D-D983-4631-9AFC-EBADF1C5A463}" type="datetimeFigureOut">
              <a:rPr lang="tr-TR" smtClean="0"/>
              <a:t>18.02.2018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1556767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F40E5D-D983-4631-9AFC-EBADF1C5A463}" type="datetimeFigureOut">
              <a:rPr lang="tr-TR" smtClean="0"/>
              <a:t>18.02.2018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3982215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DF40E5D-D983-4631-9AFC-EBADF1C5A463}" type="datetimeFigureOut">
              <a:rPr lang="tr-TR" smtClean="0"/>
              <a:t>18.02.2018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84B2D7-18B1-41DD-B639-9C150F85EBFC}" type="slidenum">
              <a:rPr lang="tr-TR" smtClean="0"/>
              <a:t>‹#›</a:t>
            </a:fld>
            <a:endParaRPr lang="tr-TR"/>
          </a:p>
        </p:txBody>
      </p:sp>
    </p:spTree>
    <p:extLst>
      <p:ext uri="{BB962C8B-B14F-4D97-AF65-F5344CB8AC3E}">
        <p14:creationId xmlns:p14="http://schemas.microsoft.com/office/powerpoint/2010/main" val="1457602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84B2D7-18B1-41DD-B639-9C150F85EBFC}" type="slidenum">
              <a:rPr lang="tr-TR" smtClean="0"/>
              <a:t>‹#›</a:t>
            </a:fld>
            <a:endParaRPr lang="tr-TR"/>
          </a:p>
        </p:txBody>
      </p:sp>
      <p:sp>
        <p:nvSpPr>
          <p:cNvPr id="5" name="Date Placeholder 4"/>
          <p:cNvSpPr>
            <a:spLocks noGrp="1"/>
          </p:cNvSpPr>
          <p:nvPr>
            <p:ph type="dt" sz="half" idx="10"/>
          </p:nvPr>
        </p:nvSpPr>
        <p:spPr/>
        <p:txBody>
          <a:bodyPr/>
          <a:lstStyle/>
          <a:p>
            <a:fld id="{BDF40E5D-D983-4631-9AFC-EBADF1C5A463}" type="datetimeFigureOut">
              <a:rPr lang="tr-TR" smtClean="0"/>
              <a:t>18.02.2018</a:t>
            </a:fld>
            <a:endParaRPr lang="tr-TR"/>
          </a:p>
        </p:txBody>
      </p:sp>
    </p:spTree>
    <p:extLst>
      <p:ext uri="{BB962C8B-B14F-4D97-AF65-F5344CB8AC3E}">
        <p14:creationId xmlns:p14="http://schemas.microsoft.com/office/powerpoint/2010/main" val="1325363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DF40E5D-D983-4631-9AFC-EBADF1C5A463}" type="datetimeFigureOut">
              <a:rPr lang="tr-TR" smtClean="0"/>
              <a:t>18.02.2018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B84B2D7-18B1-41DD-B639-9C150F85EBFC}" type="slidenum">
              <a:rPr lang="tr-TR" smtClean="0"/>
              <a:t>‹#›</a:t>
            </a:fld>
            <a:endParaRPr lang="tr-TR"/>
          </a:p>
        </p:txBody>
      </p:sp>
    </p:spTree>
    <p:extLst>
      <p:ext uri="{BB962C8B-B14F-4D97-AF65-F5344CB8AC3E}">
        <p14:creationId xmlns:p14="http://schemas.microsoft.com/office/powerpoint/2010/main" val="1665744889"/>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 id="2147483762" r:id="rId15"/>
    <p:sldLayoutId id="214748376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88715" y="2466108"/>
            <a:ext cx="8596668" cy="1759527"/>
          </a:xfrm>
        </p:spPr>
        <p:txBody>
          <a:bodyPr>
            <a:noAutofit/>
          </a:bodyPr>
          <a:lstStyle/>
          <a:p>
            <a:r>
              <a:rPr lang="tr-TR" sz="5400" dirty="0" smtClean="0"/>
              <a:t>KUR’AN-I KERİM DERSİ</a:t>
            </a:r>
            <a:br>
              <a:rPr lang="tr-TR" sz="5400" dirty="0" smtClean="0"/>
            </a:br>
            <a:r>
              <a:rPr lang="tr-TR" sz="5400" dirty="0"/>
              <a:t> </a:t>
            </a:r>
            <a:r>
              <a:rPr lang="tr-TR" sz="5400" dirty="0" smtClean="0"/>
              <a:t>              3</a:t>
            </a:r>
            <a:br>
              <a:rPr lang="tr-TR" sz="5400" dirty="0" smtClean="0"/>
            </a:br>
            <a:r>
              <a:rPr lang="tr-TR" sz="5400" dirty="0" smtClean="0"/>
              <a:t/>
            </a:r>
            <a:br>
              <a:rPr lang="tr-TR" sz="5400" dirty="0" smtClean="0"/>
            </a:br>
            <a:endParaRPr lang="tr-TR" sz="5400" dirty="0"/>
          </a:p>
        </p:txBody>
      </p:sp>
    </p:spTree>
    <p:extLst>
      <p:ext uri="{BB962C8B-B14F-4D97-AF65-F5344CB8AC3E}">
        <p14:creationId xmlns:p14="http://schemas.microsoft.com/office/powerpoint/2010/main" val="31327462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9626" y="845126"/>
            <a:ext cx="8596668" cy="4793673"/>
          </a:xfrm>
        </p:spPr>
        <p:txBody>
          <a:bodyPr>
            <a:normAutofit fontScale="90000"/>
          </a:bodyPr>
          <a:lstStyle/>
          <a:p>
            <a:pPr algn="ctr">
              <a:defRPr/>
            </a:pPr>
            <a:r>
              <a:rPr lang="tr-TR" dirty="0" err="1"/>
              <a:t>Beyniyye</a:t>
            </a:r>
            <a:r>
              <a:rPr lang="tr-TR" dirty="0"/>
              <a:t> </a:t>
            </a:r>
            <a:r>
              <a:rPr lang="tr-TR" dirty="0" smtClean="0"/>
              <a:t>:</a:t>
            </a:r>
            <a:br>
              <a:rPr lang="tr-TR" dirty="0" smtClean="0"/>
            </a:br>
            <a:r>
              <a:rPr lang="tr-TR" dirty="0" smtClean="0"/>
              <a:t/>
            </a:r>
            <a:br>
              <a:rPr lang="tr-TR" dirty="0" smtClean="0"/>
            </a:br>
            <a:r>
              <a:rPr lang="tr-TR" dirty="0" smtClean="0"/>
              <a:t>Arada </a:t>
            </a:r>
            <a:r>
              <a:rPr lang="tr-TR" dirty="0"/>
              <a:t>olmak, ortada olmak demektir. </a:t>
            </a:r>
            <a:r>
              <a:rPr lang="tr-TR" dirty="0" err="1"/>
              <a:t>Tecvid</a:t>
            </a:r>
            <a:r>
              <a:rPr lang="tr-TR" dirty="0"/>
              <a:t> ilminde harf sakin iken ses ve nefesin ne </a:t>
            </a:r>
            <a:r>
              <a:rPr lang="tr-TR" dirty="0" err="1"/>
              <a:t>tamamiyle</a:t>
            </a:r>
            <a:r>
              <a:rPr lang="tr-TR" dirty="0"/>
              <a:t> akması ne de </a:t>
            </a:r>
            <a:r>
              <a:rPr lang="tr-TR" dirty="0" err="1"/>
              <a:t>tamamiyle</a:t>
            </a:r>
            <a:r>
              <a:rPr lang="tr-TR" dirty="0"/>
              <a:t> akmaması durumuna </a:t>
            </a:r>
            <a:r>
              <a:rPr lang="tr-TR" dirty="0" err="1"/>
              <a:t>beyniyye</a:t>
            </a:r>
            <a:r>
              <a:rPr lang="tr-TR" dirty="0"/>
              <a:t> denir</a:t>
            </a:r>
            <a:r>
              <a:rPr lang="tr-TR" dirty="0" smtClean="0"/>
              <a:t>.</a:t>
            </a:r>
            <a:br>
              <a:rPr lang="tr-TR" dirty="0" smtClean="0"/>
            </a:br>
            <a:r>
              <a:rPr lang="tr-TR" dirty="0"/>
              <a:t/>
            </a:r>
            <a:br>
              <a:rPr lang="tr-TR" dirty="0"/>
            </a:br>
            <a:r>
              <a:rPr lang="tr-TR" dirty="0" err="1"/>
              <a:t>Beyniyye</a:t>
            </a:r>
            <a:r>
              <a:rPr lang="tr-TR" dirty="0"/>
              <a:t> sıfatına sahip </a:t>
            </a:r>
            <a:r>
              <a:rPr lang="tr-TR" dirty="0" smtClean="0"/>
              <a:t>harfler beş tanedir:</a:t>
            </a:r>
            <a:r>
              <a:rPr lang="tr-TR" b="1" dirty="0"/>
              <a:t/>
            </a:r>
            <a:br>
              <a:rPr lang="tr-TR" b="1" dirty="0"/>
            </a:br>
            <a:r>
              <a:rPr lang="ar-SA" b="1" dirty="0"/>
              <a:t>ر ع ل م ن</a:t>
            </a:r>
            <a:r>
              <a:rPr lang="tr-TR" b="1" dirty="0"/>
              <a:t/>
            </a:r>
            <a:br>
              <a:rPr lang="tr-TR" b="1" dirty="0"/>
            </a:br>
            <a:r>
              <a:rPr lang="tr-TR" dirty="0"/>
              <a:t/>
            </a:r>
            <a:br>
              <a:rPr lang="tr-TR" dirty="0"/>
            </a:br>
            <a:endParaRPr lang="tr-TR" dirty="0"/>
          </a:p>
        </p:txBody>
      </p:sp>
    </p:spTree>
    <p:extLst>
      <p:ext uri="{BB962C8B-B14F-4D97-AF65-F5344CB8AC3E}">
        <p14:creationId xmlns:p14="http://schemas.microsoft.com/office/powerpoint/2010/main" val="1872192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9368" y="782364"/>
            <a:ext cx="8596668" cy="4814872"/>
          </a:xfrm>
        </p:spPr>
        <p:txBody>
          <a:bodyPr>
            <a:normAutofit fontScale="90000"/>
          </a:bodyPr>
          <a:lstStyle/>
          <a:p>
            <a:r>
              <a:rPr lang="tr-TR" sz="3100" dirty="0" smtClean="0">
                <a:solidFill>
                  <a:schemeClr val="tx1"/>
                </a:solidFill>
              </a:rPr>
              <a:t>Harflerin Şiddet-</a:t>
            </a:r>
            <a:r>
              <a:rPr lang="tr-TR" sz="3100" dirty="0" err="1" smtClean="0">
                <a:solidFill>
                  <a:schemeClr val="tx1"/>
                </a:solidFill>
              </a:rPr>
              <a:t>Rihvet</a:t>
            </a:r>
            <a:r>
              <a:rPr lang="tr-TR" sz="3100" dirty="0" smtClean="0">
                <a:solidFill>
                  <a:schemeClr val="tx1"/>
                </a:solidFill>
              </a:rPr>
              <a:t>-</a:t>
            </a:r>
            <a:r>
              <a:rPr lang="tr-TR" sz="3100" dirty="0" err="1" smtClean="0">
                <a:solidFill>
                  <a:schemeClr val="tx1"/>
                </a:solidFill>
              </a:rPr>
              <a:t>Beyniyye</a:t>
            </a:r>
            <a:r>
              <a:rPr lang="tr-TR" sz="3100" dirty="0" smtClean="0">
                <a:solidFill>
                  <a:schemeClr val="tx1"/>
                </a:solidFill>
              </a:rPr>
              <a:t> Sıfatlarına Uygun Olarak Seslendirilmesi</a:t>
            </a:r>
            <a:r>
              <a:rPr lang="tr-TR" dirty="0" smtClean="0">
                <a:solidFill>
                  <a:schemeClr val="tx1"/>
                </a:solidFill>
              </a:rPr>
              <a:t/>
            </a:r>
            <a:br>
              <a:rPr lang="tr-TR" dirty="0" smtClean="0">
                <a:solidFill>
                  <a:schemeClr val="tx1"/>
                </a:solidFill>
              </a:rPr>
            </a:br>
            <a:r>
              <a:rPr lang="tr-TR" dirty="0">
                <a:solidFill>
                  <a:schemeClr val="tx1"/>
                </a:solidFill>
              </a:rPr>
              <a:t/>
            </a:r>
            <a:br>
              <a:rPr lang="tr-TR" dirty="0">
                <a:solidFill>
                  <a:schemeClr val="tx1"/>
                </a:solidFill>
              </a:rPr>
            </a:br>
            <a:r>
              <a:rPr lang="ar-SA" dirty="0" smtClean="0">
                <a:solidFill>
                  <a:schemeClr val="tx1"/>
                </a:solidFill>
              </a:rPr>
              <a:t>أَأْ</a:t>
            </a:r>
            <a:r>
              <a:rPr lang="ar-SA" dirty="0" smtClean="0"/>
              <a:t>    </a:t>
            </a:r>
            <a:r>
              <a:rPr lang="ar-SA" dirty="0" smtClean="0">
                <a:solidFill>
                  <a:schemeClr val="tx1"/>
                </a:solidFill>
              </a:rPr>
              <a:t>أَبْ </a:t>
            </a:r>
            <a:r>
              <a:rPr lang="ar-SA" dirty="0" smtClean="0"/>
              <a:t>   </a:t>
            </a:r>
            <a:r>
              <a:rPr lang="ar-SA" dirty="0" smtClean="0">
                <a:solidFill>
                  <a:schemeClr val="tx1"/>
                </a:solidFill>
              </a:rPr>
              <a:t>أَتْ</a:t>
            </a:r>
            <a:r>
              <a:rPr lang="ar-SA" dirty="0" smtClean="0"/>
              <a:t>   أَثْ   </a:t>
            </a:r>
            <a:r>
              <a:rPr lang="ar-SA" dirty="0" smtClean="0">
                <a:solidFill>
                  <a:schemeClr val="tx1"/>
                </a:solidFill>
              </a:rPr>
              <a:t>أَج</a:t>
            </a:r>
            <a:r>
              <a:rPr lang="ar-SA" dirty="0" smtClean="0"/>
              <a:t>ْ   أَحْ   أَخْ   </a:t>
            </a:r>
            <a:r>
              <a:rPr lang="ar-SA" dirty="0" smtClean="0">
                <a:solidFill>
                  <a:schemeClr val="tx1"/>
                </a:solidFill>
              </a:rPr>
              <a:t>أَد</a:t>
            </a:r>
            <a:r>
              <a:rPr lang="ar-SA" dirty="0" smtClean="0"/>
              <a:t>ْ  أَذْ  </a:t>
            </a:r>
            <a:r>
              <a:rPr lang="ar-SA" dirty="0" smtClean="0">
                <a:solidFill>
                  <a:srgbClr val="FF0000"/>
                </a:solidFill>
              </a:rPr>
              <a:t>أَرْ</a:t>
            </a:r>
            <a:r>
              <a:rPr lang="ar-SA" dirty="0" smtClean="0"/>
              <a:t>  أَزْ  أَسْ</a:t>
            </a:r>
            <a:br>
              <a:rPr lang="ar-SA" dirty="0" smtClean="0"/>
            </a:br>
            <a:r>
              <a:rPr lang="ar-SA" dirty="0"/>
              <a:t/>
            </a:r>
            <a:br>
              <a:rPr lang="ar-SA" dirty="0"/>
            </a:br>
            <a:r>
              <a:rPr lang="ar-SA" dirty="0" smtClean="0"/>
              <a:t/>
            </a:r>
            <a:br>
              <a:rPr lang="ar-SA" dirty="0" smtClean="0"/>
            </a:br>
            <a:r>
              <a:rPr lang="ar-SA" dirty="0" smtClean="0"/>
              <a:t> أَشْ    أَصْ    أَضْ   </a:t>
            </a:r>
            <a:r>
              <a:rPr lang="ar-SA" dirty="0" smtClean="0">
                <a:solidFill>
                  <a:schemeClr val="tx1"/>
                </a:solidFill>
              </a:rPr>
              <a:t>أَطْ</a:t>
            </a:r>
            <a:r>
              <a:rPr lang="ar-SA" dirty="0" smtClean="0"/>
              <a:t>   أَظْ   </a:t>
            </a:r>
            <a:r>
              <a:rPr lang="ar-SA" dirty="0" smtClean="0">
                <a:solidFill>
                  <a:srgbClr val="FF0000"/>
                </a:solidFill>
              </a:rPr>
              <a:t>أَع</a:t>
            </a:r>
            <a:r>
              <a:rPr lang="ar-SA" dirty="0" smtClean="0"/>
              <a:t>ْ   أَغْ   أَفْ   </a:t>
            </a:r>
            <a:r>
              <a:rPr lang="ar-SA" dirty="0" smtClean="0">
                <a:solidFill>
                  <a:schemeClr val="tx1"/>
                </a:solidFill>
              </a:rPr>
              <a:t>أَق</a:t>
            </a:r>
            <a:r>
              <a:rPr lang="ar-SA" dirty="0" smtClean="0"/>
              <a:t>ْ  </a:t>
            </a:r>
            <a:r>
              <a:rPr lang="ar-SA" dirty="0" smtClean="0">
                <a:solidFill>
                  <a:schemeClr val="tx1"/>
                </a:solidFill>
              </a:rPr>
              <a:t>أَكْ</a:t>
            </a:r>
            <a:br>
              <a:rPr lang="ar-SA" dirty="0" smtClean="0">
                <a:solidFill>
                  <a:schemeClr val="tx1"/>
                </a:solidFill>
              </a:rPr>
            </a:br>
            <a:r>
              <a:rPr lang="ar-SA" dirty="0"/>
              <a:t/>
            </a:r>
            <a:br>
              <a:rPr lang="ar-SA" dirty="0"/>
            </a:br>
            <a:r>
              <a:rPr lang="ar-SA" dirty="0" smtClean="0"/>
              <a:t> </a:t>
            </a:r>
            <a:br>
              <a:rPr lang="ar-SA" dirty="0" smtClean="0"/>
            </a:br>
            <a:r>
              <a:rPr lang="ar-SA" dirty="0" smtClean="0"/>
              <a:t> </a:t>
            </a:r>
            <a:r>
              <a:rPr lang="ar-SA" dirty="0" smtClean="0">
                <a:solidFill>
                  <a:srgbClr val="FF0000"/>
                </a:solidFill>
              </a:rPr>
              <a:t>أَلْ</a:t>
            </a:r>
            <a:r>
              <a:rPr lang="ar-SA" dirty="0" smtClean="0"/>
              <a:t>  </a:t>
            </a:r>
            <a:r>
              <a:rPr lang="ar-SA" dirty="0" smtClean="0">
                <a:solidFill>
                  <a:srgbClr val="FF0000"/>
                </a:solidFill>
              </a:rPr>
              <a:t>أَمْ</a:t>
            </a:r>
            <a:r>
              <a:rPr lang="ar-SA" dirty="0" smtClean="0"/>
              <a:t>   </a:t>
            </a:r>
            <a:r>
              <a:rPr lang="ar-SA" dirty="0" smtClean="0">
                <a:solidFill>
                  <a:srgbClr val="FF0000"/>
                </a:solidFill>
              </a:rPr>
              <a:t>أَنْ</a:t>
            </a:r>
            <a:r>
              <a:rPr lang="ar-SA" dirty="0" smtClean="0"/>
              <a:t>    أَوْ   أَهْ   أَيْ                 </a:t>
            </a:r>
            <a:br>
              <a:rPr lang="ar-SA" dirty="0" smtClean="0"/>
            </a:br>
            <a:r>
              <a:rPr lang="ar-SA" dirty="0"/>
              <a:t/>
            </a:r>
            <a:br>
              <a:rPr lang="ar-SA" dirty="0"/>
            </a:br>
            <a:r>
              <a:rPr lang="ar-SA" dirty="0" smtClean="0"/>
              <a:t/>
            </a:r>
            <a:br>
              <a:rPr lang="ar-SA" dirty="0" smtClean="0"/>
            </a:br>
            <a:r>
              <a:rPr lang="ar-SA" dirty="0"/>
              <a:t/>
            </a:r>
            <a:br>
              <a:rPr lang="ar-SA" dirty="0"/>
            </a:br>
            <a:r>
              <a:rPr lang="ar-SA" dirty="0" smtClean="0"/>
              <a:t/>
            </a:r>
            <a:br>
              <a:rPr lang="ar-SA" dirty="0" smtClean="0"/>
            </a:br>
            <a:r>
              <a:rPr lang="ar-SA" dirty="0" smtClean="0"/>
              <a:t> </a:t>
            </a:r>
            <a:br>
              <a:rPr lang="ar-SA" dirty="0" smtClean="0"/>
            </a:br>
            <a:r>
              <a:rPr lang="ar-SA" dirty="0" smtClean="0"/>
              <a:t>     </a:t>
            </a:r>
            <a:endParaRPr lang="tr-TR" dirty="0"/>
          </a:p>
        </p:txBody>
      </p:sp>
    </p:spTree>
    <p:extLst>
      <p:ext uri="{BB962C8B-B14F-4D97-AF65-F5344CB8AC3E}">
        <p14:creationId xmlns:p14="http://schemas.microsoft.com/office/powerpoint/2010/main" val="255679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08607" y="1468582"/>
            <a:ext cx="6443902" cy="3048000"/>
          </a:xfrm>
        </p:spPr>
        <p:txBody>
          <a:bodyPr>
            <a:normAutofit fontScale="90000"/>
          </a:bodyPr>
          <a:lstStyle/>
          <a:p>
            <a:pPr algn="ctr"/>
            <a:r>
              <a:rPr lang="tr-TR" dirty="0" smtClean="0"/>
              <a:t> İstilâ </a:t>
            </a:r>
            <a:r>
              <a:rPr lang="tr-TR" dirty="0">
                <a:solidFill>
                  <a:schemeClr val="accent2">
                    <a:lumMod val="75000"/>
                  </a:schemeClr>
                </a:solidFill>
              </a:rPr>
              <a:t>x</a:t>
            </a:r>
            <a:r>
              <a:rPr lang="tr-TR" dirty="0"/>
              <a:t> </a:t>
            </a:r>
            <a:r>
              <a:rPr lang="tr-TR" dirty="0" err="1" smtClean="0"/>
              <a:t>İstifâl</a:t>
            </a:r>
            <a:r>
              <a:rPr lang="tr-TR" dirty="0" smtClean="0"/>
              <a:t> </a:t>
            </a:r>
            <a:br>
              <a:rPr lang="tr-TR" dirty="0" smtClean="0"/>
            </a:br>
            <a:r>
              <a:rPr lang="tr-TR" dirty="0" smtClean="0"/>
              <a:t>Harf </a:t>
            </a:r>
            <a:r>
              <a:rPr lang="tr-TR" dirty="0"/>
              <a:t>telaffuz edilirken </a:t>
            </a:r>
            <a:r>
              <a:rPr lang="tr-TR" dirty="0" smtClean="0"/>
              <a:t>dil </a:t>
            </a:r>
            <a:r>
              <a:rPr lang="tr-TR" dirty="0"/>
              <a:t>kökünün aşağıya veya yukarıya doğru </a:t>
            </a:r>
            <a:r>
              <a:rPr lang="tr-TR" dirty="0" smtClean="0"/>
              <a:t>hareket etmesidir.</a:t>
            </a:r>
            <a:r>
              <a:rPr lang="tr-TR" dirty="0"/>
              <a:t/>
            </a:r>
            <a:br>
              <a:rPr lang="tr-TR" dirty="0"/>
            </a:br>
            <a:endParaRPr lang="tr-TR" dirty="0"/>
          </a:p>
        </p:txBody>
      </p:sp>
    </p:spTree>
    <p:extLst>
      <p:ext uri="{BB962C8B-B14F-4D97-AF65-F5344CB8AC3E}">
        <p14:creationId xmlns:p14="http://schemas.microsoft.com/office/powerpoint/2010/main" val="10637817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1164" y="401782"/>
            <a:ext cx="8622838" cy="6248399"/>
          </a:xfrm>
        </p:spPr>
        <p:txBody>
          <a:bodyPr>
            <a:normAutofit/>
          </a:bodyPr>
          <a:lstStyle/>
          <a:p>
            <a:pPr algn="ctr">
              <a:buFont typeface="Arial" charset="0"/>
              <a:buChar char="•"/>
              <a:defRPr/>
            </a:pPr>
            <a:r>
              <a:rPr lang="tr-TR" dirty="0"/>
              <a:t/>
            </a:r>
            <a:br>
              <a:rPr lang="tr-TR" dirty="0"/>
            </a:br>
            <a:r>
              <a:rPr lang="tr-TR" dirty="0" err="1" smtClean="0"/>
              <a:t>Tecvidde</a:t>
            </a:r>
            <a:r>
              <a:rPr lang="tr-TR" dirty="0" smtClean="0"/>
              <a:t> </a:t>
            </a:r>
            <a:r>
              <a:rPr lang="tr-TR" dirty="0" err="1"/>
              <a:t>isti’lâ</a:t>
            </a:r>
            <a:r>
              <a:rPr lang="tr-TR" dirty="0"/>
              <a:t>, harfin okunuşu sırasında dilin arka kısmının üst damağa doğru yükselmesi demektir.</a:t>
            </a:r>
            <a:br>
              <a:rPr lang="tr-TR" dirty="0"/>
            </a:br>
            <a:r>
              <a:rPr lang="tr-TR" dirty="0"/>
              <a:t/>
            </a:r>
            <a:br>
              <a:rPr lang="tr-TR" dirty="0"/>
            </a:br>
            <a:r>
              <a:rPr lang="tr-TR" dirty="0" err="1"/>
              <a:t>İsti’lâ</a:t>
            </a:r>
            <a:r>
              <a:rPr lang="tr-TR" dirty="0"/>
              <a:t> harfleri aşağıdaki yedi harftir:</a:t>
            </a:r>
            <a:br>
              <a:rPr lang="tr-TR" dirty="0"/>
            </a:br>
            <a:r>
              <a:rPr lang="tr-TR" b="1" dirty="0"/>
              <a:t/>
            </a:r>
            <a:br>
              <a:rPr lang="tr-TR" b="1" dirty="0"/>
            </a:br>
            <a:r>
              <a:rPr lang="tr-TR" b="1" dirty="0"/>
              <a:t> </a:t>
            </a:r>
            <a:r>
              <a:rPr lang="ar-SA" b="1" dirty="0"/>
              <a:t>خ ص ض ط ظ غ ق</a:t>
            </a:r>
            <a:r>
              <a:rPr lang="tr-TR" b="1" dirty="0"/>
              <a:t>  </a:t>
            </a:r>
            <a:br>
              <a:rPr lang="tr-TR" b="1" dirty="0"/>
            </a:br>
            <a:r>
              <a:rPr lang="tr-TR" dirty="0"/>
              <a:t/>
            </a:r>
            <a:br>
              <a:rPr lang="tr-TR" dirty="0"/>
            </a:br>
            <a:r>
              <a:rPr lang="tr-TR" b="1" dirty="0"/>
              <a:t/>
            </a:r>
            <a:br>
              <a:rPr lang="tr-TR" b="1" dirty="0"/>
            </a:br>
            <a:endParaRPr lang="tr-TR" dirty="0"/>
          </a:p>
        </p:txBody>
      </p:sp>
      <p:sp>
        <p:nvSpPr>
          <p:cNvPr id="7" name="Unvan 1"/>
          <p:cNvSpPr txBox="1">
            <a:spLocks/>
          </p:cNvSpPr>
          <p:nvPr/>
        </p:nvSpPr>
        <p:spPr>
          <a:xfrm>
            <a:off x="651164" y="401783"/>
            <a:ext cx="8622838" cy="1274618"/>
          </a:xfrm>
          <a:prstGeom prst="rect">
            <a:avLst/>
          </a:prstGeom>
        </p:spPr>
        <p:txBody>
          <a:bodyPr vert="horz" lIns="91440" tIns="45720" rIns="91440" bIns="45720" rtlCol="0" anchor="t">
            <a:normAutofit fontScale="475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buFont typeface="Arial" charset="0"/>
              <a:buChar char="•"/>
              <a:defRPr/>
            </a:pP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endParaRPr lang="tr-TR" dirty="0"/>
          </a:p>
        </p:txBody>
      </p:sp>
    </p:spTree>
    <p:extLst>
      <p:ext uri="{BB962C8B-B14F-4D97-AF65-F5344CB8AC3E}">
        <p14:creationId xmlns:p14="http://schemas.microsoft.com/office/powerpoint/2010/main" val="4235173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061" y="235528"/>
            <a:ext cx="8596668" cy="1320800"/>
          </a:xfrm>
        </p:spPr>
        <p:txBody>
          <a:bodyPr>
            <a:normAutofit fontScale="90000"/>
          </a:bodyPr>
          <a:lstStyle/>
          <a:p>
            <a:pPr algn="ctr">
              <a:defRPr/>
            </a:pPr>
            <a:r>
              <a:rPr lang="tr-TR" dirty="0"/>
              <a:t/>
            </a:r>
            <a:br>
              <a:rPr lang="tr-TR" dirty="0"/>
            </a:br>
            <a:r>
              <a:rPr lang="tr-TR" dirty="0" err="1"/>
              <a:t>İstifâl</a:t>
            </a:r>
            <a:r>
              <a:rPr lang="tr-TR" dirty="0"/>
              <a:t>:</a:t>
            </a:r>
            <a:br>
              <a:rPr lang="tr-TR" dirty="0"/>
            </a:br>
            <a:r>
              <a:rPr lang="tr-TR" dirty="0" smtClean="0"/>
              <a:t/>
            </a:r>
            <a:br>
              <a:rPr lang="tr-TR" dirty="0" smtClean="0"/>
            </a:br>
            <a:r>
              <a:rPr lang="tr-TR" dirty="0" smtClean="0"/>
              <a:t>Aşağıda </a:t>
            </a:r>
            <a:r>
              <a:rPr lang="tr-TR" dirty="0"/>
              <a:t>olmak, inmek, alçalmak gibi anlamlara gelir. Terim olarak ise harf telaffuz edilirken dilin arka bölümünün aşağıya doğru inmesine denir. </a:t>
            </a:r>
            <a:br>
              <a:rPr lang="tr-TR" dirty="0"/>
            </a:br>
            <a:r>
              <a:rPr lang="tr-TR" dirty="0" err="1"/>
              <a:t>İstifâl</a:t>
            </a:r>
            <a:r>
              <a:rPr lang="tr-TR" dirty="0"/>
              <a:t> sıfatı bulunan harfler aşağıdaki </a:t>
            </a:r>
            <a:r>
              <a:rPr lang="tr-TR" dirty="0" smtClean="0"/>
              <a:t>yirmi bir </a:t>
            </a:r>
            <a:r>
              <a:rPr lang="tr-TR" dirty="0"/>
              <a:t>harftir: </a:t>
            </a:r>
            <a:r>
              <a:rPr lang="tr-TR" b="1" dirty="0"/>
              <a:t/>
            </a:r>
            <a:br>
              <a:rPr lang="tr-TR" b="1" dirty="0"/>
            </a:br>
            <a:r>
              <a:rPr lang="tr-TR" b="1" dirty="0"/>
              <a:t>  </a:t>
            </a:r>
            <a:r>
              <a:rPr lang="ar-SA" b="1" dirty="0"/>
              <a:t>ء ب ت ث ج ح د ذ ر ز س ش ع ف ك ل م ن و ه ى</a:t>
            </a:r>
            <a:r>
              <a:rPr lang="tr-TR" b="1" dirty="0"/>
              <a:t/>
            </a:r>
            <a:br>
              <a:rPr lang="tr-TR" b="1" dirty="0"/>
            </a:br>
            <a:endParaRPr lang="tr-TR" dirty="0"/>
          </a:p>
        </p:txBody>
      </p:sp>
    </p:spTree>
    <p:extLst>
      <p:ext uri="{BB962C8B-B14F-4D97-AF65-F5344CB8AC3E}">
        <p14:creationId xmlns:p14="http://schemas.microsoft.com/office/powerpoint/2010/main" val="4349195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007" y="1136072"/>
            <a:ext cx="8596668" cy="4156363"/>
          </a:xfrm>
        </p:spPr>
        <p:txBody>
          <a:bodyPr>
            <a:normAutofit/>
          </a:bodyPr>
          <a:lstStyle/>
          <a:p>
            <a:pPr algn="ctr"/>
            <a:r>
              <a:rPr lang="tr-TR" dirty="0" err="1" smtClean="0"/>
              <a:t>İtbâk</a:t>
            </a:r>
            <a:r>
              <a:rPr lang="tr-TR" dirty="0" smtClean="0"/>
              <a:t> x </a:t>
            </a:r>
            <a:r>
              <a:rPr lang="tr-TR" dirty="0" err="1" smtClean="0"/>
              <a:t>İnfitâh</a:t>
            </a:r>
            <a:r>
              <a:rPr lang="tr-TR" dirty="0" smtClean="0"/>
              <a:t/>
            </a:r>
            <a:br>
              <a:rPr lang="tr-TR" dirty="0" smtClean="0"/>
            </a:br>
            <a:r>
              <a:rPr lang="tr-TR" dirty="0" smtClean="0"/>
              <a:t/>
            </a:r>
            <a:br>
              <a:rPr lang="tr-TR" dirty="0" smtClean="0"/>
            </a:br>
            <a:r>
              <a:rPr lang="tr-TR" dirty="0"/>
              <a:t>Sıfatlar mahrecin açılıp kapanma biçimine göre zıt iki nitelik taşırlar. Bunlar </a:t>
            </a:r>
            <a:r>
              <a:rPr lang="tr-TR" dirty="0" err="1"/>
              <a:t>itbâk</a:t>
            </a:r>
            <a:r>
              <a:rPr lang="tr-TR" dirty="0"/>
              <a:t> ve </a:t>
            </a:r>
            <a:r>
              <a:rPr lang="tr-TR" dirty="0" err="1"/>
              <a:t>infitâh</a:t>
            </a:r>
            <a:r>
              <a:rPr lang="tr-TR" dirty="0"/>
              <a:t> </a:t>
            </a:r>
            <a:r>
              <a:rPr lang="tr-TR" dirty="0" smtClean="0"/>
              <a:t>sıfatlarıdır.</a:t>
            </a:r>
            <a:r>
              <a:rPr lang="tr-TR" dirty="0"/>
              <a:t/>
            </a:r>
            <a:br>
              <a:rPr lang="tr-TR" dirty="0"/>
            </a:br>
            <a:endParaRPr lang="tr-TR" dirty="0"/>
          </a:p>
        </p:txBody>
      </p:sp>
    </p:spTree>
    <p:extLst>
      <p:ext uri="{BB962C8B-B14F-4D97-AF65-F5344CB8AC3E}">
        <p14:creationId xmlns:p14="http://schemas.microsoft.com/office/powerpoint/2010/main" val="5242763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1164" y="581892"/>
            <a:ext cx="8548254" cy="73428"/>
          </a:xfrm>
        </p:spPr>
        <p:txBody>
          <a:bodyPr>
            <a:normAutofit fontScale="90000"/>
          </a:bodyPr>
          <a:lstStyle/>
          <a:p>
            <a:pPr algn="ctr">
              <a:defRPr/>
            </a:pPr>
            <a:r>
              <a:rPr lang="tr-TR" dirty="0" smtClean="0"/>
              <a:t/>
            </a:r>
            <a:br>
              <a:rPr lang="tr-TR" dirty="0" smtClean="0"/>
            </a:br>
            <a:r>
              <a:rPr lang="tr-TR" dirty="0" err="1" smtClean="0"/>
              <a:t>İtbâk</a:t>
            </a:r>
            <a:r>
              <a:rPr lang="tr-TR" dirty="0"/>
              <a:t>:</a:t>
            </a:r>
            <a:br>
              <a:rPr lang="tr-TR" dirty="0"/>
            </a:br>
            <a:r>
              <a:rPr lang="tr-TR" dirty="0"/>
              <a:t>Sözlükte yapışmak, ulaşmak ve uyuşmak gibi anlamlara gelir. ,</a:t>
            </a:r>
            <a:br>
              <a:rPr lang="tr-TR" dirty="0"/>
            </a:br>
            <a:r>
              <a:rPr lang="tr-TR" dirty="0" err="1"/>
              <a:t>Tecvid</a:t>
            </a:r>
            <a:r>
              <a:rPr lang="tr-TR" dirty="0"/>
              <a:t> </a:t>
            </a:r>
            <a:r>
              <a:rPr lang="tr-TR" dirty="0" smtClean="0"/>
              <a:t>ilminde </a:t>
            </a:r>
            <a:r>
              <a:rPr lang="tr-TR" dirty="0" err="1"/>
              <a:t>itbâk</a:t>
            </a:r>
            <a:r>
              <a:rPr lang="tr-TR" dirty="0"/>
              <a:t>, harfin telaffuzu sırasında dilin üst damağa yapışması demektir. </a:t>
            </a:r>
            <a:r>
              <a:rPr lang="tr-TR" dirty="0" err="1"/>
              <a:t>İtbâk</a:t>
            </a:r>
            <a:r>
              <a:rPr lang="tr-TR" dirty="0"/>
              <a:t> harfleri   </a:t>
            </a:r>
            <a:r>
              <a:rPr lang="tr-TR" dirty="0" smtClean="0"/>
              <a:t>şu dört harftir:</a:t>
            </a:r>
            <a:r>
              <a:rPr lang="tr-TR" b="1" dirty="0"/>
              <a:t/>
            </a:r>
            <a:br>
              <a:rPr lang="tr-TR" b="1" dirty="0"/>
            </a:br>
            <a:r>
              <a:rPr lang="ar-SA" b="1" dirty="0"/>
              <a:t>ص ض ط </a:t>
            </a:r>
            <a:r>
              <a:rPr lang="ar-SA" b="1" dirty="0" smtClean="0"/>
              <a:t>ظ</a:t>
            </a:r>
            <a:r>
              <a:rPr lang="tr-TR" dirty="0"/>
              <a:t/>
            </a:r>
            <a:br>
              <a:rPr lang="tr-TR" dirty="0"/>
            </a:br>
            <a:r>
              <a:rPr lang="tr-TR" dirty="0" err="1"/>
              <a:t>İtbâk</a:t>
            </a:r>
            <a:r>
              <a:rPr lang="tr-TR" dirty="0"/>
              <a:t> sıfatı en güçlü harf </a:t>
            </a:r>
            <a:r>
              <a:rPr lang="tr-TR" b="1" dirty="0"/>
              <a:t>( </a:t>
            </a:r>
            <a:r>
              <a:rPr lang="ar-SA" b="1" dirty="0"/>
              <a:t>ط</a:t>
            </a:r>
            <a:r>
              <a:rPr lang="tr-TR" b="1" dirty="0"/>
              <a:t> )</a:t>
            </a:r>
            <a:r>
              <a:rPr lang="tr-TR" dirty="0"/>
              <a:t> harfidir.</a:t>
            </a:r>
            <a:br>
              <a:rPr lang="tr-TR" dirty="0"/>
            </a:br>
            <a:endParaRPr lang="tr-TR" dirty="0"/>
          </a:p>
        </p:txBody>
      </p:sp>
    </p:spTree>
    <p:extLst>
      <p:ext uri="{BB962C8B-B14F-4D97-AF65-F5344CB8AC3E}">
        <p14:creationId xmlns:p14="http://schemas.microsoft.com/office/powerpoint/2010/main" val="14603526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defRPr/>
            </a:pPr>
            <a:r>
              <a:rPr lang="tr-TR" dirty="0" err="1"/>
              <a:t>İnfitâh</a:t>
            </a:r>
            <a:r>
              <a:rPr lang="tr-TR" dirty="0" smtClean="0"/>
              <a:t>:</a:t>
            </a:r>
            <a:r>
              <a:rPr lang="tr-TR" dirty="0"/>
              <a:t/>
            </a:r>
            <a:br>
              <a:rPr lang="tr-TR" dirty="0"/>
            </a:br>
            <a:r>
              <a:rPr lang="tr-TR" dirty="0"/>
              <a:t>Sözlükte açılmak ve ayrılmak anlamlarına gelir. </a:t>
            </a:r>
            <a:br>
              <a:rPr lang="tr-TR" dirty="0"/>
            </a:br>
            <a:r>
              <a:rPr lang="tr-TR" dirty="0"/>
              <a:t/>
            </a:r>
            <a:br>
              <a:rPr lang="tr-TR" dirty="0"/>
            </a:br>
            <a:r>
              <a:rPr lang="tr-TR" dirty="0"/>
              <a:t>Terim olarak </a:t>
            </a:r>
            <a:r>
              <a:rPr lang="tr-TR" dirty="0" smtClean="0"/>
              <a:t>harfin </a:t>
            </a:r>
            <a:r>
              <a:rPr lang="tr-TR" dirty="0"/>
              <a:t>telaffuzu esnasında dilin üst damaktan ayrılması demektir. </a:t>
            </a:r>
            <a:r>
              <a:rPr lang="tr-TR" dirty="0" err="1" smtClean="0"/>
              <a:t>İnfitâh</a:t>
            </a:r>
            <a:r>
              <a:rPr lang="tr-TR" dirty="0" smtClean="0"/>
              <a:t> </a:t>
            </a:r>
            <a:r>
              <a:rPr lang="tr-TR" dirty="0"/>
              <a:t>sıfatı şu </a:t>
            </a:r>
            <a:r>
              <a:rPr lang="tr-TR" dirty="0" smtClean="0"/>
              <a:t>yirmi dört </a:t>
            </a:r>
            <a:r>
              <a:rPr lang="tr-TR" dirty="0"/>
              <a:t>harfte bulunmaktadır</a:t>
            </a:r>
            <a:r>
              <a:rPr lang="tr-TR" dirty="0" smtClean="0"/>
              <a:t>:</a:t>
            </a:r>
            <a:br>
              <a:rPr lang="tr-TR" dirty="0" smtClean="0"/>
            </a:br>
            <a:r>
              <a:rPr lang="tr-TR" dirty="0"/>
              <a:t/>
            </a:r>
            <a:br>
              <a:rPr lang="tr-TR" dirty="0"/>
            </a:br>
            <a:r>
              <a:rPr lang="ar-SA" b="1" dirty="0"/>
              <a:t>ء ب ت ث ج ح خ د ذ ر ز س ش ع غ ف ق ك ل م ن و ه ى</a:t>
            </a:r>
            <a:endParaRPr lang="tr-TR" dirty="0"/>
          </a:p>
        </p:txBody>
      </p:sp>
    </p:spTree>
    <p:extLst>
      <p:ext uri="{BB962C8B-B14F-4D97-AF65-F5344CB8AC3E}">
        <p14:creationId xmlns:p14="http://schemas.microsoft.com/office/powerpoint/2010/main" val="1188571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defRPr/>
            </a:pPr>
            <a:r>
              <a:rPr lang="tr-TR" dirty="0" err="1" smtClean="0"/>
              <a:t>Tefhîm</a:t>
            </a:r>
            <a:r>
              <a:rPr lang="tr-TR" dirty="0"/>
              <a:t>: </a:t>
            </a:r>
            <a:r>
              <a:rPr lang="tr-TR" dirty="0" smtClean="0"/>
              <a:t/>
            </a:r>
            <a:br>
              <a:rPr lang="tr-TR" dirty="0" smtClean="0"/>
            </a:br>
            <a:r>
              <a:rPr lang="tr-TR" dirty="0"/>
              <a:t/>
            </a:r>
            <a:br>
              <a:rPr lang="tr-TR" dirty="0"/>
            </a:br>
            <a:r>
              <a:rPr lang="tr-TR" dirty="0"/>
              <a:t>Sözlükte bir şeyi yüceltmek, saygı göstermek ve kalın yapmak gibi anlamlara gelir.</a:t>
            </a:r>
            <a:br>
              <a:rPr lang="tr-TR" dirty="0"/>
            </a:br>
            <a:r>
              <a:rPr lang="tr-TR" dirty="0"/>
              <a:t/>
            </a:r>
            <a:br>
              <a:rPr lang="tr-TR" dirty="0"/>
            </a:br>
            <a:r>
              <a:rPr lang="tr-TR" dirty="0"/>
              <a:t> </a:t>
            </a:r>
            <a:r>
              <a:rPr lang="tr-TR" dirty="0" err="1"/>
              <a:t>Tecvid</a:t>
            </a:r>
            <a:r>
              <a:rPr lang="tr-TR" dirty="0"/>
              <a:t> </a:t>
            </a:r>
            <a:r>
              <a:rPr lang="tr-TR" dirty="0" smtClean="0"/>
              <a:t>ilminde </a:t>
            </a:r>
            <a:r>
              <a:rPr lang="tr-TR" dirty="0"/>
              <a:t>tefhim, dilin arka kısmının üst damağa yükselmesi sebebiyle ağız içinin sesle dolması ve harfin kalın okunması demektir.</a:t>
            </a:r>
            <a:br>
              <a:rPr lang="tr-TR" dirty="0"/>
            </a:br>
            <a:endParaRPr lang="tr-TR" dirty="0"/>
          </a:p>
        </p:txBody>
      </p:sp>
    </p:spTree>
    <p:extLst>
      <p:ext uri="{BB962C8B-B14F-4D97-AF65-F5344CB8AC3E}">
        <p14:creationId xmlns:p14="http://schemas.microsoft.com/office/powerpoint/2010/main" val="41539586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19199" y="1124464"/>
            <a:ext cx="8091055" cy="3970318"/>
          </a:xfrm>
          <a:prstGeom prst="rect">
            <a:avLst/>
          </a:prstGeom>
        </p:spPr>
        <p:txBody>
          <a:bodyPr wrap="square">
            <a:spAutoFit/>
          </a:bodyPr>
          <a:lstStyle/>
          <a:p>
            <a:pPr algn="ctr">
              <a:buFont typeface="Arial" charset="0"/>
              <a:buNone/>
              <a:defRPr/>
            </a:pPr>
            <a:endParaRPr lang="tr-TR" sz="2800" dirty="0">
              <a:solidFill>
                <a:schemeClr val="accent1">
                  <a:lumMod val="75000"/>
                </a:schemeClr>
              </a:solidFill>
            </a:endParaRPr>
          </a:p>
          <a:p>
            <a:pPr algn="ctr">
              <a:defRPr/>
            </a:pPr>
            <a:r>
              <a:rPr lang="tr-TR" sz="2800" dirty="0" err="1">
                <a:solidFill>
                  <a:schemeClr val="accent1">
                    <a:lumMod val="75000"/>
                  </a:schemeClr>
                </a:solidFill>
              </a:rPr>
              <a:t>Terkîk</a:t>
            </a:r>
            <a:r>
              <a:rPr lang="tr-TR" sz="2800" dirty="0">
                <a:solidFill>
                  <a:schemeClr val="accent1">
                    <a:lumMod val="75000"/>
                  </a:schemeClr>
                </a:solidFill>
              </a:rPr>
              <a:t>: </a:t>
            </a:r>
          </a:p>
          <a:p>
            <a:pPr algn="ctr">
              <a:defRPr/>
            </a:pPr>
            <a:r>
              <a:rPr lang="tr-TR" sz="2800" dirty="0">
                <a:solidFill>
                  <a:schemeClr val="accent1">
                    <a:lumMod val="75000"/>
                  </a:schemeClr>
                </a:solidFill>
              </a:rPr>
              <a:t>Sözlükte bir şeyi inceltmek ve yumuşatmak gibi anlamlara gelir. </a:t>
            </a:r>
          </a:p>
          <a:p>
            <a:pPr algn="ctr">
              <a:buFont typeface="Arial" charset="0"/>
              <a:buChar char="•"/>
              <a:defRPr/>
            </a:pPr>
            <a:endParaRPr lang="tr-TR" sz="2800" dirty="0">
              <a:solidFill>
                <a:schemeClr val="accent1">
                  <a:lumMod val="75000"/>
                </a:schemeClr>
              </a:solidFill>
            </a:endParaRPr>
          </a:p>
          <a:p>
            <a:pPr algn="ctr">
              <a:defRPr/>
            </a:pPr>
            <a:r>
              <a:rPr lang="tr-TR" sz="2800" dirty="0" err="1">
                <a:solidFill>
                  <a:schemeClr val="accent1">
                    <a:lumMod val="75000"/>
                  </a:schemeClr>
                </a:solidFill>
              </a:rPr>
              <a:t>Tecvid</a:t>
            </a:r>
            <a:r>
              <a:rPr lang="tr-TR" sz="2800" dirty="0">
                <a:solidFill>
                  <a:schemeClr val="accent1">
                    <a:lumMod val="75000"/>
                  </a:schemeClr>
                </a:solidFill>
              </a:rPr>
              <a:t> terimi olarak ise dilin arka bölümünün aşağıda kalması nedeniyle harfin, ağız içini </a:t>
            </a:r>
            <a:r>
              <a:rPr lang="tr-TR" sz="2800" dirty="0" err="1">
                <a:solidFill>
                  <a:schemeClr val="accent1">
                    <a:lumMod val="75000"/>
                  </a:schemeClr>
                </a:solidFill>
              </a:rPr>
              <a:t>tamamiyle</a:t>
            </a:r>
            <a:r>
              <a:rPr lang="tr-TR" sz="2800" dirty="0">
                <a:solidFill>
                  <a:schemeClr val="accent1">
                    <a:lumMod val="75000"/>
                  </a:schemeClr>
                </a:solidFill>
              </a:rPr>
              <a:t> sesle dolduramaması ve harfin ince okunmasıdır.</a:t>
            </a:r>
          </a:p>
        </p:txBody>
      </p:sp>
    </p:spTree>
    <p:extLst>
      <p:ext uri="{BB962C8B-B14F-4D97-AF65-F5344CB8AC3E}">
        <p14:creationId xmlns:p14="http://schemas.microsoft.com/office/powerpoint/2010/main" val="22404403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3479" y="928254"/>
            <a:ext cx="8596668" cy="4849871"/>
          </a:xfrm>
        </p:spPr>
        <p:txBody>
          <a:bodyPr/>
          <a:lstStyle/>
          <a:p>
            <a:endParaRPr lang="tr-TR" u="sng" dirty="0" smtClean="0"/>
          </a:p>
          <a:p>
            <a:endParaRPr lang="tr-TR" u="sng" dirty="0"/>
          </a:p>
          <a:p>
            <a:endParaRPr lang="tr-TR" u="sng" dirty="0" smtClean="0"/>
          </a:p>
          <a:p>
            <a:r>
              <a:rPr lang="tr-TR" u="sng" dirty="0" smtClean="0"/>
              <a:t>Dersin İşlenişi</a:t>
            </a:r>
          </a:p>
          <a:p>
            <a:pPr marL="0" indent="0">
              <a:buNone/>
            </a:pPr>
            <a:r>
              <a:rPr lang="tr-TR" dirty="0" smtClean="0"/>
              <a:t>1. </a:t>
            </a:r>
            <a:r>
              <a:rPr lang="tr-TR" dirty="0"/>
              <a:t>Harflerin Mahreç ve Harekelerine  Uygun Tekrarı</a:t>
            </a:r>
          </a:p>
          <a:p>
            <a:pPr marL="0" indent="0">
              <a:buNone/>
            </a:pPr>
            <a:r>
              <a:rPr lang="tr-TR" dirty="0" smtClean="0"/>
              <a:t>2. </a:t>
            </a:r>
            <a:r>
              <a:rPr lang="tr-TR" dirty="0"/>
              <a:t>Harflerin Sıfatları, Tanımı, Konusu, Çeşitleri</a:t>
            </a:r>
          </a:p>
          <a:p>
            <a:pPr marL="0" indent="0">
              <a:buNone/>
            </a:pPr>
            <a:r>
              <a:rPr lang="tr-TR" dirty="0" smtClean="0"/>
              <a:t>3. Zıtları Olan Sıfatları Harfleri İle Birlikte Tanıma</a:t>
            </a:r>
          </a:p>
          <a:p>
            <a:pPr marL="0" indent="0">
              <a:buNone/>
            </a:pPr>
            <a:r>
              <a:rPr lang="tr-TR" dirty="0" smtClean="0"/>
              <a:t>4. İhlas, </a:t>
            </a:r>
            <a:r>
              <a:rPr lang="tr-TR" dirty="0" err="1" smtClean="0"/>
              <a:t>Felak</a:t>
            </a:r>
            <a:r>
              <a:rPr lang="tr-TR" dirty="0" smtClean="0"/>
              <a:t> ve Nas Surelerinin Talimi</a:t>
            </a:r>
          </a:p>
          <a:p>
            <a:pPr marL="0" indent="0">
              <a:buNone/>
            </a:pPr>
            <a:r>
              <a:rPr lang="tr-TR" dirty="0" smtClean="0"/>
              <a:t>5. Fatiha suresi ve Bakara suresi 1-2-3. </a:t>
            </a:r>
            <a:r>
              <a:rPr lang="tr-TR" smtClean="0"/>
              <a:t>sayfalarının  yüzünden okunması.</a:t>
            </a:r>
            <a:endParaRPr lang="tr-TR" dirty="0"/>
          </a:p>
        </p:txBody>
      </p:sp>
    </p:spTree>
    <p:extLst>
      <p:ext uri="{BB962C8B-B14F-4D97-AF65-F5344CB8AC3E}">
        <p14:creationId xmlns:p14="http://schemas.microsoft.com/office/powerpoint/2010/main" val="37078108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5770" y="332508"/>
            <a:ext cx="8596668" cy="5957455"/>
          </a:xfrm>
        </p:spPr>
        <p:txBody>
          <a:bodyPr>
            <a:normAutofit fontScale="90000"/>
          </a:bodyPr>
          <a:lstStyle/>
          <a:p>
            <a:pPr algn="ctr">
              <a:defRPr/>
            </a:pPr>
            <a:r>
              <a:rPr lang="tr-TR" dirty="0" err="1"/>
              <a:t>İzlâk</a:t>
            </a:r>
            <a:r>
              <a:rPr lang="tr-TR" dirty="0"/>
              <a:t>:</a:t>
            </a:r>
            <a:br>
              <a:rPr lang="tr-TR" dirty="0"/>
            </a:br>
            <a:r>
              <a:rPr lang="tr-TR" dirty="0" smtClean="0"/>
              <a:t>Dilin </a:t>
            </a:r>
            <a:r>
              <a:rPr lang="tr-TR" dirty="0"/>
              <a:t>keskinliği, süratli olmak, kolay olmak, </a:t>
            </a:r>
            <a:r>
              <a:rPr lang="tr-TR" dirty="0" smtClean="0"/>
              <a:t>bir şeyin </a:t>
            </a:r>
            <a:r>
              <a:rPr lang="tr-TR" dirty="0"/>
              <a:t>ucu gibi anlamlara gelir. </a:t>
            </a:r>
            <a:br>
              <a:rPr lang="tr-TR" dirty="0"/>
            </a:br>
            <a:r>
              <a:rPr lang="tr-TR" dirty="0"/>
              <a:t/>
            </a:r>
            <a:br>
              <a:rPr lang="tr-TR" dirty="0"/>
            </a:br>
            <a:r>
              <a:rPr lang="tr-TR" dirty="0" err="1"/>
              <a:t>Tecvid</a:t>
            </a:r>
            <a:r>
              <a:rPr lang="tr-TR" dirty="0"/>
              <a:t> </a:t>
            </a:r>
            <a:r>
              <a:rPr lang="tr-TR" dirty="0" smtClean="0"/>
              <a:t>ilminde </a:t>
            </a:r>
            <a:r>
              <a:rPr lang="tr-TR" dirty="0" err="1"/>
              <a:t>izlâk</a:t>
            </a:r>
            <a:r>
              <a:rPr lang="tr-TR" dirty="0"/>
              <a:t> telaffuzu esnasında harfin çabuk ve kolay seslendirilir olması demektir</a:t>
            </a:r>
            <a:r>
              <a:rPr lang="tr-TR" dirty="0" smtClean="0"/>
              <a:t>.</a:t>
            </a:r>
            <a:br>
              <a:rPr lang="tr-TR" dirty="0" smtClean="0"/>
            </a:br>
            <a:r>
              <a:rPr lang="tr-TR" dirty="0"/>
              <a:t/>
            </a:r>
            <a:br>
              <a:rPr lang="tr-TR" dirty="0"/>
            </a:br>
            <a:r>
              <a:rPr lang="tr-TR" dirty="0" smtClean="0"/>
              <a:t> </a:t>
            </a:r>
            <a:r>
              <a:rPr lang="tr-TR" dirty="0" err="1"/>
              <a:t>İzlâk</a:t>
            </a:r>
            <a:r>
              <a:rPr lang="tr-TR" dirty="0"/>
              <a:t> sıfatının bulunduğu harfler aşağıdaki </a:t>
            </a:r>
            <a:r>
              <a:rPr lang="tr-TR" dirty="0" smtClean="0"/>
              <a:t>altı </a:t>
            </a:r>
            <a:r>
              <a:rPr lang="tr-TR" dirty="0"/>
              <a:t>harftir: </a:t>
            </a:r>
            <a:r>
              <a:rPr lang="tr-TR" b="1" dirty="0"/>
              <a:t/>
            </a:r>
            <a:br>
              <a:rPr lang="tr-TR" b="1" dirty="0"/>
            </a:br>
            <a:r>
              <a:rPr lang="ar-SA" b="1" dirty="0"/>
              <a:t>ب ر ف ل م ن</a:t>
            </a:r>
            <a:r>
              <a:rPr lang="tr-TR" b="1" dirty="0"/>
              <a:t/>
            </a:r>
            <a:br>
              <a:rPr lang="tr-TR" b="1" dirty="0"/>
            </a:br>
            <a:r>
              <a:rPr lang="tr-TR" dirty="0"/>
              <a:t/>
            </a:r>
            <a:br>
              <a:rPr lang="tr-TR" dirty="0"/>
            </a:br>
            <a:endParaRPr lang="tr-TR" dirty="0"/>
          </a:p>
        </p:txBody>
      </p:sp>
    </p:spTree>
    <p:extLst>
      <p:ext uri="{BB962C8B-B14F-4D97-AF65-F5344CB8AC3E}">
        <p14:creationId xmlns:p14="http://schemas.microsoft.com/office/powerpoint/2010/main" val="28329634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buFont typeface="Arial" charset="0"/>
              <a:buChar char="•"/>
              <a:defRPr/>
            </a:pPr>
            <a:r>
              <a:rPr lang="tr-TR" dirty="0" err="1"/>
              <a:t>İsmât</a:t>
            </a:r>
            <a:r>
              <a:rPr lang="tr-TR" dirty="0"/>
              <a:t>:</a:t>
            </a:r>
            <a:br>
              <a:rPr lang="tr-TR" dirty="0"/>
            </a:br>
            <a:r>
              <a:rPr lang="tr-TR" dirty="0"/>
              <a:t>Sözlükte susturmak, engellemek demektir.    </a:t>
            </a:r>
            <a:br>
              <a:rPr lang="tr-TR" dirty="0"/>
            </a:br>
            <a:r>
              <a:rPr lang="tr-TR" dirty="0"/>
              <a:t/>
            </a:r>
            <a:br>
              <a:rPr lang="tr-TR" dirty="0"/>
            </a:br>
            <a:r>
              <a:rPr lang="tr-TR" dirty="0"/>
              <a:t>Terim olarak ise harfin telaffuzunda güçlük ve ağırlık demektir.</a:t>
            </a:r>
            <a:br>
              <a:rPr lang="tr-TR" dirty="0"/>
            </a:br>
            <a:r>
              <a:rPr lang="tr-TR" dirty="0" err="1" smtClean="0"/>
              <a:t>İsmât</a:t>
            </a:r>
            <a:r>
              <a:rPr lang="tr-TR" dirty="0" smtClean="0"/>
              <a:t> </a:t>
            </a:r>
            <a:r>
              <a:rPr lang="tr-TR" dirty="0"/>
              <a:t>harfleri aşağıdaki </a:t>
            </a:r>
            <a:r>
              <a:rPr lang="tr-TR" dirty="0" smtClean="0"/>
              <a:t>yirmi iki </a:t>
            </a:r>
            <a:r>
              <a:rPr lang="tr-TR" dirty="0"/>
              <a:t>harftir:</a:t>
            </a:r>
            <a:br>
              <a:rPr lang="tr-TR" dirty="0"/>
            </a:br>
            <a:r>
              <a:rPr lang="tr-TR" dirty="0"/>
              <a:t/>
            </a:r>
            <a:br>
              <a:rPr lang="tr-TR" dirty="0"/>
            </a:br>
            <a:r>
              <a:rPr lang="tr-TR" dirty="0"/>
              <a:t>   </a:t>
            </a:r>
            <a:r>
              <a:rPr lang="ar-SA" b="1" dirty="0"/>
              <a:t>ء ت ث ج ح خ د ذ ز س ش ص ض ط ظ ع غ ق ك و ه ى</a:t>
            </a:r>
            <a:br>
              <a:rPr lang="ar-SA" b="1" dirty="0"/>
            </a:br>
            <a:endParaRPr lang="tr-TR" dirty="0"/>
          </a:p>
        </p:txBody>
      </p:sp>
    </p:spTree>
    <p:extLst>
      <p:ext uri="{BB962C8B-B14F-4D97-AF65-F5344CB8AC3E}">
        <p14:creationId xmlns:p14="http://schemas.microsoft.com/office/powerpoint/2010/main" val="27589018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191491"/>
            <a:ext cx="8596668" cy="4849871"/>
          </a:xfrm>
        </p:spPr>
        <p:txBody>
          <a:bodyPr/>
          <a:lstStyle/>
          <a:p>
            <a:pPr marL="0" indent="0">
              <a:buNone/>
            </a:pPr>
            <a:endParaRPr lang="ar-SA" dirty="0" smtClean="0"/>
          </a:p>
          <a:p>
            <a:pPr marL="0" indent="0">
              <a:buNone/>
            </a:pPr>
            <a:endParaRPr lang="ar-SA" dirty="0"/>
          </a:p>
          <a:p>
            <a:pPr rtl="1"/>
            <a:endParaRPr lang="ar-SA" b="1" dirty="0"/>
          </a:p>
          <a:p>
            <a:pPr algn="ctr" rtl="1"/>
            <a:r>
              <a:rPr lang="ar-SA" sz="3600" b="1" dirty="0">
                <a:latin typeface="Times New Roman" panose="02020603050405020304" pitchFamily="18" charset="0"/>
                <a:cs typeface="Times New Roman" panose="02020603050405020304" pitchFamily="18" charset="0"/>
              </a:rPr>
              <a:t>بسم الله الرحمن الرحيم</a:t>
            </a:r>
          </a:p>
          <a:p>
            <a:pPr algn="ctr" rtl="1"/>
            <a:r>
              <a:rPr lang="ar-SA" sz="3600" b="1" dirty="0">
                <a:latin typeface="Times New Roman" panose="02020603050405020304" pitchFamily="18" charset="0"/>
                <a:cs typeface="Times New Roman" panose="02020603050405020304" pitchFamily="18" charset="0"/>
              </a:rPr>
              <a:t>قُلْ أَعُوذُ بِرَبِّ النَّاسِ (1) مَلِكِ النَّاسِ (2) إِلَهِ النَّاسِ (3) مِنْ شَرِّ الْوَسْوَاسِ الْخَنَّاسِ (4) الَّذِي يُوَسْوِسُ فِي صُدُورِ النَّاسِ (5) مِنَ الْجِنَّةِ وَالنَّاسِ (6)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5954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011383"/>
            <a:ext cx="8596668" cy="5029980"/>
          </a:xfrm>
        </p:spPr>
        <p:txBody>
          <a:bodyPr/>
          <a:lstStyle/>
          <a:p>
            <a:endParaRPr lang="ar-SA" dirty="0" smtClean="0"/>
          </a:p>
          <a:p>
            <a:pPr marL="0" indent="0">
              <a:buNone/>
            </a:pPr>
            <a:endParaRPr lang="ar-SA" dirty="0"/>
          </a:p>
          <a:p>
            <a:endParaRPr lang="ar-SA" dirty="0" smtClean="0"/>
          </a:p>
          <a:p>
            <a:pPr algn="ctr" rtl="1"/>
            <a:r>
              <a:rPr lang="ar-SA" sz="3600" b="1" dirty="0">
                <a:latin typeface="Times New Roman" panose="02020603050405020304" pitchFamily="18" charset="0"/>
                <a:cs typeface="Times New Roman" panose="02020603050405020304" pitchFamily="18" charset="0"/>
              </a:rPr>
              <a:t>بسم الله الرحمن الرحيم</a:t>
            </a:r>
          </a:p>
          <a:p>
            <a:pPr algn="ctr" rtl="1"/>
            <a:r>
              <a:rPr lang="ar-SA" sz="3600" b="1" dirty="0">
                <a:latin typeface="Times New Roman" panose="02020603050405020304" pitchFamily="18" charset="0"/>
                <a:cs typeface="Times New Roman" panose="02020603050405020304" pitchFamily="18" charset="0"/>
              </a:rPr>
              <a:t>قُلْ أَعُوذُ بِرَبِّ الْفَلَقِ (1) مِنْ شَرِّ مَا خَلَقَ (2) وَمِنْ شَرِّ غَاسِقٍ إِذَا وَقَبَ (3) وَمِنْ شَرِّ النَّفَّاثَاتِ فِي الْعُقَدِ (4) وَمِنْ شَرِّ حَاسِدٍ إِذَا حَسَدَ (5)</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436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ar-SA" dirty="0" smtClean="0"/>
          </a:p>
          <a:p>
            <a:pPr algn="ctr" rtl="1"/>
            <a:r>
              <a:rPr lang="ar-SA" sz="3200" b="1" dirty="0">
                <a:solidFill>
                  <a:srgbClr val="800000"/>
                </a:solidFill>
                <a:latin typeface="Traditional Arabic"/>
                <a:cs typeface="Traditional Arabic"/>
              </a:rPr>
              <a:t>بسم الله الرحمن الرحيم</a:t>
            </a:r>
            <a:endParaRPr lang="ar-SA" sz="3200" b="1" dirty="0">
              <a:solidFill>
                <a:srgbClr val="000000"/>
              </a:solidFill>
              <a:latin typeface="Traditional Arabic"/>
              <a:cs typeface="Traditional Arabic"/>
            </a:endParaRPr>
          </a:p>
          <a:p>
            <a:pPr algn="ctr" rtl="1"/>
            <a:r>
              <a:rPr lang="ar-SA" sz="4000" b="1" dirty="0">
                <a:solidFill>
                  <a:srgbClr val="000000"/>
                </a:solidFill>
                <a:latin typeface="Traditional Arabic"/>
                <a:cs typeface="Traditional Arabic"/>
              </a:rPr>
              <a:t>قُلْ هُوَ اللَّهُ أَحَدٌ (1) اللَّهُ الصَّمَدُ (2) لَمْ يَلِدْ وَلَمْ يُولَدْ (3) وَلَمْ يَكُنْ لَهُ كُفُوًا أَحَدٌ (4) </a:t>
            </a:r>
          </a:p>
          <a:p>
            <a:endParaRPr lang="tr-TR" dirty="0"/>
          </a:p>
        </p:txBody>
      </p:sp>
    </p:spTree>
    <p:extLst>
      <p:ext uri="{BB962C8B-B14F-4D97-AF65-F5344CB8AC3E}">
        <p14:creationId xmlns:p14="http://schemas.microsoft.com/office/powerpoint/2010/main" val="1508672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normAutofit/>
          </a:bodyPr>
          <a:lstStyle/>
          <a:p>
            <a:r>
              <a:rPr lang="tr-TR" sz="2400" dirty="0" smtClean="0"/>
              <a:t>Hazırlayan: Sema ÇELEM</a:t>
            </a:r>
            <a:br>
              <a:rPr lang="tr-TR" sz="2400" dirty="0" smtClean="0"/>
            </a:br>
            <a:r>
              <a:rPr lang="tr-TR" sz="2400" dirty="0" smtClean="0"/>
              <a:t>Kaynak: Prof. Dr. Abdurrahman ÇETİN, </a:t>
            </a:r>
            <a:r>
              <a:rPr lang="tr-TR" sz="2400" i="1" dirty="0" smtClean="0"/>
              <a:t>KUR’AN OKUMA ESASLARI, </a:t>
            </a:r>
            <a:r>
              <a:rPr lang="tr-TR" sz="2400" dirty="0" smtClean="0"/>
              <a:t>BURSA: EMİN YAYINLARI</a:t>
            </a:r>
            <a:br>
              <a:rPr lang="tr-TR" sz="2400" dirty="0" smtClean="0"/>
            </a:br>
            <a:r>
              <a:rPr lang="tr-TR" sz="2400" dirty="0" smtClean="0"/>
              <a:t>                      </a:t>
            </a:r>
            <a:endParaRPr lang="tr-TR" sz="2400" dirty="0"/>
          </a:p>
        </p:txBody>
      </p:sp>
      <p:sp>
        <p:nvSpPr>
          <p:cNvPr id="7" name="Metin Yer Tutucusu 6"/>
          <p:cNvSpPr>
            <a:spLocks noGrp="1"/>
          </p:cNvSpPr>
          <p:nvPr>
            <p:ph type="body" idx="1"/>
          </p:nvPr>
        </p:nvSpPr>
        <p:spPr>
          <a:xfrm>
            <a:off x="677335" y="1219200"/>
            <a:ext cx="8596668" cy="4822162"/>
          </a:xfrm>
        </p:spPr>
        <p:txBody>
          <a:bodyPr/>
          <a:lstStyle/>
          <a:p>
            <a:endParaRPr lang="tr-TR" dirty="0" smtClean="0"/>
          </a:p>
          <a:p>
            <a:r>
              <a:rPr lang="tr-TR" dirty="0"/>
              <a:t> </a:t>
            </a:r>
            <a:r>
              <a:rPr lang="tr-TR" dirty="0" smtClean="0"/>
              <a:t>           </a:t>
            </a:r>
            <a:endParaRPr lang="tr-TR" dirty="0"/>
          </a:p>
        </p:txBody>
      </p:sp>
    </p:spTree>
    <p:extLst>
      <p:ext uri="{BB962C8B-B14F-4D97-AF65-F5344CB8AC3E}">
        <p14:creationId xmlns:p14="http://schemas.microsoft.com/office/powerpoint/2010/main" val="28754859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1567" y="581891"/>
            <a:ext cx="8596668" cy="1320800"/>
          </a:xfrm>
        </p:spPr>
        <p:txBody>
          <a:bodyPr>
            <a:normAutofit fontScale="90000"/>
          </a:bodyPr>
          <a:lstStyle/>
          <a:p>
            <a:pPr algn="ctr"/>
            <a:r>
              <a:rPr lang="tr-TR" dirty="0" smtClean="0"/>
              <a:t>              Harflerin Sıfatları</a:t>
            </a:r>
            <a:br>
              <a:rPr lang="tr-TR" dirty="0" smtClean="0"/>
            </a:br>
            <a:r>
              <a:rPr lang="tr-TR" dirty="0"/>
              <a:t/>
            </a:r>
            <a:br>
              <a:rPr lang="tr-TR" dirty="0"/>
            </a:br>
            <a:r>
              <a:rPr lang="tr-TR" dirty="0" smtClean="0"/>
              <a:t/>
            </a:r>
            <a:br>
              <a:rPr lang="tr-TR" dirty="0" smtClean="0"/>
            </a:br>
            <a:r>
              <a:rPr lang="tr-TR" dirty="0" smtClean="0"/>
              <a:t/>
            </a:r>
            <a:br>
              <a:rPr lang="tr-TR" dirty="0" smtClean="0"/>
            </a:br>
            <a:r>
              <a:rPr lang="tr-TR" dirty="0" smtClean="0"/>
              <a:t> Zıttı Olan Sıfatlar      Müstakil Sıfatlar</a:t>
            </a:r>
            <a:r>
              <a:rPr lang="tr-TR" dirty="0"/>
              <a:t/>
            </a:r>
            <a:br>
              <a:rPr lang="tr-TR" dirty="0"/>
            </a:br>
            <a:r>
              <a:rPr lang="tr-TR" sz="2700" dirty="0" err="1" smtClean="0"/>
              <a:t>Hems</a:t>
            </a:r>
            <a:r>
              <a:rPr lang="tr-TR" sz="2700" dirty="0" smtClean="0"/>
              <a:t> </a:t>
            </a:r>
            <a:r>
              <a:rPr lang="tr-TR" sz="2700" dirty="0" smtClean="0">
                <a:solidFill>
                  <a:schemeClr val="accent2">
                    <a:lumMod val="75000"/>
                  </a:schemeClr>
                </a:solidFill>
              </a:rPr>
              <a:t>x</a:t>
            </a:r>
            <a:r>
              <a:rPr lang="tr-TR" sz="2700" dirty="0" smtClean="0"/>
              <a:t> </a:t>
            </a:r>
            <a:r>
              <a:rPr lang="tr-TR" sz="2700" dirty="0" err="1" smtClean="0"/>
              <a:t>Cehr</a:t>
            </a:r>
            <a:r>
              <a:rPr lang="tr-TR" sz="2700" dirty="0" smtClean="0"/>
              <a:t>                                 </a:t>
            </a:r>
            <a:r>
              <a:rPr lang="tr-TR" sz="2700" dirty="0" err="1" smtClean="0"/>
              <a:t>Kalkale</a:t>
            </a:r>
            <a:r>
              <a:rPr lang="tr-TR" sz="2700" dirty="0" smtClean="0"/>
              <a:t>                             Şiddet </a:t>
            </a:r>
            <a:r>
              <a:rPr lang="tr-TR" sz="2700" dirty="0" smtClean="0">
                <a:solidFill>
                  <a:schemeClr val="accent2">
                    <a:lumMod val="75000"/>
                  </a:schemeClr>
                </a:solidFill>
              </a:rPr>
              <a:t>x</a:t>
            </a:r>
            <a:r>
              <a:rPr lang="tr-TR" sz="2700" dirty="0" smtClean="0"/>
              <a:t> </a:t>
            </a:r>
            <a:r>
              <a:rPr lang="tr-TR" sz="2700" dirty="0" err="1" smtClean="0"/>
              <a:t>Rihvet</a:t>
            </a:r>
            <a:r>
              <a:rPr lang="tr-TR" sz="2700" dirty="0" smtClean="0"/>
              <a:t>                              </a:t>
            </a:r>
            <a:r>
              <a:rPr lang="tr-TR" sz="2700" dirty="0" err="1" smtClean="0"/>
              <a:t>Safîr</a:t>
            </a:r>
            <a:r>
              <a:rPr lang="tr-TR" sz="2700" dirty="0" smtClean="0"/>
              <a:t/>
            </a:r>
            <a:br>
              <a:rPr lang="tr-TR" sz="2700" dirty="0" smtClean="0"/>
            </a:br>
            <a:r>
              <a:rPr lang="tr-TR" sz="2700" dirty="0" err="1" smtClean="0"/>
              <a:t>Beyniyye</a:t>
            </a:r>
            <a:r>
              <a:rPr lang="tr-TR" sz="2700" dirty="0" smtClean="0"/>
              <a:t>                                       </a:t>
            </a:r>
            <a:r>
              <a:rPr lang="tr-TR" sz="2700" dirty="0" err="1" smtClean="0"/>
              <a:t>Tefeşşî</a:t>
            </a:r>
            <a:r>
              <a:rPr lang="tr-TR" sz="2700" dirty="0" smtClean="0"/>
              <a:t/>
            </a:r>
            <a:br>
              <a:rPr lang="tr-TR" sz="2700" dirty="0" smtClean="0"/>
            </a:br>
            <a:r>
              <a:rPr lang="tr-TR" sz="2700" dirty="0" smtClean="0"/>
              <a:t>İstilâ </a:t>
            </a:r>
            <a:r>
              <a:rPr lang="tr-TR" sz="2700" dirty="0" smtClean="0">
                <a:solidFill>
                  <a:schemeClr val="accent2">
                    <a:lumMod val="75000"/>
                  </a:schemeClr>
                </a:solidFill>
              </a:rPr>
              <a:t>x</a:t>
            </a:r>
            <a:r>
              <a:rPr lang="tr-TR" sz="2700" dirty="0" smtClean="0"/>
              <a:t> </a:t>
            </a:r>
            <a:r>
              <a:rPr lang="tr-TR" sz="2700" dirty="0" err="1" smtClean="0"/>
              <a:t>İstifâl</a:t>
            </a:r>
            <a:r>
              <a:rPr lang="tr-TR" sz="2700" dirty="0" smtClean="0"/>
              <a:t>                               </a:t>
            </a:r>
            <a:r>
              <a:rPr lang="tr-TR" sz="2700" dirty="0" err="1" smtClean="0"/>
              <a:t>İstitâle</a:t>
            </a:r>
            <a:r>
              <a:rPr lang="tr-TR" sz="2700" dirty="0" smtClean="0"/>
              <a:t/>
            </a:r>
            <a:br>
              <a:rPr lang="tr-TR" sz="2700" dirty="0" smtClean="0"/>
            </a:br>
            <a:r>
              <a:rPr lang="tr-TR" sz="2700" dirty="0" err="1" smtClean="0"/>
              <a:t>Itbâk</a:t>
            </a:r>
            <a:r>
              <a:rPr lang="tr-TR" sz="2700" dirty="0" smtClean="0"/>
              <a:t> </a:t>
            </a:r>
            <a:r>
              <a:rPr lang="tr-TR" sz="2700" dirty="0" smtClean="0">
                <a:solidFill>
                  <a:schemeClr val="accent2">
                    <a:lumMod val="75000"/>
                  </a:schemeClr>
                </a:solidFill>
              </a:rPr>
              <a:t>x</a:t>
            </a:r>
            <a:r>
              <a:rPr lang="tr-TR" sz="2700" dirty="0" smtClean="0"/>
              <a:t> </a:t>
            </a:r>
            <a:r>
              <a:rPr lang="tr-TR" sz="2700" dirty="0" err="1" smtClean="0"/>
              <a:t>İnfitâh</a:t>
            </a:r>
            <a:r>
              <a:rPr lang="tr-TR" sz="2700" dirty="0" smtClean="0"/>
              <a:t>                               </a:t>
            </a:r>
            <a:r>
              <a:rPr lang="tr-TR" sz="2700" dirty="0" err="1" smtClean="0"/>
              <a:t>Tekrîr</a:t>
            </a:r>
            <a:r>
              <a:rPr lang="tr-TR" sz="2700" dirty="0" smtClean="0"/>
              <a:t/>
            </a:r>
            <a:br>
              <a:rPr lang="tr-TR" sz="2700" dirty="0" smtClean="0"/>
            </a:br>
            <a:r>
              <a:rPr lang="tr-TR" sz="2700" dirty="0" err="1" smtClean="0"/>
              <a:t>İsmât</a:t>
            </a:r>
            <a:r>
              <a:rPr lang="tr-TR" sz="2700" dirty="0" smtClean="0"/>
              <a:t> </a:t>
            </a:r>
            <a:r>
              <a:rPr lang="tr-TR" sz="2700" dirty="0" smtClean="0">
                <a:solidFill>
                  <a:schemeClr val="accent2">
                    <a:lumMod val="75000"/>
                  </a:schemeClr>
                </a:solidFill>
              </a:rPr>
              <a:t>x</a:t>
            </a:r>
            <a:r>
              <a:rPr lang="tr-TR" sz="2700" dirty="0" smtClean="0"/>
              <a:t> </a:t>
            </a:r>
            <a:r>
              <a:rPr lang="tr-TR" sz="2700" dirty="0" err="1" smtClean="0"/>
              <a:t>İzlâk</a:t>
            </a:r>
            <a:r>
              <a:rPr lang="tr-TR" sz="2700" dirty="0" smtClean="0"/>
              <a:t>                                  </a:t>
            </a:r>
            <a:r>
              <a:rPr lang="tr-TR" sz="2700" dirty="0" err="1" smtClean="0"/>
              <a:t>Lîn</a:t>
            </a:r>
            <a:r>
              <a:rPr lang="tr-TR" sz="2700" dirty="0" smtClean="0"/>
              <a:t/>
            </a:r>
            <a:br>
              <a:rPr lang="tr-TR" sz="2700" dirty="0" smtClean="0"/>
            </a:br>
            <a:r>
              <a:rPr lang="tr-TR" sz="2700" dirty="0" err="1" smtClean="0"/>
              <a:t>Tefhîm</a:t>
            </a:r>
            <a:r>
              <a:rPr lang="tr-TR" sz="2700" dirty="0" smtClean="0"/>
              <a:t> </a:t>
            </a:r>
            <a:r>
              <a:rPr lang="tr-TR" sz="2700" dirty="0" smtClean="0">
                <a:solidFill>
                  <a:schemeClr val="accent2">
                    <a:lumMod val="75000"/>
                  </a:schemeClr>
                </a:solidFill>
              </a:rPr>
              <a:t>x</a:t>
            </a:r>
            <a:r>
              <a:rPr lang="tr-TR" sz="2700" dirty="0" smtClean="0"/>
              <a:t> </a:t>
            </a:r>
            <a:r>
              <a:rPr lang="tr-TR" sz="2700" dirty="0" err="1" smtClean="0"/>
              <a:t>Terkîk</a:t>
            </a:r>
            <a:r>
              <a:rPr lang="tr-TR" sz="2700" dirty="0" smtClean="0"/>
              <a:t>                              </a:t>
            </a:r>
            <a:r>
              <a:rPr lang="tr-TR" sz="2700" dirty="0" err="1" smtClean="0"/>
              <a:t>İnhirâf</a:t>
            </a:r>
            <a:r>
              <a:rPr lang="tr-TR" sz="2700" dirty="0" smtClean="0"/>
              <a:t/>
            </a:r>
            <a:br>
              <a:rPr lang="tr-TR" sz="2700" dirty="0" smtClean="0"/>
            </a:br>
            <a:r>
              <a:rPr lang="tr-TR" sz="2700" dirty="0"/>
              <a:t> </a:t>
            </a:r>
            <a:r>
              <a:rPr lang="tr-TR" sz="2700" dirty="0" smtClean="0"/>
              <a:t>                                                    </a:t>
            </a:r>
            <a:r>
              <a:rPr lang="tr-TR" sz="2700" dirty="0" err="1" smtClean="0"/>
              <a:t>Gunne</a:t>
            </a:r>
            <a:r>
              <a:rPr lang="tr-TR" sz="2700" dirty="0" smtClean="0"/>
              <a:t/>
            </a:r>
            <a:br>
              <a:rPr lang="tr-TR" sz="2700" dirty="0" smtClean="0"/>
            </a:br>
            <a:endParaRPr lang="tr-TR" sz="2700" dirty="0"/>
          </a:p>
        </p:txBody>
      </p:sp>
      <p:cxnSp>
        <p:nvCxnSpPr>
          <p:cNvPr id="5" name="Düz Ok Bağlayıcısı 4"/>
          <p:cNvCxnSpPr/>
          <p:nvPr/>
        </p:nvCxnSpPr>
        <p:spPr>
          <a:xfrm flipH="1">
            <a:off x="3519054" y="1223818"/>
            <a:ext cx="1219201" cy="1163782"/>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cxnSp>
        <p:nvCxnSpPr>
          <p:cNvPr id="7" name="Düz Ok Bağlayıcısı 6"/>
          <p:cNvCxnSpPr/>
          <p:nvPr/>
        </p:nvCxnSpPr>
        <p:spPr>
          <a:xfrm>
            <a:off x="5860473" y="1223818"/>
            <a:ext cx="1411626" cy="1163782"/>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89768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56508" y="1537854"/>
            <a:ext cx="6364547" cy="4807527"/>
          </a:xfrm>
        </p:spPr>
        <p:txBody>
          <a:bodyPr>
            <a:noAutofit/>
          </a:bodyPr>
          <a:lstStyle/>
          <a:p>
            <a:pPr>
              <a:defRPr/>
            </a:pPr>
            <a:r>
              <a:rPr lang="tr-TR" sz="2800" dirty="0" smtClean="0"/>
              <a:t>            </a:t>
            </a:r>
            <a:r>
              <a:rPr lang="tr-TR" sz="2800" dirty="0" smtClean="0">
                <a:latin typeface="Comic Sans MS" panose="030F0702030302020204" pitchFamily="66" charset="0"/>
              </a:rPr>
              <a:t>CEHR x HEMS</a:t>
            </a:r>
            <a:r>
              <a:rPr lang="tr-TR" sz="2800" dirty="0" smtClean="0"/>
              <a:t/>
            </a:r>
            <a:br>
              <a:rPr lang="tr-TR" sz="2800" dirty="0" smtClean="0"/>
            </a:br>
            <a:r>
              <a:rPr lang="tr-TR" sz="2800" dirty="0"/>
              <a:t/>
            </a:r>
            <a:br>
              <a:rPr lang="tr-TR" sz="2800" dirty="0"/>
            </a:br>
            <a:r>
              <a:rPr lang="tr-TR" sz="2800" dirty="0" err="1">
                <a:solidFill>
                  <a:schemeClr val="accent2">
                    <a:lumMod val="75000"/>
                  </a:schemeClr>
                </a:solidFill>
                <a:latin typeface="Comic Sans MS" panose="030F0702030302020204" pitchFamily="66" charset="0"/>
              </a:rPr>
              <a:t>Cehr</a:t>
            </a:r>
            <a:r>
              <a:rPr lang="tr-TR" sz="2800" dirty="0">
                <a:solidFill>
                  <a:schemeClr val="accent2">
                    <a:lumMod val="75000"/>
                  </a:schemeClr>
                </a:solidFill>
                <a:latin typeface="Comic Sans MS" panose="030F0702030302020204" pitchFamily="66" charset="0"/>
              </a:rPr>
              <a:t> ve </a:t>
            </a:r>
            <a:r>
              <a:rPr lang="tr-TR" sz="2800" dirty="0" err="1">
                <a:solidFill>
                  <a:schemeClr val="accent2">
                    <a:lumMod val="75000"/>
                  </a:schemeClr>
                </a:solidFill>
                <a:latin typeface="Comic Sans MS" panose="030F0702030302020204" pitchFamily="66" charset="0"/>
              </a:rPr>
              <a:t>hems</a:t>
            </a:r>
            <a:r>
              <a:rPr lang="tr-TR" sz="2800" dirty="0">
                <a:solidFill>
                  <a:schemeClr val="accent2">
                    <a:lumMod val="75000"/>
                  </a:schemeClr>
                </a:solidFill>
                <a:latin typeface="Comic Sans MS" panose="030F0702030302020204" pitchFamily="66" charset="0"/>
              </a:rPr>
              <a:t> sıfatları, mahreç ve nefesin akışına bağlı olarak, nefesin harf üzerindeki etkisini yansıtan zıt sıfatlardır. </a:t>
            </a:r>
            <a:br>
              <a:rPr lang="tr-TR" sz="2800" dirty="0">
                <a:solidFill>
                  <a:schemeClr val="accent2">
                    <a:lumMod val="75000"/>
                  </a:schemeClr>
                </a:solidFill>
                <a:latin typeface="Comic Sans MS" panose="030F0702030302020204" pitchFamily="66" charset="0"/>
              </a:rPr>
            </a:br>
            <a:endParaRPr lang="tr-TR" sz="2800" dirty="0">
              <a:solidFill>
                <a:schemeClr val="accent2">
                  <a:lumMod val="75000"/>
                </a:schemeClr>
              </a:solidFill>
              <a:latin typeface="Comic Sans MS" panose="030F0702030302020204" pitchFamily="66" charset="0"/>
            </a:endParaRPr>
          </a:p>
        </p:txBody>
      </p:sp>
    </p:spTree>
    <p:extLst>
      <p:ext uri="{BB962C8B-B14F-4D97-AF65-F5344CB8AC3E}">
        <p14:creationId xmlns:p14="http://schemas.microsoft.com/office/powerpoint/2010/main" val="2693426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599" y="55418"/>
            <a:ext cx="8539711" cy="6650182"/>
          </a:xfrm>
        </p:spPr>
        <p:txBody>
          <a:bodyPr>
            <a:normAutofit fontScale="90000"/>
          </a:bodyPr>
          <a:lstStyle/>
          <a:p>
            <a:pPr algn="ctr"/>
            <a:r>
              <a:rPr lang="tr-TR" sz="2800" dirty="0">
                <a:solidFill>
                  <a:schemeClr val="accent2">
                    <a:lumMod val="75000"/>
                  </a:schemeClr>
                </a:solidFill>
                <a:latin typeface="Comic Sans MS" panose="030F0702030302020204" pitchFamily="66" charset="0"/>
              </a:rPr>
              <a:t/>
            </a:r>
            <a:br>
              <a:rPr lang="tr-TR" sz="2800" dirty="0">
                <a:solidFill>
                  <a:schemeClr val="accent2">
                    <a:lumMod val="75000"/>
                  </a:schemeClr>
                </a:solidFill>
                <a:latin typeface="Comic Sans MS" panose="030F0702030302020204" pitchFamily="66" charset="0"/>
              </a:rPr>
            </a:br>
            <a:r>
              <a:rPr lang="tr-TR" sz="2800" dirty="0">
                <a:solidFill>
                  <a:schemeClr val="accent2">
                    <a:lumMod val="75000"/>
                  </a:schemeClr>
                </a:solidFill>
                <a:latin typeface="Comic Sans MS" panose="030F0702030302020204" pitchFamily="66" charset="0"/>
              </a:rPr>
              <a:t/>
            </a:r>
            <a:br>
              <a:rPr lang="tr-TR" sz="2800" dirty="0">
                <a:solidFill>
                  <a:schemeClr val="accent2">
                    <a:lumMod val="75000"/>
                  </a:schemeClr>
                </a:solidFill>
                <a:latin typeface="Comic Sans MS" panose="030F0702030302020204" pitchFamily="66" charset="0"/>
              </a:rPr>
            </a:br>
            <a:r>
              <a:rPr lang="tr-TR" sz="2800" dirty="0" err="1">
                <a:solidFill>
                  <a:schemeClr val="accent2">
                    <a:lumMod val="75000"/>
                  </a:schemeClr>
                </a:solidFill>
                <a:latin typeface="Comic Sans MS" panose="030F0702030302020204" pitchFamily="66" charset="0"/>
              </a:rPr>
              <a:t>Cehr</a:t>
            </a:r>
            <a:r>
              <a:rPr lang="tr-TR" sz="2800" dirty="0">
                <a:solidFill>
                  <a:schemeClr val="accent2">
                    <a:lumMod val="75000"/>
                  </a:schemeClr>
                </a:solidFill>
                <a:latin typeface="Comic Sans MS" panose="030F0702030302020204" pitchFamily="66" charset="0"/>
              </a:rPr>
              <a:t>: </a:t>
            </a:r>
            <a:r>
              <a:rPr lang="tr-TR" sz="2800" dirty="0" smtClean="0">
                <a:solidFill>
                  <a:schemeClr val="accent2">
                    <a:lumMod val="75000"/>
                  </a:schemeClr>
                </a:solidFill>
                <a:latin typeface="Comic Sans MS" panose="030F0702030302020204" pitchFamily="66" charset="0"/>
              </a:rPr>
              <a:t/>
            </a:r>
            <a:br>
              <a:rPr lang="tr-TR" sz="2800" dirty="0" smtClean="0">
                <a:solidFill>
                  <a:schemeClr val="accent2">
                    <a:lumMod val="75000"/>
                  </a:schemeClr>
                </a:solidFill>
                <a:latin typeface="Comic Sans MS" panose="030F0702030302020204" pitchFamily="66" charset="0"/>
              </a:rPr>
            </a:br>
            <a:r>
              <a:rPr lang="tr-TR" sz="2800" dirty="0">
                <a:solidFill>
                  <a:schemeClr val="accent2">
                    <a:lumMod val="75000"/>
                  </a:schemeClr>
                </a:solidFill>
                <a:latin typeface="Comic Sans MS" panose="030F0702030302020204" pitchFamily="66" charset="0"/>
              </a:rPr>
              <a:t/>
            </a:r>
            <a:br>
              <a:rPr lang="tr-TR" sz="2800" dirty="0">
                <a:solidFill>
                  <a:schemeClr val="accent2">
                    <a:lumMod val="75000"/>
                  </a:schemeClr>
                </a:solidFill>
                <a:latin typeface="Comic Sans MS" panose="030F0702030302020204" pitchFamily="66" charset="0"/>
              </a:rPr>
            </a:br>
            <a:r>
              <a:rPr lang="tr-TR" sz="2800" dirty="0">
                <a:solidFill>
                  <a:schemeClr val="accent2">
                    <a:lumMod val="75000"/>
                  </a:schemeClr>
                </a:solidFill>
                <a:latin typeface="Comic Sans MS" panose="030F0702030302020204" pitchFamily="66" charset="0"/>
              </a:rPr>
              <a:t>Sözlükte açıkça söylemek, sesi yükseltmek, ilan etmek, sesli söylemek anlamlarına gelir. </a:t>
            </a:r>
            <a:br>
              <a:rPr lang="tr-TR" sz="2800" dirty="0">
                <a:solidFill>
                  <a:schemeClr val="accent2">
                    <a:lumMod val="75000"/>
                  </a:schemeClr>
                </a:solidFill>
                <a:latin typeface="Comic Sans MS" panose="030F0702030302020204" pitchFamily="66" charset="0"/>
              </a:rPr>
            </a:br>
            <a:r>
              <a:rPr lang="tr-TR" sz="2800" dirty="0">
                <a:solidFill>
                  <a:schemeClr val="accent2">
                    <a:lumMod val="75000"/>
                  </a:schemeClr>
                </a:solidFill>
                <a:latin typeface="Comic Sans MS" panose="030F0702030302020204" pitchFamily="66" charset="0"/>
              </a:rPr>
              <a:t>	</a:t>
            </a:r>
            <a:br>
              <a:rPr lang="tr-TR" sz="2800" dirty="0">
                <a:solidFill>
                  <a:schemeClr val="accent2">
                    <a:lumMod val="75000"/>
                  </a:schemeClr>
                </a:solidFill>
                <a:latin typeface="Comic Sans MS" panose="030F0702030302020204" pitchFamily="66" charset="0"/>
              </a:rPr>
            </a:br>
            <a:r>
              <a:rPr lang="tr-TR" sz="2800" dirty="0" err="1">
                <a:solidFill>
                  <a:schemeClr val="accent2">
                    <a:lumMod val="75000"/>
                  </a:schemeClr>
                </a:solidFill>
                <a:latin typeface="Comic Sans MS" panose="030F0702030302020204" pitchFamily="66" charset="0"/>
              </a:rPr>
              <a:t>Tecvid</a:t>
            </a:r>
            <a:r>
              <a:rPr lang="tr-TR" sz="2800" dirty="0">
                <a:solidFill>
                  <a:schemeClr val="accent2">
                    <a:lumMod val="75000"/>
                  </a:schemeClr>
                </a:solidFill>
                <a:latin typeface="Comic Sans MS" panose="030F0702030302020204" pitchFamily="66" charset="0"/>
              </a:rPr>
              <a:t> terimi olarak ise, harfin telaffuzu esnasında mahrece yapılan baskıdan dolayı nefes akışının hapsedilmesidir. </a:t>
            </a:r>
            <a:r>
              <a:rPr lang="tr-TR" sz="2800" dirty="0" smtClean="0">
                <a:solidFill>
                  <a:schemeClr val="accent2">
                    <a:lumMod val="75000"/>
                  </a:schemeClr>
                </a:solidFill>
                <a:latin typeface="Comic Sans MS" panose="030F0702030302020204" pitchFamily="66" charset="0"/>
              </a:rPr>
              <a:t/>
            </a:r>
            <a:br>
              <a:rPr lang="tr-TR" sz="2800" dirty="0" smtClean="0">
                <a:solidFill>
                  <a:schemeClr val="accent2">
                    <a:lumMod val="75000"/>
                  </a:schemeClr>
                </a:solidFill>
                <a:latin typeface="Comic Sans MS" panose="030F0702030302020204" pitchFamily="66" charset="0"/>
              </a:rPr>
            </a:br>
            <a:r>
              <a:rPr lang="tr-TR" sz="2800" dirty="0">
                <a:solidFill>
                  <a:schemeClr val="accent2">
                    <a:lumMod val="75000"/>
                  </a:schemeClr>
                </a:solidFill>
              </a:rPr>
              <a:t/>
            </a:r>
            <a:br>
              <a:rPr lang="tr-TR" sz="2800" dirty="0">
                <a:solidFill>
                  <a:schemeClr val="accent2">
                    <a:lumMod val="75000"/>
                  </a:schemeClr>
                </a:solidFill>
              </a:rPr>
            </a:br>
            <a:r>
              <a:rPr lang="tr-TR" sz="2800" dirty="0" err="1">
                <a:solidFill>
                  <a:schemeClr val="accent2">
                    <a:lumMod val="75000"/>
                  </a:schemeClr>
                </a:solidFill>
              </a:rPr>
              <a:t>Cehr</a:t>
            </a:r>
            <a:r>
              <a:rPr lang="tr-TR" sz="2800" dirty="0">
                <a:solidFill>
                  <a:schemeClr val="accent2">
                    <a:lumMod val="75000"/>
                  </a:schemeClr>
                </a:solidFill>
              </a:rPr>
              <a:t> sıfatı bulunan harfler şunlardır</a:t>
            </a:r>
            <a:r>
              <a:rPr lang="tr-TR" sz="2800" dirty="0" smtClean="0">
                <a:solidFill>
                  <a:schemeClr val="accent2">
                    <a:lumMod val="75000"/>
                  </a:schemeClr>
                </a:solidFill>
              </a:rPr>
              <a:t>:</a:t>
            </a:r>
            <a:br>
              <a:rPr lang="tr-TR" sz="2800" dirty="0" smtClean="0">
                <a:solidFill>
                  <a:schemeClr val="accent2">
                    <a:lumMod val="75000"/>
                  </a:schemeClr>
                </a:solidFill>
              </a:rPr>
            </a:br>
            <a:r>
              <a:rPr lang="tr-TR" sz="2800" dirty="0">
                <a:solidFill>
                  <a:schemeClr val="accent2">
                    <a:lumMod val="75000"/>
                  </a:schemeClr>
                </a:solidFill>
              </a:rPr>
              <a:t/>
            </a:r>
            <a:br>
              <a:rPr lang="tr-TR" sz="2800" dirty="0">
                <a:solidFill>
                  <a:schemeClr val="accent2">
                    <a:lumMod val="75000"/>
                  </a:schemeClr>
                </a:solidFill>
              </a:rPr>
            </a:br>
            <a:r>
              <a:rPr lang="ar-SA" sz="2800" b="1" dirty="0" smtClean="0">
                <a:solidFill>
                  <a:schemeClr val="accent2">
                    <a:lumMod val="75000"/>
                  </a:schemeClr>
                </a:solidFill>
              </a:rPr>
              <a:t>ء ب ج د ذ ر ز ض ط ظ ع غ ق ل م ن و ي  </a:t>
            </a:r>
            <a:r>
              <a:rPr lang="ar-SA" sz="2800" dirty="0" smtClean="0">
                <a:solidFill>
                  <a:schemeClr val="accent2">
                    <a:lumMod val="75000"/>
                  </a:schemeClr>
                </a:solidFill>
              </a:rPr>
              <a:t>       </a:t>
            </a:r>
            <a:r>
              <a:rPr lang="tr-TR" sz="2800" b="1" dirty="0">
                <a:solidFill>
                  <a:schemeClr val="accent2">
                    <a:lumMod val="75000"/>
                  </a:schemeClr>
                </a:solidFill>
              </a:rPr>
              <a:t/>
            </a:r>
            <a:br>
              <a:rPr lang="tr-TR" sz="2800" b="1" dirty="0">
                <a:solidFill>
                  <a:schemeClr val="accent2">
                    <a:lumMod val="75000"/>
                  </a:schemeClr>
                </a:solidFill>
              </a:rPr>
            </a:br>
            <a:r>
              <a:rPr lang="tr-TR" sz="2800" b="1" dirty="0">
                <a:solidFill>
                  <a:schemeClr val="accent2">
                    <a:lumMod val="75000"/>
                  </a:schemeClr>
                </a:solidFill>
              </a:rPr>
              <a:t>						</a:t>
            </a:r>
            <a:br>
              <a:rPr lang="tr-TR" sz="2800" b="1" dirty="0">
                <a:solidFill>
                  <a:schemeClr val="accent2">
                    <a:lumMod val="75000"/>
                  </a:schemeClr>
                </a:solidFill>
              </a:rPr>
            </a:br>
            <a:r>
              <a:rPr lang="tr-TR" sz="2800" dirty="0">
                <a:solidFill>
                  <a:schemeClr val="accent2">
                    <a:lumMod val="75000"/>
                  </a:schemeClr>
                </a:solidFill>
              </a:rPr>
              <a:t/>
            </a:r>
            <a:br>
              <a:rPr lang="tr-TR" sz="2800" dirty="0">
                <a:solidFill>
                  <a:schemeClr val="accent2">
                    <a:lumMod val="75000"/>
                  </a:schemeClr>
                </a:solidFill>
              </a:rPr>
            </a:br>
            <a:r>
              <a:rPr lang="tr-TR" sz="2800" dirty="0">
                <a:solidFill>
                  <a:schemeClr val="accent2">
                    <a:lumMod val="75000"/>
                  </a:schemeClr>
                </a:solidFill>
              </a:rPr>
              <a:t/>
            </a:r>
            <a:br>
              <a:rPr lang="tr-TR" sz="2800" dirty="0">
                <a:solidFill>
                  <a:schemeClr val="accent2">
                    <a:lumMod val="75000"/>
                  </a:schemeClr>
                </a:solidFill>
              </a:rPr>
            </a:br>
            <a:endParaRPr lang="tr-TR" sz="2800" dirty="0"/>
          </a:p>
        </p:txBody>
      </p:sp>
    </p:spTree>
    <p:extLst>
      <p:ext uri="{BB962C8B-B14F-4D97-AF65-F5344CB8AC3E}">
        <p14:creationId xmlns:p14="http://schemas.microsoft.com/office/powerpoint/2010/main" val="980664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0243" y="1146351"/>
            <a:ext cx="8596668" cy="4294909"/>
          </a:xfrm>
        </p:spPr>
        <p:txBody>
          <a:bodyPr>
            <a:noAutofit/>
          </a:bodyPr>
          <a:lstStyle/>
          <a:p>
            <a:pPr algn="ctr">
              <a:defRPr/>
            </a:pPr>
            <a:r>
              <a:rPr lang="tr-TR" sz="2400" dirty="0">
                <a:solidFill>
                  <a:schemeClr val="accent2">
                    <a:lumMod val="75000"/>
                  </a:schemeClr>
                </a:solidFill>
              </a:rPr>
              <a:t/>
            </a:r>
            <a:br>
              <a:rPr lang="tr-TR" sz="2400" dirty="0">
                <a:solidFill>
                  <a:schemeClr val="accent2">
                    <a:lumMod val="75000"/>
                  </a:schemeClr>
                </a:solidFill>
              </a:rPr>
            </a:br>
            <a:r>
              <a:rPr lang="tr-TR" sz="2400" dirty="0" err="1" smtClean="0">
                <a:solidFill>
                  <a:schemeClr val="accent2">
                    <a:lumMod val="75000"/>
                  </a:schemeClr>
                </a:solidFill>
              </a:rPr>
              <a:t>Hems</a:t>
            </a:r>
            <a:r>
              <a:rPr lang="tr-TR" sz="2400" dirty="0">
                <a:solidFill>
                  <a:schemeClr val="accent2">
                    <a:lumMod val="75000"/>
                  </a:schemeClr>
                </a:solidFill>
              </a:rPr>
              <a:t>:</a:t>
            </a:r>
            <a:br>
              <a:rPr lang="tr-TR" sz="2400" dirty="0">
                <a:solidFill>
                  <a:schemeClr val="accent2">
                    <a:lumMod val="75000"/>
                  </a:schemeClr>
                </a:solidFill>
              </a:rPr>
            </a:br>
            <a:r>
              <a:rPr lang="tr-TR" sz="2400" dirty="0" smtClean="0">
                <a:solidFill>
                  <a:schemeClr val="accent2">
                    <a:lumMod val="75000"/>
                  </a:schemeClr>
                </a:solidFill>
              </a:rPr>
              <a:t/>
            </a:r>
            <a:br>
              <a:rPr lang="tr-TR" sz="2400" dirty="0" smtClean="0">
                <a:solidFill>
                  <a:schemeClr val="accent2">
                    <a:lumMod val="75000"/>
                  </a:schemeClr>
                </a:solidFill>
              </a:rPr>
            </a:br>
            <a:r>
              <a:rPr lang="tr-TR" sz="2400" dirty="0" smtClean="0">
                <a:solidFill>
                  <a:schemeClr val="accent2">
                    <a:lumMod val="75000"/>
                  </a:schemeClr>
                </a:solidFill>
              </a:rPr>
              <a:t>Sesi </a:t>
            </a:r>
            <a:r>
              <a:rPr lang="tr-TR" sz="2400" dirty="0">
                <a:solidFill>
                  <a:schemeClr val="accent2">
                    <a:lumMod val="75000"/>
                  </a:schemeClr>
                </a:solidFill>
              </a:rPr>
              <a:t>gizlemek, fısıldamak </a:t>
            </a:r>
            <a:r>
              <a:rPr lang="tr-TR" sz="2400" dirty="0" smtClean="0">
                <a:solidFill>
                  <a:schemeClr val="accent2">
                    <a:lumMod val="75000"/>
                  </a:schemeClr>
                </a:solidFill>
              </a:rPr>
              <a:t>demektir</a:t>
            </a:r>
            <a:r>
              <a:rPr lang="tr-TR" sz="2400" dirty="0">
                <a:solidFill>
                  <a:schemeClr val="accent2">
                    <a:lumMod val="75000"/>
                  </a:schemeClr>
                </a:solidFill>
              </a:rPr>
              <a:t>. </a:t>
            </a:r>
            <a:br>
              <a:rPr lang="tr-TR" sz="2400" dirty="0">
                <a:solidFill>
                  <a:schemeClr val="accent2">
                    <a:lumMod val="75000"/>
                  </a:schemeClr>
                </a:solidFill>
              </a:rPr>
            </a:br>
            <a:r>
              <a:rPr lang="tr-TR" sz="2400" dirty="0">
                <a:solidFill>
                  <a:schemeClr val="accent2">
                    <a:lumMod val="75000"/>
                  </a:schemeClr>
                </a:solidFill>
              </a:rPr>
              <a:t/>
            </a:r>
            <a:br>
              <a:rPr lang="tr-TR" sz="2400" dirty="0">
                <a:solidFill>
                  <a:schemeClr val="accent2">
                    <a:lumMod val="75000"/>
                  </a:schemeClr>
                </a:solidFill>
              </a:rPr>
            </a:br>
            <a:r>
              <a:rPr lang="tr-TR" sz="2400" dirty="0" err="1">
                <a:solidFill>
                  <a:schemeClr val="accent2">
                    <a:lumMod val="75000"/>
                  </a:schemeClr>
                </a:solidFill>
              </a:rPr>
              <a:t>Tecvid</a:t>
            </a:r>
            <a:r>
              <a:rPr lang="tr-TR" sz="2400" dirty="0">
                <a:solidFill>
                  <a:schemeClr val="accent2">
                    <a:lumMod val="75000"/>
                  </a:schemeClr>
                </a:solidFill>
              </a:rPr>
              <a:t> terimi olarak ise harf telaffuz edilirken mahrece temasın zayıflığı nedeniyle sesle birlikte nefesin </a:t>
            </a:r>
            <a:r>
              <a:rPr lang="tr-TR" sz="2400" dirty="0" smtClean="0">
                <a:solidFill>
                  <a:schemeClr val="accent2">
                    <a:lumMod val="75000"/>
                  </a:schemeClr>
                </a:solidFill>
              </a:rPr>
              <a:t>akmasıdır. </a:t>
            </a:r>
            <a:r>
              <a:rPr lang="tr-TR" sz="2400" dirty="0">
                <a:solidFill>
                  <a:schemeClr val="accent2">
                    <a:lumMod val="75000"/>
                  </a:schemeClr>
                </a:solidFill>
              </a:rPr>
              <a:t/>
            </a:r>
            <a:br>
              <a:rPr lang="tr-TR" sz="2400" dirty="0">
                <a:solidFill>
                  <a:schemeClr val="accent2">
                    <a:lumMod val="75000"/>
                  </a:schemeClr>
                </a:solidFill>
              </a:rPr>
            </a:br>
            <a:r>
              <a:rPr lang="tr-TR" sz="2400" dirty="0" smtClean="0">
                <a:solidFill>
                  <a:schemeClr val="accent2">
                    <a:lumMod val="75000"/>
                  </a:schemeClr>
                </a:solidFill>
              </a:rPr>
              <a:t/>
            </a:r>
            <a:br>
              <a:rPr lang="tr-TR" sz="2400" dirty="0" smtClean="0">
                <a:solidFill>
                  <a:schemeClr val="accent2">
                    <a:lumMod val="75000"/>
                  </a:schemeClr>
                </a:solidFill>
              </a:rPr>
            </a:br>
            <a:r>
              <a:rPr lang="tr-TR" sz="2400" dirty="0" smtClean="0">
                <a:solidFill>
                  <a:schemeClr val="accent2">
                    <a:lumMod val="75000"/>
                  </a:schemeClr>
                </a:solidFill>
              </a:rPr>
              <a:t>Bu </a:t>
            </a:r>
            <a:r>
              <a:rPr lang="tr-TR" sz="2400" dirty="0">
                <a:solidFill>
                  <a:schemeClr val="accent2">
                    <a:lumMod val="75000"/>
                  </a:schemeClr>
                </a:solidFill>
              </a:rPr>
              <a:t>sıfata sahip harfler on </a:t>
            </a:r>
            <a:r>
              <a:rPr lang="tr-TR" sz="2400" dirty="0" smtClean="0">
                <a:solidFill>
                  <a:schemeClr val="accent2">
                    <a:lumMod val="75000"/>
                  </a:schemeClr>
                </a:solidFill>
              </a:rPr>
              <a:t>tanedir:</a:t>
            </a:r>
            <a:r>
              <a:rPr lang="tr-TR" sz="2400" dirty="0">
                <a:solidFill>
                  <a:schemeClr val="accent2">
                    <a:lumMod val="75000"/>
                  </a:schemeClr>
                </a:solidFill>
              </a:rPr>
              <a:t/>
            </a:r>
            <a:br>
              <a:rPr lang="tr-TR" sz="2400" dirty="0">
                <a:solidFill>
                  <a:schemeClr val="accent2">
                    <a:lumMod val="75000"/>
                  </a:schemeClr>
                </a:solidFill>
              </a:rPr>
            </a:br>
            <a:r>
              <a:rPr lang="tr-TR" sz="2400" dirty="0">
                <a:solidFill>
                  <a:schemeClr val="accent2">
                    <a:lumMod val="75000"/>
                  </a:schemeClr>
                </a:solidFill>
              </a:rPr>
              <a:t/>
            </a:r>
            <a:br>
              <a:rPr lang="tr-TR" sz="2400" dirty="0">
                <a:solidFill>
                  <a:schemeClr val="accent2">
                    <a:lumMod val="75000"/>
                  </a:schemeClr>
                </a:solidFill>
              </a:rPr>
            </a:br>
            <a:r>
              <a:rPr lang="tr-TR" sz="2400" dirty="0">
                <a:solidFill>
                  <a:schemeClr val="accent2">
                    <a:lumMod val="75000"/>
                  </a:schemeClr>
                </a:solidFill>
              </a:rPr>
              <a:t>Bunlar </a:t>
            </a:r>
            <a:r>
              <a:rPr lang="ar-SA" sz="2400" b="1" dirty="0">
                <a:solidFill>
                  <a:schemeClr val="accent2">
                    <a:lumMod val="75000"/>
                  </a:schemeClr>
                </a:solidFill>
              </a:rPr>
              <a:t>ه ك ف س ش </a:t>
            </a:r>
            <a:r>
              <a:rPr lang="tr-TR" sz="2400" b="1" dirty="0">
                <a:solidFill>
                  <a:schemeClr val="accent2">
                    <a:lumMod val="75000"/>
                  </a:schemeClr>
                </a:solidFill>
              </a:rPr>
              <a:t> </a:t>
            </a:r>
            <a:r>
              <a:rPr lang="ar-SA" sz="2400" b="1" dirty="0" smtClean="0">
                <a:solidFill>
                  <a:schemeClr val="accent2">
                    <a:lumMod val="75000"/>
                  </a:schemeClr>
                </a:solidFill>
              </a:rPr>
              <a:t>ص </a:t>
            </a:r>
            <a:r>
              <a:rPr lang="ar-SA" sz="2400" b="1" dirty="0">
                <a:solidFill>
                  <a:schemeClr val="accent2">
                    <a:lumMod val="75000"/>
                  </a:schemeClr>
                </a:solidFill>
              </a:rPr>
              <a:t>ت ث ح خ </a:t>
            </a:r>
            <a:r>
              <a:rPr lang="tr-TR" sz="2400" b="1" dirty="0">
                <a:solidFill>
                  <a:schemeClr val="accent2">
                    <a:lumMod val="75000"/>
                  </a:schemeClr>
                </a:solidFill>
              </a:rPr>
              <a:t> </a:t>
            </a:r>
            <a:r>
              <a:rPr lang="tr-TR" sz="2400" dirty="0">
                <a:solidFill>
                  <a:schemeClr val="accent2">
                    <a:lumMod val="75000"/>
                  </a:schemeClr>
                </a:solidFill>
              </a:rPr>
              <a:t>harfleridir. </a:t>
            </a:r>
            <a:r>
              <a:rPr lang="tr-TR" sz="2400" dirty="0"/>
              <a:t/>
            </a:r>
            <a:br>
              <a:rPr lang="tr-TR" sz="2400" dirty="0"/>
            </a:br>
            <a:r>
              <a:rPr lang="tr-TR" sz="2400" dirty="0"/>
              <a:t/>
            </a:r>
            <a:br>
              <a:rPr lang="tr-TR" sz="2400" dirty="0"/>
            </a:br>
            <a:r>
              <a:rPr lang="tr-TR" sz="2400" dirty="0"/>
              <a:t/>
            </a:r>
            <a:br>
              <a:rPr lang="tr-TR" sz="2400" dirty="0"/>
            </a:br>
            <a:endParaRPr lang="tr-TR" sz="2400" dirty="0">
              <a:solidFill>
                <a:schemeClr val="accent2">
                  <a:lumMod val="75000"/>
                </a:schemeClr>
              </a:solidFill>
            </a:endParaRPr>
          </a:p>
        </p:txBody>
      </p:sp>
    </p:spTree>
    <p:extLst>
      <p:ext uri="{BB962C8B-B14F-4D97-AF65-F5344CB8AC3E}">
        <p14:creationId xmlns:p14="http://schemas.microsoft.com/office/powerpoint/2010/main" val="15509893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11926" y="1676400"/>
            <a:ext cx="6392257" cy="1320800"/>
          </a:xfrm>
        </p:spPr>
        <p:txBody>
          <a:bodyPr>
            <a:normAutofit fontScale="90000"/>
          </a:bodyPr>
          <a:lstStyle/>
          <a:p>
            <a:pPr>
              <a:defRPr/>
            </a:pPr>
            <a:r>
              <a:rPr lang="tr-TR" dirty="0" smtClean="0"/>
              <a:t>        Şiddet x </a:t>
            </a:r>
            <a:r>
              <a:rPr lang="tr-TR" dirty="0" err="1" smtClean="0"/>
              <a:t>Rihvet</a:t>
            </a:r>
            <a:r>
              <a:rPr lang="tr-TR" dirty="0" smtClean="0"/>
              <a:t/>
            </a:r>
            <a:br>
              <a:rPr lang="tr-TR" dirty="0" smtClean="0"/>
            </a:br>
            <a:r>
              <a:rPr lang="tr-TR" dirty="0"/>
              <a:t/>
            </a:r>
            <a:br>
              <a:rPr lang="tr-TR" dirty="0"/>
            </a:br>
            <a:r>
              <a:rPr lang="tr-TR" dirty="0" smtClean="0"/>
              <a:t>Şiddet ve </a:t>
            </a:r>
            <a:r>
              <a:rPr lang="tr-TR" dirty="0" err="1"/>
              <a:t>r</a:t>
            </a:r>
            <a:r>
              <a:rPr lang="tr-TR" dirty="0" err="1" smtClean="0"/>
              <a:t>ihvet</a:t>
            </a:r>
            <a:r>
              <a:rPr lang="tr-TR" dirty="0" smtClean="0"/>
              <a:t> sıfatları, sükun halindeki harfin sesinin akıp akmamasıyla ilgilidir.</a:t>
            </a:r>
            <a:br>
              <a:rPr lang="tr-TR" dirty="0" smtClean="0"/>
            </a:br>
            <a:r>
              <a:rPr lang="tr-TR" dirty="0"/>
              <a:t/>
            </a:r>
            <a:br>
              <a:rPr lang="tr-TR" dirty="0"/>
            </a:br>
            <a:r>
              <a:rPr lang="tr-TR" dirty="0"/>
              <a:t/>
            </a:r>
            <a:br>
              <a:rPr lang="tr-TR" dirty="0"/>
            </a:br>
            <a:r>
              <a:rPr lang="tr-TR" dirty="0"/>
              <a:t/>
            </a:r>
            <a:br>
              <a:rPr lang="tr-TR" dirty="0"/>
            </a:br>
            <a:endParaRPr lang="tr-TR" dirty="0"/>
          </a:p>
        </p:txBody>
      </p:sp>
    </p:spTree>
    <p:extLst>
      <p:ext uri="{BB962C8B-B14F-4D97-AF65-F5344CB8AC3E}">
        <p14:creationId xmlns:p14="http://schemas.microsoft.com/office/powerpoint/2010/main" val="27505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599"/>
            <a:ext cx="8596668" cy="5250873"/>
          </a:xfrm>
        </p:spPr>
        <p:txBody>
          <a:bodyPr>
            <a:normAutofit fontScale="90000"/>
          </a:bodyPr>
          <a:lstStyle/>
          <a:p>
            <a:pPr algn="ctr">
              <a:defRPr/>
            </a:pPr>
            <a:r>
              <a:rPr lang="tr-TR" dirty="0"/>
              <a:t>Şiddet: </a:t>
            </a:r>
            <a:r>
              <a:rPr lang="tr-TR" dirty="0" smtClean="0"/>
              <a:t/>
            </a:r>
            <a:br>
              <a:rPr lang="tr-TR" dirty="0" smtClean="0"/>
            </a:br>
            <a:r>
              <a:rPr lang="tr-TR" dirty="0"/>
              <a:t/>
            </a:r>
            <a:br>
              <a:rPr lang="tr-TR" dirty="0"/>
            </a:br>
            <a:r>
              <a:rPr lang="tr-TR" dirty="0" smtClean="0"/>
              <a:t>Sözlükte </a:t>
            </a:r>
            <a:r>
              <a:rPr lang="tr-TR" dirty="0"/>
              <a:t>güç, baskı ve sertlik anlamındadır. Terim olarak şiddet, harf sakin okunduğunda sesinin akmamasına </a:t>
            </a:r>
            <a:r>
              <a:rPr lang="tr-TR" dirty="0" smtClean="0"/>
              <a:t>denir.</a:t>
            </a:r>
            <a:r>
              <a:rPr lang="tr-TR" dirty="0"/>
              <a:t/>
            </a:r>
            <a:br>
              <a:rPr lang="tr-TR" dirty="0"/>
            </a:br>
            <a:r>
              <a:rPr lang="tr-TR" dirty="0" smtClean="0"/>
              <a:t/>
            </a:r>
            <a:br>
              <a:rPr lang="tr-TR" dirty="0" smtClean="0"/>
            </a:br>
            <a:r>
              <a:rPr lang="tr-TR" dirty="0" smtClean="0"/>
              <a:t>Şiddet </a:t>
            </a:r>
            <a:r>
              <a:rPr lang="tr-TR" dirty="0"/>
              <a:t>harfleri aşağıdaki </a:t>
            </a:r>
            <a:r>
              <a:rPr lang="tr-TR" dirty="0" smtClean="0"/>
              <a:t>sekiz </a:t>
            </a:r>
            <a:r>
              <a:rPr lang="tr-TR" dirty="0"/>
              <a:t>harftir:</a:t>
            </a:r>
            <a:br>
              <a:rPr lang="tr-TR" dirty="0"/>
            </a:br>
            <a:r>
              <a:rPr lang="tr-TR" dirty="0"/>
              <a:t/>
            </a:r>
            <a:br>
              <a:rPr lang="tr-TR" dirty="0"/>
            </a:br>
            <a:r>
              <a:rPr lang="ar-SA" b="1" dirty="0" smtClean="0"/>
              <a:t>ا </a:t>
            </a:r>
            <a:r>
              <a:rPr lang="ar-SA" b="1" dirty="0"/>
              <a:t>ب </a:t>
            </a:r>
            <a:r>
              <a:rPr lang="ar-SA" b="1" dirty="0" smtClean="0"/>
              <a:t>ت </a:t>
            </a:r>
            <a:r>
              <a:rPr lang="ar-SA" b="1" dirty="0"/>
              <a:t>ج د ط </a:t>
            </a:r>
            <a:r>
              <a:rPr lang="ar-SA" b="1" dirty="0" smtClean="0"/>
              <a:t>ق</a:t>
            </a:r>
            <a:r>
              <a:rPr lang="ar-SA" b="1" dirty="0"/>
              <a:t> </a:t>
            </a:r>
            <a:r>
              <a:rPr lang="ar-SA" b="1" dirty="0" smtClean="0"/>
              <a:t>ك</a:t>
            </a:r>
            <a:r>
              <a:rPr lang="tr-TR" b="1" dirty="0" smtClean="0"/>
              <a:t> </a:t>
            </a:r>
            <a:br>
              <a:rPr lang="tr-TR" b="1" dirty="0" smtClean="0"/>
            </a:br>
            <a:endParaRPr lang="tr-TR" dirty="0"/>
          </a:p>
        </p:txBody>
      </p:sp>
    </p:spTree>
    <p:extLst>
      <p:ext uri="{BB962C8B-B14F-4D97-AF65-F5344CB8AC3E}">
        <p14:creationId xmlns:p14="http://schemas.microsoft.com/office/powerpoint/2010/main" val="3557025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3480" y="1195418"/>
            <a:ext cx="8596668" cy="4184073"/>
          </a:xfrm>
        </p:spPr>
        <p:txBody>
          <a:bodyPr>
            <a:normAutofit fontScale="90000"/>
          </a:bodyPr>
          <a:lstStyle/>
          <a:p>
            <a:pPr algn="ctr">
              <a:defRPr/>
            </a:pPr>
            <a:r>
              <a:rPr lang="tr-TR" dirty="0" err="1" smtClean="0"/>
              <a:t>Rihvet</a:t>
            </a:r>
            <a:r>
              <a:rPr lang="tr-TR" dirty="0"/>
              <a:t>:</a:t>
            </a:r>
            <a:r>
              <a:rPr lang="tr-TR" dirty="0" smtClean="0"/>
              <a:t/>
            </a:r>
            <a:br>
              <a:rPr lang="tr-TR" dirty="0" smtClean="0"/>
            </a:br>
            <a:r>
              <a:rPr lang="tr-TR" dirty="0" smtClean="0"/>
              <a:t>Yumuşaklık </a:t>
            </a:r>
            <a:r>
              <a:rPr lang="tr-TR" dirty="0"/>
              <a:t>ve gevşeklik anlamına gelir. </a:t>
            </a:r>
            <a:r>
              <a:rPr lang="tr-TR" dirty="0" smtClean="0"/>
              <a:t>Terim </a:t>
            </a:r>
            <a:r>
              <a:rPr lang="tr-TR" dirty="0"/>
              <a:t>olarak harf sakin olduğunda sesin ve nefesin tamamen akması </a:t>
            </a:r>
            <a:r>
              <a:rPr lang="tr-TR" dirty="0" smtClean="0"/>
              <a:t>demektir.</a:t>
            </a:r>
            <a:r>
              <a:rPr lang="tr-TR" dirty="0"/>
              <a:t/>
            </a:r>
            <a:br>
              <a:rPr lang="tr-TR" dirty="0"/>
            </a:br>
            <a:r>
              <a:rPr lang="tr-TR" dirty="0" err="1"/>
              <a:t>Rihvet</a:t>
            </a:r>
            <a:r>
              <a:rPr lang="tr-TR" dirty="0"/>
              <a:t> sıfatı taşıyan harfler  aşağıdaki </a:t>
            </a:r>
            <a:r>
              <a:rPr lang="tr-TR" dirty="0" smtClean="0"/>
              <a:t>on beş </a:t>
            </a:r>
            <a:r>
              <a:rPr lang="tr-TR" dirty="0"/>
              <a:t>harftir: </a:t>
            </a:r>
            <a:br>
              <a:rPr lang="tr-TR" dirty="0"/>
            </a:br>
            <a:r>
              <a:rPr lang="tr-TR" b="1" dirty="0"/>
              <a:t/>
            </a:r>
            <a:br>
              <a:rPr lang="tr-TR" b="1" dirty="0"/>
            </a:br>
            <a:r>
              <a:rPr lang="ar-SA" b="1" dirty="0"/>
              <a:t>ث ح خ ذ ز س ش ص ض ظ غ ف و ه ى</a:t>
            </a:r>
            <a:r>
              <a:rPr lang="tr-TR" b="1" dirty="0"/>
              <a:t/>
            </a:r>
            <a:br>
              <a:rPr lang="tr-TR" b="1" dirty="0"/>
            </a:br>
            <a:r>
              <a:rPr lang="tr-TR" dirty="0" smtClean="0"/>
              <a:t/>
            </a:r>
            <a:br>
              <a:rPr lang="tr-TR" dirty="0" smtClean="0"/>
            </a:br>
            <a:r>
              <a:rPr lang="tr-TR" dirty="0"/>
              <a:t/>
            </a:r>
            <a:br>
              <a:rPr lang="tr-TR" dirty="0"/>
            </a:br>
            <a:endParaRPr lang="tr-TR" dirty="0"/>
          </a:p>
        </p:txBody>
      </p:sp>
    </p:spTree>
    <p:extLst>
      <p:ext uri="{BB962C8B-B14F-4D97-AF65-F5344CB8AC3E}">
        <p14:creationId xmlns:p14="http://schemas.microsoft.com/office/powerpoint/2010/main" val="2280475933"/>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611</TotalTime>
  <Words>246</Words>
  <Application>Microsoft Office PowerPoint</Application>
  <PresentationFormat>Özel</PresentationFormat>
  <Paragraphs>50</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Kristal</vt:lpstr>
      <vt:lpstr>KUR’AN-I KERİM DERSİ                3  </vt:lpstr>
      <vt:lpstr>PowerPoint Sunusu</vt:lpstr>
      <vt:lpstr>              Harflerin Sıfatları     Zıttı Olan Sıfatlar      Müstakil Sıfatlar Hems x Cehr                                 Kalkale                             Şiddet x Rihvet                              Safîr Beyniyye                                       Tefeşşî İstilâ x İstifâl                               İstitâle Itbâk x İnfitâh                               Tekrîr İsmât x İzlâk                                  Lîn Tefhîm x Terkîk                              İnhirâf                                                      Gunne </vt:lpstr>
      <vt:lpstr>            CEHR x HEMS  Cehr ve hems sıfatları, mahreç ve nefesin akışına bağlı olarak, nefesin harf üzerindeki etkisini yansıtan zıt sıfatlardır.  </vt:lpstr>
      <vt:lpstr>  Cehr:   Sözlükte açıkça söylemek, sesi yükseltmek, ilan etmek, sesli söylemek anlamlarına gelir.    Tecvid terimi olarak ise, harfin telaffuzu esnasında mahrece yapılan baskıdan dolayı nefes akışının hapsedilmesidir.   Cehr sıfatı bulunan harfler şunlardır:  ء ب ج د ذ ر ز ض ط ظ ع غ ق ل م ن و ي                   </vt:lpstr>
      <vt:lpstr> Hems:  Sesi gizlemek, fısıldamak demektir.   Tecvid terimi olarak ise harf telaffuz edilirken mahrece temasın zayıflığı nedeniyle sesle birlikte nefesin akmasıdır.   Bu sıfata sahip harfler on tanedir:  Bunlar ه ك ف س ش  ص ت ث ح خ  harfleridir.    </vt:lpstr>
      <vt:lpstr>        Şiddet x Rihvet  Şiddet ve rihvet sıfatları, sükun halindeki harfin sesinin akıp akmamasıyla ilgilidir.    </vt:lpstr>
      <vt:lpstr>Şiddet:   Sözlükte güç, baskı ve sertlik anlamındadır. Terim olarak şiddet, harf sakin okunduğunda sesinin akmamasına denir.  Şiddet harfleri aşağıdaki sekiz harftir:  ا ب ت ج د ط ق ك  </vt:lpstr>
      <vt:lpstr>Rihvet: Yumuşaklık ve gevşeklik anlamına gelir. Terim olarak harf sakin olduğunda sesin ve nefesin tamamen akması demektir. Rihvet sıfatı taşıyan harfler  aşağıdaki on beş harftir:   ث ح خ ذ ز س ش ص ض ظ غ ف و ه ى   </vt:lpstr>
      <vt:lpstr>Beyniyye :  Arada olmak, ortada olmak demektir. Tecvid ilminde harf sakin iken ses ve nefesin ne tamamiyle akması ne de tamamiyle akmaması durumuna beyniyye denir.  Beyniyye sıfatına sahip harfler beş tanedir: ر ع ل م ن  </vt:lpstr>
      <vt:lpstr>Harflerin Şiddet-Rihvet-Beyniyye Sıfatlarına Uygun Olarak Seslendirilmesi  أَأْ    أَبْ    أَتْ   أَثْ   أَجْ   أَحْ   أَخْ   أَدْ  أَذْ  أَرْ  أَزْ  أَسْ    أَشْ    أَصْ    أَضْ   أَطْ   أَظْ   أَعْ   أَغْ   أَفْ   أَقْ  أَكْ     أَلْ  أَمْ   أَنْ    أَوْ   أَهْ   أَيْ                             </vt:lpstr>
      <vt:lpstr> İstilâ x İstifâl  Harf telaffuz edilirken dil kökünün aşağıya veya yukarıya doğru hareket etmesidir. </vt:lpstr>
      <vt:lpstr> Tecvidde isti’lâ, harfin okunuşu sırasında dilin arka kısmının üst damağa doğru yükselmesi demektir.  İsti’lâ harfleri aşağıdaki yedi harftir:   خ ص ض ط ظ غ ق     </vt:lpstr>
      <vt:lpstr> İstifâl:  Aşağıda olmak, inmek, alçalmak gibi anlamlara gelir. Terim olarak ise harf telaffuz edilirken dilin arka bölümünün aşağıya doğru inmesine denir.  İstifâl sıfatı bulunan harfler aşağıdaki yirmi bir harftir:    ء ب ت ث ج ح د ذ ر ز س ش ع ف ك ل م ن و ه ى </vt:lpstr>
      <vt:lpstr>İtbâk x İnfitâh  Sıfatlar mahrecin açılıp kapanma biçimine göre zıt iki nitelik taşırlar. Bunlar itbâk ve infitâh sıfatlarıdır. </vt:lpstr>
      <vt:lpstr> İtbâk: Sözlükte yapışmak, ulaşmak ve uyuşmak gibi anlamlara gelir. , Tecvid ilminde itbâk, harfin telaffuzu sırasında dilin üst damağa yapışması demektir. İtbâk harfleri   şu dört harftir: ص ض ط ظ İtbâk sıfatı en güçlü harf ( ط ) harfidir. </vt:lpstr>
      <vt:lpstr>İnfitâh: Sözlükte açılmak ve ayrılmak anlamlarına gelir.   Terim olarak harfin telaffuzu esnasında dilin üst damaktan ayrılması demektir. İnfitâh sıfatı şu yirmi dört harfte bulunmaktadır:  ء ب ت ث ج ح خ د ذ ر ز س ش ع غ ف ق ك ل م ن و ه ى</vt:lpstr>
      <vt:lpstr>Tefhîm:   Sözlükte bir şeyi yüceltmek, saygı göstermek ve kalın yapmak gibi anlamlara gelir.   Tecvid ilminde tefhim, dilin arka kısmının üst damağa yükselmesi sebebiyle ağız içinin sesle dolması ve harfin kalın okunması demektir. </vt:lpstr>
      <vt:lpstr>PowerPoint Sunusu</vt:lpstr>
      <vt:lpstr>İzlâk: Dilin keskinliği, süratli olmak, kolay olmak, bir şeyin ucu gibi anlamlara gelir.   Tecvid ilminde izlâk telaffuzu esnasında harfin çabuk ve kolay seslendirilir olması demektir.   İzlâk sıfatının bulunduğu harfler aşağıdaki altı harftir:  ب ر ف ل م ن  </vt:lpstr>
      <vt:lpstr>İsmât: Sözlükte susturmak, engellemek demektir.      Terim olarak ise harfin telaffuzunda güçlük ve ağırlık demektir. İsmât harfleri aşağıdaki yirmi iki harftir:     ء ت ث ج ح خ د ذ ز س ش ص ض ط ظ ع غ ق ك و ه ى </vt:lpstr>
      <vt:lpstr>PowerPoint Sunusu</vt:lpstr>
      <vt:lpstr>PowerPoint Sunusu</vt:lpstr>
      <vt:lpstr>PowerPoint Sunusu</vt:lpstr>
      <vt:lpstr>Hazırlayan: Sema ÇELEM Kaynak: Prof. Dr. Abdurrahman ÇETİN, KUR’AN OKUMA ESASLARI, BURSA: EMİN YAYINLARI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semaa</dc:creator>
  <cp:lastModifiedBy>User</cp:lastModifiedBy>
  <cp:revision>40</cp:revision>
  <dcterms:created xsi:type="dcterms:W3CDTF">2015-09-19T12:56:58Z</dcterms:created>
  <dcterms:modified xsi:type="dcterms:W3CDTF">2018-02-18T18:39:04Z</dcterms:modified>
</cp:coreProperties>
</file>