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/>
    <p:restoredTop sz="94590"/>
  </p:normalViewPr>
  <p:slideViewPr>
    <p:cSldViewPr>
      <p:cViewPr varScale="1">
        <p:scale>
          <a:sx n="92" d="100"/>
          <a:sy n="92" d="100"/>
        </p:scale>
        <p:origin x="162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11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42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31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98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7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87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1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383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822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15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87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9E73E-95F7-46B8-B466-ABD2A826F07C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8A8FB-DEE2-4B17-9775-19DE45D7127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4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771800" y="2276872"/>
            <a:ext cx="6192688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KÖPEKLERDE </a:t>
            </a:r>
            <a:br>
              <a:rPr lang="tr-TR" b="1" dirty="0" smtClean="0"/>
            </a:br>
            <a:r>
              <a:rPr lang="tr-TR" b="1" dirty="0" smtClean="0"/>
              <a:t>SEKSÜEL SİKLUS SORUNLARI VE İNFERTİLİTE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411760" y="3933056"/>
            <a:ext cx="6400800" cy="1752600"/>
          </a:xfrm>
        </p:spPr>
        <p:txBody>
          <a:bodyPr/>
          <a:lstStyle/>
          <a:p>
            <a:r>
              <a:rPr lang="tr-TR" smtClean="0"/>
              <a:t>PROF.DR.M.RIFAT </a:t>
            </a:r>
            <a:r>
              <a:rPr lang="tr-TR" smtClean="0"/>
              <a:t>VURAL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7494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2060"/>
                </a:solidFill>
              </a:rPr>
              <a:t>Anovulatör</a:t>
            </a:r>
            <a:r>
              <a:rPr lang="tr-TR" b="1" dirty="0" smtClean="0">
                <a:solidFill>
                  <a:srgbClr val="002060"/>
                </a:solidFill>
              </a:rPr>
              <a:t> </a:t>
            </a:r>
            <a:r>
              <a:rPr lang="tr-TR" b="1" dirty="0" err="1" smtClean="0">
                <a:solidFill>
                  <a:srgbClr val="002060"/>
                </a:solidFill>
              </a:rPr>
              <a:t>Sikluslar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Ovulasyon</a:t>
            </a:r>
            <a:r>
              <a:rPr lang="tr-TR" dirty="0" smtClean="0"/>
              <a:t> şekillenmeden </a:t>
            </a:r>
            <a:r>
              <a:rPr lang="tr-TR" dirty="0" err="1" smtClean="0"/>
              <a:t>diöstrus</a:t>
            </a:r>
            <a:r>
              <a:rPr lang="tr-TR" dirty="0" smtClean="0"/>
              <a:t> dönemine geçen </a:t>
            </a:r>
            <a:r>
              <a:rPr lang="tr-TR" dirty="0" err="1" smtClean="0"/>
              <a:t>sikluslradır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Serum </a:t>
            </a:r>
            <a:r>
              <a:rPr lang="tr-TR" dirty="0" err="1" smtClean="0"/>
              <a:t>Progesteron</a:t>
            </a:r>
            <a:r>
              <a:rPr lang="tr-TR" dirty="0" smtClean="0"/>
              <a:t> düzeyi </a:t>
            </a:r>
            <a:r>
              <a:rPr lang="tr-TR" dirty="0" smtClean="0">
                <a:latin typeface="Times New Roman"/>
                <a:cs typeface="Times New Roman"/>
              </a:rPr>
              <a:t>&lt; 3.5 </a:t>
            </a:r>
            <a:r>
              <a:rPr lang="tr-TR" dirty="0" err="1" smtClean="0">
                <a:latin typeface="Times New Roman"/>
                <a:cs typeface="Times New Roman"/>
              </a:rPr>
              <a:t>ng</a:t>
            </a:r>
            <a:r>
              <a:rPr lang="tr-TR" dirty="0" smtClean="0">
                <a:latin typeface="Times New Roman"/>
                <a:cs typeface="Times New Roman"/>
              </a:rPr>
              <a:t>/ml </a:t>
            </a:r>
            <a:r>
              <a:rPr lang="tr-TR" dirty="0" err="1" smtClean="0">
                <a:latin typeface="Times New Roman"/>
                <a:cs typeface="Times New Roman"/>
              </a:rPr>
              <a:t>dir</a:t>
            </a:r>
            <a:endParaRPr lang="tr-TR" dirty="0" smtClean="0">
              <a:latin typeface="Times New Roman"/>
              <a:cs typeface="Times New Roman"/>
            </a:endParaRPr>
          </a:p>
          <a:p>
            <a:r>
              <a:rPr lang="tr-TR" dirty="0" smtClean="0">
                <a:latin typeface="Times New Roman"/>
                <a:cs typeface="Times New Roman"/>
              </a:rPr>
              <a:t>TEDAVİ</a:t>
            </a:r>
          </a:p>
          <a:p>
            <a:pPr lvl="1"/>
            <a:r>
              <a:rPr lang="tr-TR" dirty="0" err="1" smtClean="0">
                <a:latin typeface="Times New Roman"/>
                <a:cs typeface="Times New Roman"/>
              </a:rPr>
              <a:t>Buserelin</a:t>
            </a:r>
            <a:r>
              <a:rPr lang="tr-TR" dirty="0" smtClean="0">
                <a:latin typeface="Times New Roman"/>
                <a:cs typeface="Times New Roman"/>
              </a:rPr>
              <a:t> </a:t>
            </a:r>
            <a:r>
              <a:rPr lang="tr-TR" dirty="0" err="1" smtClean="0">
                <a:latin typeface="Times New Roman"/>
                <a:cs typeface="Times New Roman"/>
              </a:rPr>
              <a:t>acetate</a:t>
            </a:r>
            <a:r>
              <a:rPr lang="tr-TR" dirty="0" smtClean="0">
                <a:latin typeface="Times New Roman"/>
                <a:cs typeface="Times New Roman"/>
              </a:rPr>
              <a:t>: 0.02-0.03 µg/kg,  günde iki X 3 gün, 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9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PROÖSTRUS/ÖSTRUS SÜRESİNİN UZAMASI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Vulvadan 6 hafta ve daha uzun süre </a:t>
            </a:r>
            <a:r>
              <a:rPr lang="tr-TR" dirty="0" err="1" smtClean="0"/>
              <a:t>serosangionöz</a:t>
            </a:r>
            <a:r>
              <a:rPr lang="tr-TR" dirty="0" smtClean="0"/>
              <a:t> akıntın gelmesi</a:t>
            </a:r>
          </a:p>
          <a:p>
            <a:r>
              <a:rPr lang="tr-TR" dirty="0" err="1" smtClean="0"/>
              <a:t>Vagina</a:t>
            </a:r>
            <a:r>
              <a:rPr lang="tr-TR" dirty="0" smtClean="0"/>
              <a:t> ödemi</a:t>
            </a:r>
          </a:p>
          <a:p>
            <a:r>
              <a:rPr lang="tr-TR" dirty="0" err="1" smtClean="0"/>
              <a:t>Vaginal</a:t>
            </a:r>
            <a:r>
              <a:rPr lang="tr-TR" dirty="0" smtClean="0"/>
              <a:t> </a:t>
            </a:r>
            <a:r>
              <a:rPr lang="tr-TR" dirty="0" err="1" smtClean="0"/>
              <a:t>smearda</a:t>
            </a:r>
            <a:r>
              <a:rPr lang="tr-TR" dirty="0" smtClean="0"/>
              <a:t> </a:t>
            </a:r>
            <a:r>
              <a:rPr lang="tr-TR" dirty="0" err="1" smtClean="0"/>
              <a:t>keratinize</a:t>
            </a:r>
            <a:r>
              <a:rPr lang="tr-TR" dirty="0" smtClean="0"/>
              <a:t> hücrelerin varlığı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NEDENLERİ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Ovaryum</a:t>
            </a:r>
            <a:r>
              <a:rPr lang="tr-TR" dirty="0" smtClean="0"/>
              <a:t> kisti veya </a:t>
            </a:r>
            <a:r>
              <a:rPr lang="tr-TR" dirty="0" err="1" smtClean="0"/>
              <a:t>ovaryum</a:t>
            </a:r>
            <a:r>
              <a:rPr lang="tr-TR" dirty="0" smtClean="0"/>
              <a:t> tümörleri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X kromozom </a:t>
            </a:r>
            <a:r>
              <a:rPr lang="tr-TR" dirty="0" err="1" smtClean="0"/>
              <a:t>monosomi</a:t>
            </a:r>
            <a:r>
              <a:rPr lang="tr-TR" dirty="0" smtClean="0"/>
              <a:t> (77, X0)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(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Hermofrodizim</a:t>
            </a:r>
            <a:r>
              <a:rPr lang="tr-TR" dirty="0" smtClean="0"/>
              <a:t>-  iki farklı </a:t>
            </a:r>
            <a:r>
              <a:rPr lang="tr-TR" dirty="0" err="1" smtClean="0"/>
              <a:t>gonad</a:t>
            </a:r>
            <a:r>
              <a:rPr lang="tr-TR" dirty="0" smtClean="0"/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815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NORMAL SİKLUS UZUNLUĞUNA SAHİP KÖPEKLERDE İNFERTİLİTE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Zamanlama hatası (erken veya geç </a:t>
            </a:r>
            <a:r>
              <a:rPr lang="tr-TR" dirty="0" err="1" smtClean="0"/>
              <a:t>ovulasyon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Serum </a:t>
            </a:r>
            <a:r>
              <a:rPr lang="tr-TR" dirty="0" err="1" smtClean="0"/>
              <a:t>progesteron</a:t>
            </a:r>
            <a:r>
              <a:rPr lang="tr-TR" dirty="0" smtClean="0"/>
              <a:t> düzeyi takibi: Mükemmel YNT</a:t>
            </a:r>
          </a:p>
          <a:p>
            <a:pPr lvl="1"/>
            <a:r>
              <a:rPr lang="tr-TR" dirty="0" smtClean="0"/>
              <a:t>Serum LH düzeyi takibi : Pahalı Yöntem</a:t>
            </a:r>
          </a:p>
          <a:p>
            <a:pPr lvl="1"/>
            <a:r>
              <a:rPr lang="tr-TR" dirty="0" err="1" smtClean="0"/>
              <a:t>Vaginal</a:t>
            </a:r>
            <a:r>
              <a:rPr lang="tr-TR" dirty="0" smtClean="0"/>
              <a:t> Sitoloji : ???</a:t>
            </a:r>
          </a:p>
          <a:p>
            <a:pPr lvl="1"/>
            <a:r>
              <a:rPr lang="tr-TR" dirty="0" smtClean="0"/>
              <a:t>Ultrasonografi </a:t>
            </a:r>
          </a:p>
          <a:p>
            <a:r>
              <a:rPr lang="tr-TR" dirty="0" smtClean="0"/>
              <a:t>Erkek </a:t>
            </a:r>
            <a:r>
              <a:rPr lang="tr-TR" dirty="0" err="1" smtClean="0"/>
              <a:t>infertilite</a:t>
            </a:r>
            <a:endParaRPr lang="tr-TR" dirty="0" smtClean="0"/>
          </a:p>
          <a:p>
            <a:r>
              <a:rPr lang="tr-TR" dirty="0" err="1" smtClean="0"/>
              <a:t>Enfeksiyöz</a:t>
            </a:r>
            <a:r>
              <a:rPr lang="tr-TR" dirty="0" smtClean="0"/>
              <a:t> sorunlar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427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2060"/>
                </a:solidFill>
              </a:rPr>
              <a:t>Enfeksiyöz</a:t>
            </a:r>
            <a:r>
              <a:rPr lang="tr-TR" b="1" dirty="0" smtClean="0">
                <a:solidFill>
                  <a:srgbClr val="002060"/>
                </a:solidFill>
              </a:rPr>
              <a:t> </a:t>
            </a:r>
            <a:r>
              <a:rPr lang="tr-TR" b="1" dirty="0" err="1" smtClean="0">
                <a:solidFill>
                  <a:srgbClr val="002060"/>
                </a:solidFill>
              </a:rPr>
              <a:t>İnfertilite</a:t>
            </a:r>
            <a:r>
              <a:rPr lang="tr-TR" b="1" dirty="0" smtClean="0">
                <a:solidFill>
                  <a:srgbClr val="002060"/>
                </a:solidFill>
              </a:rPr>
              <a:t> 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Spermisidal</a:t>
            </a:r>
            <a:r>
              <a:rPr lang="tr-TR" dirty="0" smtClean="0"/>
              <a:t> etki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duvarında </a:t>
            </a:r>
            <a:r>
              <a:rPr lang="tr-TR" dirty="0" err="1" smtClean="0"/>
              <a:t>lenfogenik</a:t>
            </a:r>
            <a:r>
              <a:rPr lang="tr-TR" dirty="0" smtClean="0"/>
              <a:t> </a:t>
            </a:r>
            <a:r>
              <a:rPr lang="tr-TR" dirty="0" err="1" smtClean="0"/>
              <a:t>infiltrasyon</a:t>
            </a:r>
            <a:endParaRPr lang="tr-TR" dirty="0" smtClean="0"/>
          </a:p>
          <a:p>
            <a:r>
              <a:rPr lang="tr-TR" dirty="0" err="1" smtClean="0"/>
              <a:t>Endometritis-Plasentitis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5537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2060"/>
                </a:solidFill>
              </a:rPr>
              <a:t>Enfeksiyöz</a:t>
            </a:r>
            <a:r>
              <a:rPr lang="tr-TR" b="1" dirty="0" smtClean="0">
                <a:solidFill>
                  <a:srgbClr val="002060"/>
                </a:solidFill>
              </a:rPr>
              <a:t> </a:t>
            </a:r>
            <a:r>
              <a:rPr lang="tr-TR" b="1" dirty="0" err="1" smtClean="0">
                <a:solidFill>
                  <a:srgbClr val="002060"/>
                </a:solidFill>
              </a:rPr>
              <a:t>İnfertilite</a:t>
            </a:r>
            <a:r>
              <a:rPr lang="tr-TR" b="1" dirty="0" smtClean="0">
                <a:solidFill>
                  <a:srgbClr val="002060"/>
                </a:solidFill>
              </a:rPr>
              <a:t>-Devam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VİRUSLAR</a:t>
            </a:r>
          </a:p>
          <a:p>
            <a:pPr lvl="1"/>
            <a:r>
              <a:rPr lang="tr-TR" dirty="0" err="1" smtClean="0"/>
              <a:t>Herpes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endParaRPr lang="tr-TR" dirty="0" smtClean="0"/>
          </a:p>
          <a:p>
            <a:pPr lvl="1"/>
            <a:r>
              <a:rPr lang="tr-TR" dirty="0" err="1" smtClean="0"/>
              <a:t>Distemper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endParaRPr lang="tr-TR" dirty="0"/>
          </a:p>
          <a:p>
            <a:pPr lvl="1"/>
            <a:r>
              <a:rPr lang="tr-TR" dirty="0" err="1" smtClean="0"/>
              <a:t>Parvovirus</a:t>
            </a:r>
            <a:endParaRPr lang="tr-TR" dirty="0" smtClean="0"/>
          </a:p>
          <a:p>
            <a:r>
              <a:rPr lang="tr-TR" dirty="0" smtClean="0"/>
              <a:t>BAKTERİLER</a:t>
            </a:r>
          </a:p>
          <a:p>
            <a:pPr lvl="1"/>
            <a:r>
              <a:rPr lang="tr-TR" dirty="0" err="1" smtClean="0"/>
              <a:t>Brusellozis</a:t>
            </a:r>
            <a:endParaRPr lang="tr-TR" dirty="0" smtClean="0"/>
          </a:p>
          <a:p>
            <a:pPr lvl="1"/>
            <a:r>
              <a:rPr lang="tr-TR" dirty="0" err="1" smtClean="0"/>
              <a:t>Mykoplazma-ureaplazma</a:t>
            </a:r>
            <a:endParaRPr lang="tr-TR" dirty="0" smtClean="0"/>
          </a:p>
          <a:p>
            <a:r>
              <a:rPr lang="tr-TR" dirty="0" smtClean="0"/>
              <a:t>PROTOZOONLAR</a:t>
            </a:r>
          </a:p>
          <a:p>
            <a:pPr lvl="1"/>
            <a:r>
              <a:rPr lang="tr-TR" dirty="0" err="1" smtClean="0"/>
              <a:t>Toxoplazma</a:t>
            </a:r>
            <a:r>
              <a:rPr lang="tr-TR" dirty="0" smtClean="0"/>
              <a:t> </a:t>
            </a:r>
            <a:r>
              <a:rPr lang="tr-TR" dirty="0" err="1" smtClean="0"/>
              <a:t>gondii</a:t>
            </a:r>
            <a:endParaRPr lang="tr-TR" dirty="0" smtClean="0"/>
          </a:p>
          <a:p>
            <a:pPr lvl="1"/>
            <a:r>
              <a:rPr lang="tr-TR" dirty="0" err="1" smtClean="0"/>
              <a:t>Neospora</a:t>
            </a:r>
            <a:r>
              <a:rPr lang="tr-TR" dirty="0" smtClean="0"/>
              <a:t> </a:t>
            </a:r>
            <a:r>
              <a:rPr lang="tr-TR" dirty="0" err="1" smtClean="0"/>
              <a:t>caninum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890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Dişinin Çiftleşmeyi </a:t>
            </a:r>
            <a:r>
              <a:rPr lang="tr-TR" b="1" dirty="0" err="1" smtClean="0">
                <a:solidFill>
                  <a:srgbClr val="FF0000"/>
                </a:solidFill>
              </a:rPr>
              <a:t>red</a:t>
            </a:r>
            <a:r>
              <a:rPr lang="tr-TR" b="1" dirty="0" smtClean="0">
                <a:solidFill>
                  <a:srgbClr val="FF0000"/>
                </a:solidFill>
              </a:rPr>
              <a:t> etmesi veya erkeğin çiftleşme için isteksiz olması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tr-TR" sz="3200" dirty="0" smtClean="0"/>
              <a:t>Hayvanın </a:t>
            </a:r>
            <a:r>
              <a:rPr lang="tr-TR" sz="3200" dirty="0" err="1" smtClean="0"/>
              <a:t>östrus</a:t>
            </a:r>
            <a:r>
              <a:rPr lang="tr-TR" sz="3200" dirty="0" smtClean="0"/>
              <a:t> aşamasında bulunmaması</a:t>
            </a:r>
          </a:p>
          <a:p>
            <a:pPr lvl="1">
              <a:lnSpc>
                <a:spcPct val="90000"/>
              </a:lnSpc>
            </a:pPr>
            <a:r>
              <a:rPr lang="tr-TR" sz="3200" dirty="0" err="1" smtClean="0"/>
              <a:t>Kongenital</a:t>
            </a:r>
            <a:r>
              <a:rPr lang="tr-TR" sz="3200" dirty="0" smtClean="0"/>
              <a:t> </a:t>
            </a:r>
            <a:r>
              <a:rPr lang="tr-TR" sz="3200" dirty="0" err="1" smtClean="0"/>
              <a:t>vaginal</a:t>
            </a:r>
            <a:r>
              <a:rPr lang="tr-TR" sz="3200" dirty="0" smtClean="0"/>
              <a:t> anomaliler </a:t>
            </a:r>
          </a:p>
          <a:p>
            <a:pPr lvl="1">
              <a:lnSpc>
                <a:spcPct val="90000"/>
              </a:lnSpc>
            </a:pPr>
            <a:r>
              <a:rPr lang="tr-TR" sz="3200" dirty="0" smtClean="0"/>
              <a:t>Psikolojik nedenler</a:t>
            </a:r>
          </a:p>
          <a:p>
            <a:pPr lvl="1">
              <a:lnSpc>
                <a:spcPct val="90000"/>
              </a:lnSpc>
            </a:pPr>
            <a:r>
              <a:rPr lang="tr-TR" sz="3200" dirty="0" smtClean="0"/>
              <a:t>Erkek hayvanda </a:t>
            </a:r>
            <a:r>
              <a:rPr lang="tr-TR" sz="3200" dirty="0" err="1" smtClean="0"/>
              <a:t>Artiritis</a:t>
            </a:r>
            <a:r>
              <a:rPr lang="tr-TR" sz="3200" dirty="0" smtClean="0"/>
              <a:t> ve </a:t>
            </a:r>
            <a:r>
              <a:rPr lang="tr-TR" sz="3200" dirty="0" err="1" smtClean="0"/>
              <a:t>lumbar</a:t>
            </a:r>
            <a:r>
              <a:rPr lang="tr-TR" sz="3200" dirty="0" smtClean="0"/>
              <a:t> </a:t>
            </a:r>
            <a:r>
              <a:rPr lang="tr-TR" sz="3200" dirty="0" err="1" smtClean="0"/>
              <a:t>spin</a:t>
            </a:r>
            <a:endParaRPr lang="tr-TR" sz="3200" dirty="0"/>
          </a:p>
          <a:p>
            <a:pPr lvl="1">
              <a:lnSpc>
                <a:spcPct val="90000"/>
              </a:lnSpc>
            </a:pPr>
            <a:r>
              <a:rPr lang="tr-TR" sz="3200" dirty="0" err="1" smtClean="0"/>
              <a:t>Prostatik</a:t>
            </a:r>
            <a:r>
              <a:rPr lang="tr-TR" sz="3200" dirty="0" smtClean="0"/>
              <a:t> ağrı veya sorunlar</a:t>
            </a:r>
          </a:p>
          <a:p>
            <a:pPr lvl="1">
              <a:lnSpc>
                <a:spcPct val="90000"/>
              </a:lnSpc>
            </a:pPr>
            <a:r>
              <a:rPr lang="tr-TR" sz="3200" dirty="0" smtClean="0"/>
              <a:t>Erkeklerde ilerleyen yaşa bağlı sorunlar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tr-TR" sz="2800" b="1" dirty="0" err="1" smtClean="0">
                <a:solidFill>
                  <a:srgbClr val="FF0000"/>
                </a:solidFill>
              </a:rPr>
              <a:t>SUN’i</a:t>
            </a:r>
            <a:r>
              <a:rPr lang="tr-TR" sz="2800" b="1" dirty="0" smtClean="0">
                <a:solidFill>
                  <a:srgbClr val="FF0000"/>
                </a:solidFill>
              </a:rPr>
              <a:t> TOHUMLAMA !!!</a:t>
            </a:r>
          </a:p>
        </p:txBody>
      </p:sp>
    </p:spTree>
    <p:extLst>
      <p:ext uri="{BB962C8B-B14F-4D97-AF65-F5344CB8AC3E}">
        <p14:creationId xmlns:p14="http://schemas.microsoft.com/office/powerpoint/2010/main" val="370023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ANÖSTRUS SORUNU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GERÇEK ANÖSTRUS</a:t>
            </a:r>
          </a:p>
          <a:p>
            <a:r>
              <a:rPr lang="tr-TR" dirty="0" err="1" smtClean="0"/>
              <a:t>Doğmasal</a:t>
            </a:r>
            <a:r>
              <a:rPr lang="tr-TR" dirty="0" smtClean="0"/>
              <a:t> anomaliler</a:t>
            </a:r>
          </a:p>
          <a:p>
            <a:r>
              <a:rPr lang="tr-TR" dirty="0" smtClean="0"/>
              <a:t>OHE </a:t>
            </a:r>
            <a:r>
              <a:rPr lang="tr-TR" dirty="0" err="1" smtClean="0"/>
              <a:t>opearsyonu</a:t>
            </a:r>
            <a:endParaRPr lang="tr-TR" dirty="0" smtClean="0"/>
          </a:p>
          <a:p>
            <a:r>
              <a:rPr lang="tr-TR" dirty="0" err="1" smtClean="0"/>
              <a:t>Progesteron</a:t>
            </a:r>
            <a:r>
              <a:rPr lang="tr-TR" dirty="0" smtClean="0"/>
              <a:t> salgılayan </a:t>
            </a:r>
            <a:r>
              <a:rPr lang="tr-TR" dirty="0" err="1" smtClean="0"/>
              <a:t>ovaryum</a:t>
            </a:r>
            <a:r>
              <a:rPr lang="tr-TR" dirty="0" smtClean="0"/>
              <a:t> kisti ve </a:t>
            </a:r>
            <a:r>
              <a:rPr lang="tr-TR" dirty="0" err="1" smtClean="0"/>
              <a:t>ovaryum</a:t>
            </a:r>
            <a:r>
              <a:rPr lang="tr-TR" dirty="0" smtClean="0"/>
              <a:t> tümörleri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PROÖSTRUS/ÖSTRUS ARALIĞININ UZAMASI</a:t>
            </a:r>
          </a:p>
          <a:p>
            <a:r>
              <a:rPr lang="tr-TR" dirty="0" err="1" smtClean="0"/>
              <a:t>Hipotroidi-hiperkortikozim-hiperprolaktinemi</a:t>
            </a:r>
            <a:endParaRPr lang="tr-TR" dirty="0" smtClean="0"/>
          </a:p>
          <a:p>
            <a:r>
              <a:rPr lang="tr-TR" dirty="0" smtClean="0"/>
              <a:t>Sakin kızgınlık</a:t>
            </a:r>
          </a:p>
          <a:p>
            <a:r>
              <a:rPr lang="tr-TR" dirty="0" smtClean="0"/>
              <a:t>İlaç uygulamaları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053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2060"/>
                </a:solidFill>
              </a:rPr>
              <a:t>Doğmasal</a:t>
            </a:r>
            <a:r>
              <a:rPr lang="tr-TR" b="1" dirty="0" smtClean="0">
                <a:solidFill>
                  <a:srgbClr val="002060"/>
                </a:solidFill>
              </a:rPr>
              <a:t> Anomaliler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Pubertas</a:t>
            </a:r>
            <a:r>
              <a:rPr lang="tr-TR" dirty="0" smtClean="0"/>
              <a:t> görülmez</a:t>
            </a:r>
          </a:p>
          <a:p>
            <a:r>
              <a:rPr lang="tr-TR" dirty="0" smtClean="0"/>
              <a:t>Erkek </a:t>
            </a:r>
            <a:r>
              <a:rPr lang="tr-TR" dirty="0" err="1" smtClean="0"/>
              <a:t>pseudohermofrodizim</a:t>
            </a:r>
            <a:endParaRPr lang="tr-TR" dirty="0" smtClean="0"/>
          </a:p>
          <a:p>
            <a:r>
              <a:rPr lang="tr-TR" dirty="0" err="1" smtClean="0"/>
              <a:t>Ovaryum</a:t>
            </a:r>
            <a:r>
              <a:rPr lang="tr-TR" dirty="0" smtClean="0"/>
              <a:t> </a:t>
            </a:r>
            <a:r>
              <a:rPr lang="tr-TR" dirty="0" err="1" smtClean="0"/>
              <a:t>agenesisi</a:t>
            </a:r>
            <a:endParaRPr lang="tr-TR" dirty="0" smtClean="0"/>
          </a:p>
          <a:p>
            <a:pPr lvl="1"/>
            <a:r>
              <a:rPr lang="tr-TR" dirty="0" smtClean="0"/>
              <a:t>Nedeni : X </a:t>
            </a:r>
            <a:r>
              <a:rPr lang="tr-TR" dirty="0" err="1" smtClean="0"/>
              <a:t>kromozomal</a:t>
            </a:r>
            <a:r>
              <a:rPr lang="tr-TR" dirty="0" smtClean="0"/>
              <a:t> </a:t>
            </a:r>
            <a:r>
              <a:rPr lang="tr-TR" dirty="0" err="1" smtClean="0"/>
              <a:t>trisomi</a:t>
            </a:r>
            <a:r>
              <a:rPr lang="tr-TR" dirty="0" smtClean="0"/>
              <a:t> (79,XXX)</a:t>
            </a:r>
          </a:p>
          <a:p>
            <a:pPr marL="457200" lvl="1" indent="0">
              <a:buNone/>
            </a:pPr>
            <a:r>
              <a:rPr lang="tr-TR" sz="3200" dirty="0" smtClean="0">
                <a:solidFill>
                  <a:srgbClr val="FF0000"/>
                </a:solidFill>
              </a:rPr>
              <a:t>TANI :</a:t>
            </a:r>
          </a:p>
          <a:p>
            <a:pPr marL="457200" lvl="1" indent="0">
              <a:buNone/>
            </a:pPr>
            <a:r>
              <a:rPr lang="tr-TR" sz="3200" dirty="0" smtClean="0"/>
              <a:t>Serum LH                   : </a:t>
            </a:r>
            <a:r>
              <a:rPr lang="tr-TR" sz="3200" dirty="0" smtClean="0">
                <a:latin typeface="Times New Roman"/>
                <a:cs typeface="Times New Roman"/>
              </a:rPr>
              <a:t>&gt;</a:t>
            </a:r>
            <a:r>
              <a:rPr lang="tr-TR" sz="3200" dirty="0" smtClean="0"/>
              <a:t>200ng/ml</a:t>
            </a:r>
          </a:p>
          <a:p>
            <a:pPr marL="457200" lvl="1" indent="0">
              <a:buNone/>
            </a:pPr>
            <a:r>
              <a:rPr lang="tr-TR" sz="3200" dirty="0" smtClean="0"/>
              <a:t>Serum FSH                 : </a:t>
            </a:r>
            <a:r>
              <a:rPr lang="tr-TR" sz="3200" dirty="0" smtClean="0">
                <a:latin typeface="Times New Roman"/>
                <a:cs typeface="Times New Roman"/>
              </a:rPr>
              <a:t>&gt;</a:t>
            </a:r>
            <a:r>
              <a:rPr lang="tr-TR" sz="3200" dirty="0" smtClean="0"/>
              <a:t>290ng/ml</a:t>
            </a:r>
          </a:p>
          <a:p>
            <a:pPr marL="457200" lvl="1" indent="0">
              <a:buNone/>
            </a:pPr>
            <a:r>
              <a:rPr lang="tr-TR" sz="3200" dirty="0" err="1" smtClean="0"/>
              <a:t>Heparinize</a:t>
            </a:r>
            <a:r>
              <a:rPr lang="tr-TR" sz="3200" dirty="0" smtClean="0"/>
              <a:t> Tam Kan : Lenfosit Kültürü</a:t>
            </a:r>
          </a:p>
          <a:p>
            <a:pPr marL="457200" lvl="1" indent="0">
              <a:buNone/>
            </a:pPr>
            <a:r>
              <a:rPr lang="tr-TR" sz="3200" dirty="0" smtClean="0"/>
              <a:t>Deri biyopsi               :  </a:t>
            </a:r>
            <a:r>
              <a:rPr lang="tr-TR" sz="3200" dirty="0" err="1" smtClean="0"/>
              <a:t>Fibroblast</a:t>
            </a:r>
            <a:r>
              <a:rPr lang="tr-TR" sz="3200" dirty="0" smtClean="0"/>
              <a:t> kültürü</a:t>
            </a:r>
          </a:p>
          <a:p>
            <a:pPr marL="457200" lvl="1" indent="0">
              <a:buNone/>
            </a:pPr>
            <a:endParaRPr lang="tr-T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48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2060"/>
                </a:solidFill>
              </a:rPr>
              <a:t>Ovaryohisterektomi</a:t>
            </a:r>
            <a:r>
              <a:rPr lang="tr-TR" b="1" dirty="0" smtClean="0">
                <a:solidFill>
                  <a:srgbClr val="002060"/>
                </a:solidFill>
              </a:rPr>
              <a:t> Operasyonu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Operasyon bölgesinin kontrolü</a:t>
            </a:r>
          </a:p>
          <a:p>
            <a:r>
              <a:rPr lang="tr-TR" sz="3200" dirty="0" smtClean="0"/>
              <a:t>Serum LH                   : </a:t>
            </a:r>
            <a:r>
              <a:rPr lang="tr-TR" sz="3200" dirty="0" smtClean="0">
                <a:latin typeface="Times New Roman"/>
                <a:cs typeface="Times New Roman"/>
              </a:rPr>
              <a:t>&gt;</a:t>
            </a:r>
            <a:r>
              <a:rPr lang="tr-TR" sz="3200" dirty="0" smtClean="0"/>
              <a:t>200ng/ml</a:t>
            </a:r>
          </a:p>
          <a:p>
            <a:r>
              <a:rPr lang="tr-TR" sz="3200" dirty="0" smtClean="0"/>
              <a:t>Serum FSH                 : </a:t>
            </a:r>
            <a:r>
              <a:rPr lang="tr-TR" sz="3200" dirty="0" smtClean="0">
                <a:latin typeface="Times New Roman"/>
                <a:cs typeface="Times New Roman"/>
              </a:rPr>
              <a:t>&gt;</a:t>
            </a:r>
            <a:r>
              <a:rPr lang="tr-TR" sz="3200" dirty="0" smtClean="0"/>
              <a:t>290ng/ml</a:t>
            </a:r>
          </a:p>
          <a:p>
            <a:r>
              <a:rPr lang="tr-TR" dirty="0" err="1" smtClean="0"/>
              <a:t>Buserelin</a:t>
            </a:r>
            <a:r>
              <a:rPr lang="tr-TR" dirty="0" smtClean="0"/>
              <a:t> enjeksiyonu (0.02-0.03 µg/kg; IV)</a:t>
            </a:r>
          </a:p>
          <a:p>
            <a:pPr marL="457200" lvl="1" indent="0">
              <a:buNone/>
            </a:pPr>
            <a:r>
              <a:rPr lang="tr-TR" sz="3200" dirty="0" err="1" smtClean="0"/>
              <a:t>Östrodiol</a:t>
            </a:r>
            <a:r>
              <a:rPr lang="tr-TR" sz="3200" dirty="0" smtClean="0"/>
              <a:t> 17 beta : </a:t>
            </a:r>
            <a:r>
              <a:rPr lang="tr-TR" sz="3200" dirty="0" smtClean="0">
                <a:latin typeface="Times New Roman"/>
                <a:cs typeface="Times New Roman"/>
              </a:rPr>
              <a:t>&gt;</a:t>
            </a:r>
            <a:r>
              <a:rPr lang="tr-TR" sz="3200" dirty="0" smtClean="0"/>
              <a:t>15-20 </a:t>
            </a:r>
            <a:r>
              <a:rPr lang="tr-TR" sz="3200" dirty="0" err="1" smtClean="0"/>
              <a:t>pg</a:t>
            </a:r>
            <a:r>
              <a:rPr lang="tr-TR" sz="3200" dirty="0" smtClean="0"/>
              <a:t>/ml ise ;</a:t>
            </a:r>
          </a:p>
          <a:p>
            <a:pPr marL="457200" lvl="1" indent="0">
              <a:buNone/>
            </a:pPr>
            <a:r>
              <a:rPr lang="tr-TR" sz="3200" dirty="0" smtClean="0"/>
              <a:t>OVARYUM DOKUSU (+)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5850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1176" y="260648"/>
            <a:ext cx="7931224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002060"/>
                </a:solidFill>
              </a:rPr>
              <a:t>Progesteron</a:t>
            </a:r>
            <a:r>
              <a:rPr lang="tr-TR" b="1" dirty="0" smtClean="0">
                <a:solidFill>
                  <a:srgbClr val="002060"/>
                </a:solidFill>
              </a:rPr>
              <a:t> salgılayan </a:t>
            </a:r>
            <a:r>
              <a:rPr lang="tr-TR" b="1" dirty="0" err="1" smtClean="0">
                <a:solidFill>
                  <a:srgbClr val="002060"/>
                </a:solidFill>
              </a:rPr>
              <a:t>ovaryum</a:t>
            </a:r>
            <a:r>
              <a:rPr lang="tr-TR" b="1" dirty="0" smtClean="0">
                <a:solidFill>
                  <a:srgbClr val="002060"/>
                </a:solidFill>
              </a:rPr>
              <a:t> kisti veya </a:t>
            </a:r>
            <a:r>
              <a:rPr lang="tr-TR" b="1" dirty="0" err="1" smtClean="0">
                <a:solidFill>
                  <a:srgbClr val="002060"/>
                </a:solidFill>
              </a:rPr>
              <a:t>ovaryum</a:t>
            </a:r>
            <a:r>
              <a:rPr lang="tr-TR" b="1" dirty="0" smtClean="0">
                <a:solidFill>
                  <a:srgbClr val="002060"/>
                </a:solidFill>
              </a:rPr>
              <a:t> tümörleri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Çift taraflı tüy dökülmesi</a:t>
            </a:r>
          </a:p>
          <a:p>
            <a:r>
              <a:rPr lang="tr-TR" dirty="0" err="1" smtClean="0"/>
              <a:t>Serosangionöz</a:t>
            </a:r>
            <a:r>
              <a:rPr lang="tr-TR" dirty="0" smtClean="0"/>
              <a:t> vulva akıntısı</a:t>
            </a:r>
          </a:p>
          <a:p>
            <a:r>
              <a:rPr lang="tr-TR" dirty="0" smtClean="0"/>
              <a:t>Serum </a:t>
            </a:r>
            <a:r>
              <a:rPr lang="tr-TR" dirty="0" err="1" smtClean="0"/>
              <a:t>progesteron</a:t>
            </a:r>
            <a:r>
              <a:rPr lang="tr-TR" dirty="0" smtClean="0"/>
              <a:t> düzeyi </a:t>
            </a:r>
            <a:r>
              <a:rPr lang="tr-TR" dirty="0" smtClean="0">
                <a:latin typeface="Times New Roman"/>
                <a:cs typeface="Times New Roman"/>
              </a:rPr>
              <a:t>&gt;</a:t>
            </a:r>
            <a:r>
              <a:rPr lang="tr-TR" dirty="0" smtClean="0"/>
              <a:t>2 </a:t>
            </a:r>
            <a:r>
              <a:rPr lang="tr-TR" dirty="0" err="1" smtClean="0"/>
              <a:t>ng</a:t>
            </a:r>
            <a:r>
              <a:rPr lang="tr-TR" dirty="0" smtClean="0"/>
              <a:t>/ml </a:t>
            </a:r>
          </a:p>
          <a:p>
            <a:r>
              <a:rPr lang="tr-TR" dirty="0" err="1" smtClean="0"/>
              <a:t>Ultrasonografik</a:t>
            </a:r>
            <a:r>
              <a:rPr lang="tr-TR" dirty="0" smtClean="0"/>
              <a:t> Muayene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59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Sakin Kızgınlık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Aylık veya 15 günde bir </a:t>
            </a:r>
            <a:r>
              <a:rPr lang="tr-TR" dirty="0" err="1" smtClean="0"/>
              <a:t>vaginal</a:t>
            </a:r>
            <a:r>
              <a:rPr lang="tr-TR" dirty="0" smtClean="0"/>
              <a:t> </a:t>
            </a:r>
            <a:r>
              <a:rPr lang="tr-TR" dirty="0" err="1" smtClean="0"/>
              <a:t>smear</a:t>
            </a:r>
            <a:r>
              <a:rPr lang="tr-TR" dirty="0" smtClean="0"/>
              <a:t> </a:t>
            </a:r>
          </a:p>
          <a:p>
            <a:r>
              <a:rPr lang="tr-TR" dirty="0" smtClean="0"/>
              <a:t>Aylık veya 15 günde bir serum </a:t>
            </a:r>
            <a:r>
              <a:rPr lang="tr-TR" dirty="0" err="1" smtClean="0"/>
              <a:t>progesteron</a:t>
            </a:r>
            <a:r>
              <a:rPr lang="tr-TR" dirty="0" smtClean="0"/>
              <a:t> düzeyinin izlenmesi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621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002060"/>
                </a:solidFill>
              </a:rPr>
              <a:t>Hipotroidizim-hiperprolaktinemi-hiperkortikozim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Çift taraflı simetrik tüy dökülmesi</a:t>
            </a:r>
          </a:p>
          <a:p>
            <a:r>
              <a:rPr lang="tr-TR" dirty="0" smtClean="0"/>
              <a:t>Hareketlerde yavaşlama </a:t>
            </a:r>
          </a:p>
          <a:p>
            <a:r>
              <a:rPr lang="tr-TR" dirty="0" err="1" smtClean="0"/>
              <a:t>Konstipasyon</a:t>
            </a:r>
            <a:r>
              <a:rPr lang="tr-TR" dirty="0" smtClean="0"/>
              <a:t>, sık idrar, aşırı su içme</a:t>
            </a:r>
          </a:p>
          <a:p>
            <a:r>
              <a:rPr lang="tr-TR" dirty="0" err="1" smtClean="0"/>
              <a:t>Mumifiye</a:t>
            </a:r>
            <a:r>
              <a:rPr lang="tr-TR" dirty="0" smtClean="0"/>
              <a:t> </a:t>
            </a:r>
            <a:r>
              <a:rPr lang="tr-TR" dirty="0" err="1" smtClean="0"/>
              <a:t>fötüs</a:t>
            </a:r>
            <a:r>
              <a:rPr lang="tr-TR" dirty="0" smtClean="0"/>
              <a:t>-ölü doğum-yetersiz </a:t>
            </a:r>
            <a:r>
              <a:rPr lang="tr-TR" dirty="0" err="1" smtClean="0"/>
              <a:t>laktasyon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TANI :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Serum fT4D –</a:t>
            </a:r>
            <a:r>
              <a:rPr lang="tr-TR" dirty="0" err="1" smtClean="0"/>
              <a:t>cTSH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Serum </a:t>
            </a:r>
            <a:r>
              <a:rPr lang="tr-TR" dirty="0" err="1" smtClean="0"/>
              <a:t>Prolaktin</a:t>
            </a:r>
            <a:r>
              <a:rPr lang="tr-TR" dirty="0" smtClean="0"/>
              <a:t> düzeyi</a:t>
            </a:r>
          </a:p>
          <a:p>
            <a:pPr marL="0" indent="0">
              <a:buNone/>
            </a:pPr>
            <a:r>
              <a:rPr lang="tr-TR" dirty="0" err="1" smtClean="0"/>
              <a:t>Adren</a:t>
            </a:r>
            <a:r>
              <a:rPr lang="tr-TR" dirty="0" smtClean="0"/>
              <a:t> bez fonksiyon testi</a:t>
            </a:r>
          </a:p>
          <a:p>
            <a:pPr marL="0" indent="0">
              <a:buNone/>
            </a:pPr>
            <a:r>
              <a:rPr lang="tr-TR" dirty="0" smtClean="0"/>
              <a:t>Beyin tomografisi-USG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68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KISA SİKLUSLAR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</a:t>
            </a:r>
            <a:r>
              <a:rPr lang="tr-TR" dirty="0" err="1" smtClean="0"/>
              <a:t>proöstrus</a:t>
            </a:r>
            <a:r>
              <a:rPr lang="tr-TR" dirty="0" smtClean="0"/>
              <a:t>/</a:t>
            </a:r>
            <a:r>
              <a:rPr lang="tr-TR" dirty="0" err="1" smtClean="0"/>
              <a:t>östrus</a:t>
            </a:r>
            <a:r>
              <a:rPr lang="tr-TR" dirty="0" smtClean="0"/>
              <a:t> aralığı 4 aydan kısa olan </a:t>
            </a:r>
            <a:r>
              <a:rPr lang="tr-TR" dirty="0" err="1" smtClean="0"/>
              <a:t>sikluslardır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Nedenleri:</a:t>
            </a:r>
          </a:p>
          <a:p>
            <a:pPr lvl="1"/>
            <a:r>
              <a:rPr lang="tr-TR" dirty="0" err="1" smtClean="0"/>
              <a:t>Hipoluteodizim</a:t>
            </a:r>
            <a:endParaRPr lang="tr-TR" dirty="0" smtClean="0"/>
          </a:p>
          <a:p>
            <a:pPr lvl="1"/>
            <a:r>
              <a:rPr lang="tr-TR" dirty="0" err="1" smtClean="0"/>
              <a:t>Anovulatör</a:t>
            </a:r>
            <a:r>
              <a:rPr lang="tr-TR" dirty="0" smtClean="0"/>
              <a:t> </a:t>
            </a:r>
            <a:r>
              <a:rPr lang="tr-TR" dirty="0" err="1" smtClean="0"/>
              <a:t>sikluslar</a:t>
            </a:r>
            <a:endParaRPr lang="tr-TR" dirty="0" smtClean="0"/>
          </a:p>
          <a:p>
            <a:pPr lvl="1"/>
            <a:r>
              <a:rPr lang="tr-TR" dirty="0" err="1" smtClean="0"/>
              <a:t>Endometrial</a:t>
            </a:r>
            <a:r>
              <a:rPr lang="tr-TR" dirty="0" smtClean="0"/>
              <a:t> </a:t>
            </a:r>
            <a:r>
              <a:rPr lang="tr-TR" dirty="0" err="1" smtClean="0"/>
              <a:t>hiperplazi</a:t>
            </a:r>
            <a:endParaRPr lang="tr-TR" dirty="0" smtClean="0"/>
          </a:p>
          <a:p>
            <a:pPr lvl="1"/>
            <a:r>
              <a:rPr lang="tr-TR" dirty="0" err="1" smtClean="0"/>
              <a:t>Hipotroidi-hiperprolaktinemi-hiperadrenokortikizim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517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2060"/>
                </a:solidFill>
              </a:rPr>
              <a:t>hipoluteodizim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Rottweiler</a:t>
            </a:r>
            <a:endParaRPr lang="tr-TR" dirty="0" smtClean="0"/>
          </a:p>
          <a:p>
            <a:r>
              <a:rPr lang="tr-TR" dirty="0" smtClean="0"/>
              <a:t>Alman Çoban Köpekleri</a:t>
            </a:r>
          </a:p>
          <a:p>
            <a:r>
              <a:rPr lang="tr-TR" dirty="0" err="1" smtClean="0"/>
              <a:t>Prolaktin</a:t>
            </a:r>
            <a:r>
              <a:rPr lang="tr-TR" dirty="0" smtClean="0"/>
              <a:t> hormon yetersizlikleri</a:t>
            </a:r>
          </a:p>
          <a:p>
            <a:r>
              <a:rPr lang="tr-TR" dirty="0" smtClean="0"/>
              <a:t>TANI</a:t>
            </a:r>
          </a:p>
          <a:p>
            <a:pPr lvl="1"/>
            <a:r>
              <a:rPr lang="tr-TR" dirty="0" smtClean="0"/>
              <a:t>Serum </a:t>
            </a:r>
            <a:r>
              <a:rPr lang="tr-TR" dirty="0" err="1" smtClean="0"/>
              <a:t>Progesteon</a:t>
            </a:r>
            <a:r>
              <a:rPr lang="tr-TR" dirty="0" smtClean="0"/>
              <a:t> düzeyi </a:t>
            </a:r>
            <a:r>
              <a:rPr lang="tr-TR" dirty="0" smtClean="0">
                <a:latin typeface="Times New Roman"/>
                <a:cs typeface="Times New Roman"/>
              </a:rPr>
              <a:t>&lt;</a:t>
            </a:r>
            <a:r>
              <a:rPr lang="tr-TR" dirty="0" smtClean="0"/>
              <a:t>10ng/ml </a:t>
            </a:r>
            <a:r>
              <a:rPr lang="tr-TR" dirty="0" err="1" smtClean="0"/>
              <a:t>dır</a:t>
            </a:r>
            <a:endParaRPr lang="tr-TR" dirty="0"/>
          </a:p>
          <a:p>
            <a:pPr marL="457200" lvl="1" indent="0">
              <a:buNone/>
            </a:pPr>
            <a:r>
              <a:rPr lang="tr-TR" dirty="0" smtClean="0"/>
              <a:t>TEDAVİ</a:t>
            </a:r>
          </a:p>
          <a:p>
            <a:pPr marL="457200" lvl="1" indent="0">
              <a:buNone/>
            </a:pPr>
            <a:r>
              <a:rPr lang="tr-TR" dirty="0" smtClean="0"/>
              <a:t>2 mg/kg X Her 3 günde bir ; </a:t>
            </a:r>
            <a:r>
              <a:rPr lang="tr-TR" dirty="0" err="1" smtClean="0"/>
              <a:t>ally-trenbolone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294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368</Words>
  <Application>Microsoft Macintosh PowerPoint</Application>
  <PresentationFormat>Ekran Gösterisi (4:3)</PresentationFormat>
  <Paragraphs>106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Ofis Teması</vt:lpstr>
      <vt:lpstr>KÖPEKLERDE  SEKSÜEL SİKLUS SORUNLARI VE İNFERTİLİTE</vt:lpstr>
      <vt:lpstr>ANÖSTRUS SORUNU</vt:lpstr>
      <vt:lpstr>Doğmasal Anomaliler</vt:lpstr>
      <vt:lpstr>Ovaryohisterektomi Operasyonu</vt:lpstr>
      <vt:lpstr>Progesteron salgılayan ovaryum kisti veya ovaryum tümörleri</vt:lpstr>
      <vt:lpstr>Sakin Kızgınlık</vt:lpstr>
      <vt:lpstr>Hipotroidizim-hiperprolaktinemi-hiperkortikozim</vt:lpstr>
      <vt:lpstr>KISA SİKLUSLAR</vt:lpstr>
      <vt:lpstr>hipoluteodizim</vt:lpstr>
      <vt:lpstr>Anovulatör Sikluslar</vt:lpstr>
      <vt:lpstr>PROÖSTRUS/ÖSTRUS SÜRESİNİN UZAMASI</vt:lpstr>
      <vt:lpstr>NORMAL SİKLUS UZUNLUĞUNA SAHİP KÖPEKLERDE İNFERTİLİTE</vt:lpstr>
      <vt:lpstr>Enfeksiyöz İnfertilite </vt:lpstr>
      <vt:lpstr>Enfeksiyöz İnfertilite-Devam</vt:lpstr>
      <vt:lpstr>Dişinin Çiftleşmeyi red etmesi veya erkeğin çiftleşme için isteksiz olması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KÖPEKLERDE SEKSÜEL SİKLUS SORUNLARI VE İNFERTİLİTE</dc:title>
  <dc:creator>Sony</dc:creator>
  <cp:lastModifiedBy>Microsoft Office Kullanıcısı</cp:lastModifiedBy>
  <cp:revision>15</cp:revision>
  <dcterms:created xsi:type="dcterms:W3CDTF">2015-05-08T03:39:19Z</dcterms:created>
  <dcterms:modified xsi:type="dcterms:W3CDTF">2018-01-22T09:22:23Z</dcterms:modified>
</cp:coreProperties>
</file>