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8" r:id="rId6"/>
    <p:sldId id="269" r:id="rId7"/>
    <p:sldId id="260" r:id="rId8"/>
    <p:sldId id="259" r:id="rId9"/>
    <p:sldId id="270" r:id="rId10"/>
    <p:sldId id="26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Toraks</a:t>
            </a:r>
            <a:r>
              <a:rPr lang="tr-TR" b="1" dirty="0"/>
              <a:t> Tümörlerine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Hastalara 5-6 hafta arası toplam 50-60 </a:t>
            </a:r>
            <a:r>
              <a:rPr lang="tr-TR" dirty="0" err="1"/>
              <a:t>Gy</a:t>
            </a:r>
            <a:r>
              <a:rPr lang="tr-TR" dirty="0"/>
              <a:t> radyoterapi uygulanmaktadır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 err="1"/>
              <a:t>Toraks</a:t>
            </a:r>
            <a:r>
              <a:rPr lang="tr-TR" dirty="0"/>
              <a:t> tümörlerinde</a:t>
            </a:r>
          </a:p>
          <a:p>
            <a:pPr lvl="1"/>
            <a:r>
              <a:rPr lang="tr-TR" dirty="0"/>
              <a:t>Yutma güçlüğü, </a:t>
            </a:r>
          </a:p>
          <a:p>
            <a:pPr lvl="1"/>
            <a:r>
              <a:rPr lang="tr-TR" dirty="0"/>
              <a:t>Ateş, </a:t>
            </a:r>
          </a:p>
          <a:p>
            <a:pPr lvl="1"/>
            <a:r>
              <a:rPr lang="tr-TR" dirty="0"/>
              <a:t>Öksürük, </a:t>
            </a:r>
          </a:p>
          <a:p>
            <a:pPr lvl="1"/>
            <a:r>
              <a:rPr lang="tr-TR" dirty="0"/>
              <a:t>Nefes darlığı olması durumunda </a:t>
            </a:r>
          </a:p>
          <a:p>
            <a:r>
              <a:rPr lang="tr-TR" dirty="0"/>
              <a:t>Hekimine haftalık kontrol zamanı beklenmeden  yönlendirilmeli ve bilgi verilmelidir.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Toraks</a:t>
            </a:r>
            <a:r>
              <a:rPr lang="tr-TR" dirty="0"/>
              <a:t> Tümörleri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Torasik</a:t>
            </a:r>
            <a:r>
              <a:rPr lang="tr-TR" dirty="0"/>
              <a:t> tümörler </a:t>
            </a:r>
          </a:p>
          <a:p>
            <a:pPr lvl="1"/>
            <a:r>
              <a:rPr lang="tr-TR" dirty="0"/>
              <a:t>Akciğer kanseri</a:t>
            </a:r>
          </a:p>
          <a:p>
            <a:pPr lvl="1"/>
            <a:r>
              <a:rPr lang="tr-TR" dirty="0" err="1"/>
              <a:t>Özefagus</a:t>
            </a:r>
            <a:r>
              <a:rPr lang="tr-TR" dirty="0"/>
              <a:t> kanseri </a:t>
            </a:r>
          </a:p>
          <a:p>
            <a:pPr lvl="1"/>
            <a:r>
              <a:rPr lang="tr-TR" dirty="0" err="1"/>
              <a:t>Timomadır</a:t>
            </a:r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dirty="0"/>
              <a:t>Akciğer kanseri tüm dünyada en sık görülen kanser tipi ve kanser ölümlerinin en sık nedenidir.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1ED5C0-D797-4424-8B82-FC52CB17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Risk Faktörleri</a:t>
            </a:r>
            <a:r>
              <a:rPr lang="tr-TR" u="sng" dirty="0"/>
              <a:t/>
            </a:r>
            <a:br>
              <a:rPr lang="tr-TR" u="sng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4D3248-967C-4933-8C92-57A104502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Sigara, puro, pipo (tütün) </a:t>
            </a:r>
          </a:p>
          <a:p>
            <a:r>
              <a:rPr lang="tr-TR" dirty="0"/>
              <a:t>Radon</a:t>
            </a:r>
          </a:p>
          <a:p>
            <a:r>
              <a:rPr lang="tr-TR" dirty="0"/>
              <a:t>Bazı kimyasalların uzun süreli solunması (arsenik, berilyum, kadmiyum, </a:t>
            </a:r>
            <a:r>
              <a:rPr lang="tr-TR" dirty="0" err="1"/>
              <a:t>vinil</a:t>
            </a:r>
            <a:r>
              <a:rPr lang="tr-TR" dirty="0"/>
              <a:t> klorür gibi)</a:t>
            </a:r>
          </a:p>
          <a:p>
            <a:r>
              <a:rPr lang="tr-TR" dirty="0"/>
              <a:t>Radyoterapi öyküsü</a:t>
            </a:r>
          </a:p>
          <a:p>
            <a:r>
              <a:rPr lang="tr-TR" dirty="0"/>
              <a:t>Hava kirliliği</a:t>
            </a:r>
          </a:p>
          <a:p>
            <a:r>
              <a:rPr lang="tr-TR" dirty="0"/>
              <a:t>Aile öyküsü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67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Cerrahi</a:t>
            </a:r>
          </a:p>
          <a:p>
            <a:r>
              <a:rPr lang="tr-TR" dirty="0"/>
              <a:t>Radyoterapi</a:t>
            </a:r>
          </a:p>
          <a:p>
            <a:r>
              <a:rPr lang="tr-TR" dirty="0"/>
              <a:t>Kemoterapidir. </a:t>
            </a:r>
          </a:p>
          <a:p>
            <a:endParaRPr lang="tr-TR" dirty="0"/>
          </a:p>
          <a:p>
            <a:r>
              <a:rPr lang="tr-TR" dirty="0"/>
              <a:t>Hastalara erken evrelerde öncelikle cerrahi önerilir. </a:t>
            </a:r>
          </a:p>
          <a:p>
            <a:r>
              <a:rPr lang="tr-TR" dirty="0"/>
              <a:t>Radyoterapi;</a:t>
            </a:r>
          </a:p>
          <a:p>
            <a:pPr lvl="1"/>
            <a:r>
              <a:rPr lang="tr-TR" dirty="0"/>
              <a:t>Cerrahi uygulanamayan hastalara</a:t>
            </a:r>
          </a:p>
          <a:p>
            <a:pPr lvl="1"/>
            <a:r>
              <a:rPr lang="tr-TR" dirty="0"/>
              <a:t>Operasyon uygulanan  hastalarda operasyon  sonrası lokal kontrolü arttırmak için </a:t>
            </a:r>
          </a:p>
          <a:p>
            <a:pPr lvl="1"/>
            <a:r>
              <a:rPr lang="tr-TR" dirty="0"/>
              <a:t>Cerrahi öncesi kitleyi küçültmek için uygulanır</a:t>
            </a:r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r>
              <a:rPr lang="tr-TR" dirty="0"/>
              <a:t> için hastalara</a:t>
            </a:r>
          </a:p>
          <a:p>
            <a:pPr lvl="1"/>
            <a:r>
              <a:rPr lang="tr-TR" dirty="0"/>
              <a:t>Tekrarlanabilir, </a:t>
            </a:r>
          </a:p>
          <a:p>
            <a:pPr lvl="1"/>
            <a:r>
              <a:rPr lang="tr-TR" dirty="0"/>
              <a:t>Rahat edecekleri </a:t>
            </a:r>
          </a:p>
          <a:p>
            <a:pPr lvl="1"/>
            <a:r>
              <a:rPr lang="tr-TR" dirty="0"/>
              <a:t>Açılı alanlarla izin verecek şekilde pozisyon verilmeleri gereklidir. </a:t>
            </a:r>
          </a:p>
          <a:p>
            <a:r>
              <a:rPr lang="tr-TR" dirty="0"/>
              <a:t>Hastalar </a:t>
            </a:r>
            <a:r>
              <a:rPr lang="tr-TR" dirty="0" err="1"/>
              <a:t>supin</a:t>
            </a:r>
            <a:r>
              <a:rPr lang="tr-TR" dirty="0"/>
              <a:t> pozisyonda, </a:t>
            </a:r>
          </a:p>
          <a:p>
            <a:r>
              <a:rPr lang="tr-TR" dirty="0"/>
              <a:t>Kolları başlarının üzerinde, </a:t>
            </a:r>
          </a:p>
          <a:p>
            <a:r>
              <a:rPr lang="tr-TR" dirty="0"/>
              <a:t>Akciğer tedavileri için kullanılan el-kol tutacaklarını (t-bar ya da </a:t>
            </a:r>
            <a:r>
              <a:rPr lang="tr-TR" dirty="0" err="1"/>
              <a:t>wingboard</a:t>
            </a:r>
            <a:r>
              <a:rPr lang="tr-TR" dirty="0"/>
              <a:t>) tutacak şekilde </a:t>
            </a:r>
          </a:p>
          <a:p>
            <a:r>
              <a:rPr lang="tr-TR" dirty="0"/>
              <a:t>Diz altı destekleri kullanılarak </a:t>
            </a:r>
            <a:r>
              <a:rPr lang="tr-TR" dirty="0" err="1"/>
              <a:t>immobilize</a:t>
            </a:r>
            <a:r>
              <a:rPr lang="tr-TR" dirty="0"/>
              <a:t> edilir. </a:t>
            </a:r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Planlama amaçlı görüntülemede</a:t>
            </a:r>
          </a:p>
          <a:p>
            <a:r>
              <a:rPr lang="tr-TR" dirty="0"/>
              <a:t>Hasta üzerine </a:t>
            </a:r>
            <a:r>
              <a:rPr lang="tr-TR" dirty="0" err="1"/>
              <a:t>izomerkez</a:t>
            </a:r>
            <a:r>
              <a:rPr lang="tr-TR" dirty="0"/>
              <a:t> orta hat ve yan lazerlerin izdüşümlerine BT </a:t>
            </a:r>
            <a:r>
              <a:rPr lang="tr-TR" dirty="0" err="1"/>
              <a:t>radyoopak</a:t>
            </a:r>
            <a:r>
              <a:rPr lang="tr-TR" dirty="0"/>
              <a:t> belirleyiciler konur </a:t>
            </a:r>
          </a:p>
          <a:p>
            <a:r>
              <a:rPr lang="tr-TR" dirty="0"/>
              <a:t>BT çekilir. </a:t>
            </a:r>
          </a:p>
          <a:p>
            <a:r>
              <a:rPr lang="tr-TR" dirty="0"/>
              <a:t>Tüm akciğerleri içerecek şekilde, </a:t>
            </a:r>
          </a:p>
          <a:p>
            <a:r>
              <a:rPr lang="tr-TR" dirty="0" err="1"/>
              <a:t>Krikoid</a:t>
            </a:r>
            <a:r>
              <a:rPr lang="tr-TR" dirty="0"/>
              <a:t> kıkırdak ile L2 </a:t>
            </a:r>
            <a:r>
              <a:rPr lang="tr-TR" dirty="0" err="1"/>
              <a:t>vertebra</a:t>
            </a:r>
            <a:r>
              <a:rPr lang="tr-TR" dirty="0"/>
              <a:t> üst sınırı arasındaki bölgenin 3-5 mm kesit kalınlığında görüntüsü alınır.</a:t>
            </a:r>
          </a:p>
          <a:p>
            <a:r>
              <a:rPr lang="tr-TR" dirty="0"/>
              <a:t>Tümörün yerine göre boyunun üst kısmı </a:t>
            </a:r>
            <a:r>
              <a:rPr lang="tr-TR" dirty="0" err="1"/>
              <a:t>eklenebilinir</a:t>
            </a:r>
            <a:endParaRPr lang="tr-TR" dirty="0"/>
          </a:p>
          <a:p>
            <a:r>
              <a:rPr lang="tr-TR" dirty="0"/>
              <a:t>Akciğerin üst kısmında olan tümörlerde iki el yanda olacak şekilde hastaya </a:t>
            </a:r>
            <a:r>
              <a:rPr lang="tr-TR" dirty="0" err="1"/>
              <a:t>smülasyon</a:t>
            </a:r>
            <a:r>
              <a:rPr lang="tr-TR" dirty="0"/>
              <a:t> uygulanır.</a:t>
            </a:r>
          </a:p>
          <a:p>
            <a:r>
              <a:rPr lang="tr-TR" dirty="0"/>
              <a:t>Oral kontrast madde uygulanır.</a:t>
            </a:r>
          </a:p>
        </p:txBody>
      </p:sp>
    </p:spTree>
    <p:extLst>
      <p:ext uri="{BB962C8B-B14F-4D97-AF65-F5344CB8AC3E}">
        <p14:creationId xmlns:p14="http://schemas.microsoft.com/office/powerpoint/2010/main" val="136241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Elde edilen bu görüntüler tedavi planlama sistemine aktarılır. </a:t>
            </a:r>
          </a:p>
          <a:p>
            <a:r>
              <a:rPr lang="tr-TR" dirty="0"/>
              <a:t>Normal riskli dokular </a:t>
            </a:r>
          </a:p>
          <a:p>
            <a:pPr lvl="1"/>
            <a:r>
              <a:rPr lang="tr-TR" dirty="0"/>
              <a:t>Akciğerler</a:t>
            </a:r>
          </a:p>
          <a:p>
            <a:pPr lvl="1"/>
            <a:r>
              <a:rPr lang="tr-TR" dirty="0" err="1"/>
              <a:t>Özefagus</a:t>
            </a:r>
            <a:endParaRPr lang="tr-TR" dirty="0"/>
          </a:p>
          <a:p>
            <a:pPr lvl="1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</a:t>
            </a:r>
            <a:endParaRPr lang="tr-TR" dirty="0"/>
          </a:p>
          <a:p>
            <a:pPr lvl="1"/>
            <a:r>
              <a:rPr lang="tr-TR" dirty="0" err="1"/>
              <a:t>Tiroid</a:t>
            </a:r>
            <a:r>
              <a:rPr lang="tr-TR" dirty="0"/>
              <a:t> dokusu</a:t>
            </a:r>
          </a:p>
          <a:p>
            <a:pPr lvl="1"/>
            <a:r>
              <a:rPr lang="tr-TR" dirty="0"/>
              <a:t>Kalp </a:t>
            </a:r>
          </a:p>
          <a:p>
            <a:pPr lvl="1"/>
            <a:endParaRPr lang="tr-TR" dirty="0"/>
          </a:p>
          <a:p>
            <a:r>
              <a:rPr lang="tr-TR" dirty="0"/>
              <a:t>Hedef tümör hacmi belirlenir.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Stereotaktik</a:t>
            </a:r>
            <a:r>
              <a:rPr lang="tr-TR" dirty="0"/>
              <a:t> </a:t>
            </a:r>
            <a:r>
              <a:rPr lang="tr-TR" dirty="0" err="1"/>
              <a:t>radyocerrahi</a:t>
            </a:r>
            <a:r>
              <a:rPr lang="tr-TR" dirty="0"/>
              <a:t> (SRC)</a:t>
            </a:r>
          </a:p>
          <a:p>
            <a:r>
              <a:rPr lang="tr-TR" dirty="0" err="1"/>
              <a:t>Stereotaktik</a:t>
            </a:r>
            <a:r>
              <a:rPr lang="tr-TR" dirty="0"/>
              <a:t> beden radyoterapisi (SBRT)</a:t>
            </a:r>
          </a:p>
          <a:p>
            <a:r>
              <a:rPr lang="tr-TR" dirty="0"/>
              <a:t>Parçacık tedavisi</a:t>
            </a:r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r>
              <a:rPr lang="tr-TR" dirty="0" err="1"/>
              <a:t>Konformal</a:t>
            </a:r>
            <a:r>
              <a:rPr lang="tr-TR" dirty="0"/>
              <a:t> planlarda haftalık port görüntüleri alınırken </a:t>
            </a:r>
          </a:p>
          <a:p>
            <a:r>
              <a:rPr lang="tr-TR" dirty="0"/>
              <a:t>Yoğunluk ayarlı radyoterapi ya da </a:t>
            </a:r>
            <a:r>
              <a:rPr lang="tr-TR" dirty="0" err="1"/>
              <a:t>sterotaktik</a:t>
            </a:r>
            <a:r>
              <a:rPr lang="tr-TR" dirty="0"/>
              <a:t> radyoterapi tedavilerde emniyet sınırlarının çok dar olması nedeniyle günlük doğrulama önerilmektedir.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401</Words>
  <Application>Microsoft Office PowerPoint</Application>
  <PresentationFormat>Geniş ekran</PresentationFormat>
  <Paragraphs>77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Toraks Tümörlerine Radyoterapi Yaklaşımları ve Uygulamaları </vt:lpstr>
      <vt:lpstr>Toraks Tümörleri</vt:lpstr>
      <vt:lpstr> Risk Faktörleri </vt:lpstr>
      <vt:lpstr>Tedavi Seçenekleri</vt:lpstr>
      <vt:lpstr>Simülasyon </vt:lpstr>
      <vt:lpstr>Simülasyon </vt:lpstr>
      <vt:lpstr>Planlama</vt:lpstr>
      <vt:lpstr>Radyoterapi uygulamaları</vt:lpstr>
      <vt:lpstr>Tedavi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14</cp:revision>
  <dcterms:created xsi:type="dcterms:W3CDTF">2019-02-24T09:33:56Z</dcterms:created>
  <dcterms:modified xsi:type="dcterms:W3CDTF">2021-04-07T10:38:59Z</dcterms:modified>
</cp:coreProperties>
</file>