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2"/>
  </p:notesMasterIdLst>
  <p:handoutMasterIdLst>
    <p:handoutMasterId r:id="rId13"/>
  </p:handoutMasterIdLst>
  <p:sldIdLst>
    <p:sldId id="668" r:id="rId4"/>
    <p:sldId id="609" r:id="rId5"/>
    <p:sldId id="669" r:id="rId6"/>
    <p:sldId id="670" r:id="rId7"/>
    <p:sldId id="671" r:id="rId8"/>
    <p:sldId id="672" r:id="rId9"/>
    <p:sldId id="673" r:id="rId10"/>
    <p:sldId id="674"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83" d="100"/>
          <a:sy n="83" d="100"/>
        </p:scale>
        <p:origin x="-1668" y="-8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19.02.2020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2/19/2020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2/19/2020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2/19/2020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2/19/2020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2/19/2020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2/19/2020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2/19/2020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2/19/2020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2/19/2020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2/19/2020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2/19/2020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2/19/2020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2/19/2020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2/19/2020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2/19/2020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2/19/2020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2/19/2020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2/19/2020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2/19/2020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2/19/2020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2/19/2020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766637"/>
          </a:xfrm>
          <a:prstGeom prst="rect">
            <a:avLst/>
          </a:prstGeom>
        </p:spPr>
        <p:txBody>
          <a:bodyPr wrap="square">
            <a:spAutoFit/>
          </a:bodyPr>
          <a:lstStyle/>
          <a:p>
            <a:pPr marL="0" lvl="1" algn="ctr">
              <a:spcBef>
                <a:spcPct val="20000"/>
              </a:spcBef>
              <a:buClr>
                <a:schemeClr val="accent1"/>
              </a:buClr>
            </a:pPr>
            <a:r>
              <a:rPr lang="tr-TR" sz="3200" b="1" dirty="0"/>
              <a:t>GGY469</a:t>
            </a:r>
          </a:p>
          <a:p>
            <a:pPr marL="0" lvl="1" algn="ctr">
              <a:spcBef>
                <a:spcPct val="20000"/>
              </a:spcBef>
              <a:buClr>
                <a:schemeClr val="accent1"/>
              </a:buClr>
            </a:pPr>
            <a:r>
              <a:rPr lang="tr-TR" sz="3200" b="1" dirty="0"/>
              <a:t>Arazi Ekonomisi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 Dr</a:t>
            </a:r>
            <a:r>
              <a:rPr lang="tr-TR" sz="1600" b="1" dirty="0">
                <a:latin typeface="Arial" panose="020B0604020202020204" pitchFamily="34" charset="0"/>
                <a:ea typeface="Times New Roman" panose="02020603050405020304" pitchFamily="18" charset="0"/>
                <a:cs typeface="Arial" panose="020B0604020202020204" pitchFamily="34" charset="0"/>
              </a:rPr>
              <a:t>. </a:t>
            </a:r>
            <a:r>
              <a:rPr lang="tr-TR" sz="1600" b="1" dirty="0" smtClean="0">
                <a:latin typeface="Arial" panose="020B0604020202020204" pitchFamily="34" charset="0"/>
                <a:ea typeface="Times New Roman" panose="02020603050405020304" pitchFamily="18" charset="0"/>
                <a:cs typeface="Arial" panose="020B0604020202020204" pitchFamily="34" charset="0"/>
              </a:rPr>
              <a:t>Yeşim</a:t>
            </a:r>
            <a:r>
              <a:rPr lang="en-US" sz="1600" b="1" dirty="0" smtClean="0">
                <a:latin typeface="Arial" panose="020B0604020202020204" pitchFamily="34" charset="0"/>
                <a:ea typeface="Times New Roman" panose="02020603050405020304" pitchFamily="18" charset="0"/>
                <a:cs typeface="Arial" panose="020B0604020202020204" pitchFamily="34" charset="0"/>
              </a:rPr>
              <a:t> </a:t>
            </a:r>
            <a:r>
              <a:rPr lang="tr-TR" sz="1600" b="1" dirty="0">
                <a:latin typeface="Arial" panose="020B0604020202020204" pitchFamily="34" charset="0"/>
                <a:ea typeface="Times New Roman" panose="02020603050405020304" pitchFamily="18" charset="0"/>
                <a:cs typeface="Arial" panose="020B0604020202020204" pitchFamily="34" charset="0"/>
              </a:rPr>
              <a:t>TANRIVERMİŞ </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a:t>Türkiye’de arazi mülkiyetinin kullanımı, edinimi ve düzenlenmesine yönelik uygulama ve faaliyetler çeşitli kamu idarelerinin yetki ve sorumluluk alanlarında ve ilgili mevzuatlar çerçevesinde yürütülmektedir.</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Arazi mülkiyet hakkı ile ilgili esaslar, Toprak Koruma ve Arazi Kullanımı Kanunu kapsamında yer almaktadır. </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 Mülkiyeti ve Planlama</a:t>
            </a:r>
            <a:endParaRPr lang="tr-TR" sz="2400" dirty="0">
              <a:solidFill>
                <a:srgbClr val="FF0000"/>
              </a:solidFill>
              <a:latin typeface="Arial" pitchFamily="34" charset="0"/>
              <a:cs typeface="Arial"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8562069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a:t>Arazi Mülkiyet Hakkının Kullanımı ve Toprak Koruma Kurulu Devletin hüküm ve tasarrufu altında ve Hazinenin özel mülkiyetinde olan araziler ile kamu kurumlarına, gerçek ve tüzel kişilere ait olan arazilerin mülkiyet hakkı kullanılırken toprağın; bitkisel üretim fonksiyonu, endüstriyel, </a:t>
            </a:r>
            <a:r>
              <a:rPr lang="tr-TR" dirty="0" err="1"/>
              <a:t>sosyo</a:t>
            </a:r>
            <a:r>
              <a:rPr lang="tr-TR" dirty="0"/>
              <a:t>-ekonomik ve ekolojik işlevlerinin tamamen, kısmen veya geçici olarak engellenmemesi amacıyla araziyi kullananlar, bu Kanunun öngördüğü tedbirleri almakla yükümlüdür.</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 Mülkiyeti ve Planlama</a:t>
            </a:r>
            <a:endParaRPr lang="tr-TR" sz="2400" dirty="0">
              <a:solidFill>
                <a:srgbClr val="FF0000"/>
              </a:solidFill>
              <a:latin typeface="Arial" pitchFamily="34" charset="0"/>
              <a:cs typeface="Arial"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12938817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a:t>Toprak Koruma Kurulları; Her ilde, valinin başkanlığında, ildeki tarımdan sorumlu birim amiri tarafından başkan yardımcılığı ve sekretarya hizmetleri görevi yürütülmek üzere, ilde plan yapma yetkisine sahip kamu kurum ve kuruluşları ile üniversitelerden, üç birimin ve Maliye Bakanlığının ildeki üst düzey temsilcisi ile planlama ve/veya toprak koruma konularında ulusal ölçekte faaliyette bulunan kamu kurumu niteliğini haiz meslek kuruluşları ile sivil toplum kuruluşlarının yerel temsilcilerinden üç kişi olmak üzere Kurul oluşturulur.</a:t>
            </a:r>
            <a:br>
              <a:rPr lang="tr-TR" dirty="0"/>
            </a:b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 Mülkiyeti ve Planlama</a:t>
            </a:r>
            <a:endParaRPr lang="tr-TR" sz="2400" dirty="0">
              <a:solidFill>
                <a:srgbClr val="FF0000"/>
              </a:solidFill>
              <a:latin typeface="Arial" pitchFamily="34" charset="0"/>
              <a:cs typeface="Arial"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14230777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a:t>Kurulun gündeminde bulunan araziler özel kanunlarla koruma altına alınmış alanlar, Devlet Su İşleri Genel Müdürlüğünün proje alanı veya 22.11.1984 tarihli ve 3083 sayılı Sulama Alanlarında Arazi Düzenlenmesine Dair Tarım Reformu Kanununa göre uygulama alanı ilan edilen yerlerden ise bu alanlarda uygulama yapan birimin yetkili temsilcisi de Kurula dahil edilir.</a:t>
            </a:r>
          </a:p>
          <a:p>
            <a:pPr algn="just">
              <a:lnSpc>
                <a:spcPct val="100000"/>
              </a:lnSpc>
              <a:spcBef>
                <a:spcPts val="300"/>
              </a:spcBef>
              <a:buClr>
                <a:srgbClr val="160093"/>
              </a:buClr>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 Kurulun kuruluşu, çalışma usul ve esasları Bakanlık tarafından hazırlanacak yönetmelikle belirlenir.</a:t>
            </a:r>
            <a:br>
              <a:rPr lang="tr-TR" dirty="0"/>
            </a:b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 Mülkiyeti ve Planlama</a:t>
            </a:r>
            <a:endParaRPr lang="tr-TR" sz="2400" dirty="0">
              <a:solidFill>
                <a:srgbClr val="FF0000"/>
              </a:solidFill>
              <a:latin typeface="Arial" pitchFamily="34" charset="0"/>
              <a:cs typeface="Arial"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25941298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b="1" dirty="0"/>
              <a:t>Toprak Koruma Kurulunun Görevleri;</a:t>
            </a:r>
          </a:p>
          <a:p>
            <a:pPr algn="just">
              <a:lnSpc>
                <a:spcPct val="100000"/>
              </a:lnSpc>
              <a:spcBef>
                <a:spcPts val="300"/>
              </a:spcBef>
              <a:buClr>
                <a:srgbClr val="160093"/>
              </a:buClr>
              <a:buFont typeface="Courier New" panose="02070309020205020404" pitchFamily="49" charset="0"/>
              <a:buChar char="o"/>
              <a:defRPr/>
            </a:pPr>
            <a:r>
              <a:rPr lang="tr-TR" dirty="0"/>
              <a:t> Arazi kullanılan tüm faaliyetlerde, arazinin korunması, geliştirilmesi ve verimli kullanılmasına yönelik inceleme, değerlendirme ve izleme yapmak, ortaya çıkan olumsuzlukları belirlemek, toprak korumayı ve bununla ilgili sorunları giderici önlemleri almak, geliştirmek, uygulanmasını sağlamak için görüş oluşturmak,</a:t>
            </a:r>
          </a:p>
          <a:p>
            <a:pPr algn="just">
              <a:lnSpc>
                <a:spcPct val="100000"/>
              </a:lnSpc>
              <a:spcBef>
                <a:spcPts val="300"/>
              </a:spcBef>
              <a:buClr>
                <a:srgbClr val="160093"/>
              </a:buClr>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 Arazi kullanımını gerektiren tüm girişimleri yönlendirmek üzere, yerel plan veya projelerin uygulanması amacıyla takibini yapmak,</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 Mülkiyeti ve Planlama</a:t>
            </a:r>
            <a:endParaRPr lang="tr-TR" sz="2400" dirty="0">
              <a:solidFill>
                <a:srgbClr val="FF0000"/>
              </a:solidFill>
              <a:latin typeface="Arial" pitchFamily="34" charset="0"/>
              <a:cs typeface="Arial"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12577009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b="1" dirty="0"/>
              <a:t>Toprak Koruma Kurulunun Görevleri;</a:t>
            </a:r>
          </a:p>
          <a:p>
            <a:pPr algn="just">
              <a:lnSpc>
                <a:spcPct val="100000"/>
              </a:lnSpc>
              <a:spcBef>
                <a:spcPts val="300"/>
              </a:spcBef>
              <a:buClr>
                <a:srgbClr val="160093"/>
              </a:buClr>
              <a:buFont typeface="Courier New" panose="02070309020205020404" pitchFamily="49" charset="0"/>
              <a:buChar char="o"/>
              <a:defRPr/>
            </a:pPr>
            <a:r>
              <a:rPr lang="tr-TR" dirty="0"/>
              <a:t> Toprak koruma önlemlerinin yerine getirilmesi sürecini yerel ölçekte izlemek, değerlendirmek ve çözümleyici öneriler geliştirmek, hazırlanacak toprak koruma ve arazi kullanım planları doğrultusunda, yerel ölçekli yıllık iş programları için görüş oluşturmak ve uygulamaya konulmasının takibini yapmak,</a:t>
            </a:r>
          </a:p>
          <a:p>
            <a:pPr algn="just">
              <a:lnSpc>
                <a:spcPct val="100000"/>
              </a:lnSpc>
              <a:spcBef>
                <a:spcPts val="300"/>
              </a:spcBef>
              <a:buClr>
                <a:srgbClr val="160093"/>
              </a:buClr>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Ülkesel, bölgesel veya yerel ölçekli yapılan planlar arasındaki uyumu denetlemek,</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 Mülkiyeti ve Planlama</a:t>
            </a:r>
            <a:endParaRPr lang="tr-TR" sz="2400" dirty="0">
              <a:solidFill>
                <a:srgbClr val="FF0000"/>
              </a:solidFill>
              <a:latin typeface="Arial" pitchFamily="34" charset="0"/>
              <a:cs typeface="Arial"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21021352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smtClean="0"/>
              <a:t> Arazi </a:t>
            </a:r>
            <a:r>
              <a:rPr lang="tr-TR" dirty="0"/>
              <a:t>mülkiyetinden sonra arazi kullanım planlaması ise, en uygun arazi kullanım seçeneklerinin belirlenmesi ve uygulanması amacıyla arazi ve toprak potansiyelinin, arazi kullanımı alternatiflerinin, ekonomik ve sosyal koşulların sistematik olarak değerlendirilmesi olarak tanımlanmaktadır.</a:t>
            </a:r>
          </a:p>
          <a:p>
            <a:pPr algn="just">
              <a:lnSpc>
                <a:spcPct val="100000"/>
              </a:lnSpc>
              <a:spcBef>
                <a:spcPts val="300"/>
              </a:spcBef>
              <a:buClr>
                <a:srgbClr val="160093"/>
              </a:buClr>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 Gelecek için kaynakların korunmasını sağlarken toplumun gereksinimlerini en iyi biçimde karşılayacak arazi kullanım uygulamalarının yürürlüğe konulmasını sağlamaktır.</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 Mülkiyeti ve Planlama</a:t>
            </a:r>
            <a:endParaRPr lang="tr-TR" sz="2400" dirty="0">
              <a:solidFill>
                <a:srgbClr val="FF0000"/>
              </a:solidFill>
              <a:latin typeface="Arial" pitchFamily="34" charset="0"/>
              <a:cs typeface="Arial"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413047263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25645</TotalTime>
  <Words>477</Words>
  <Application>Microsoft Office PowerPoint</Application>
  <PresentationFormat>Ekran Gösterisi (4:3)</PresentationFormat>
  <Paragraphs>58</Paragraphs>
  <Slides>8</Slides>
  <Notes>0</Notes>
  <HiddenSlides>0</HiddenSlides>
  <MMClips>0</MMClips>
  <ScaleCrop>false</ScaleCrop>
  <HeadingPairs>
    <vt:vector size="4" baseType="variant">
      <vt:variant>
        <vt:lpstr>Tema</vt:lpstr>
      </vt:variant>
      <vt:variant>
        <vt:i4>3</vt:i4>
      </vt:variant>
      <vt:variant>
        <vt:lpstr>Slayt Başlıkları</vt:lpstr>
      </vt:variant>
      <vt:variant>
        <vt:i4>8</vt:i4>
      </vt:variant>
    </vt:vector>
  </HeadingPairs>
  <TitlesOfParts>
    <vt:vector size="11" baseType="lpstr">
      <vt:lpstr>ekonomi</vt:lpstr>
      <vt:lpstr>1_Rics</vt:lpstr>
      <vt:lpstr>h.t.</vt:lpstr>
      <vt:lpstr>PowerPoint Sunusu</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949</cp:revision>
  <cp:lastPrinted>2016-10-24T07:53:35Z</cp:lastPrinted>
  <dcterms:created xsi:type="dcterms:W3CDTF">2016-09-18T09:35:24Z</dcterms:created>
  <dcterms:modified xsi:type="dcterms:W3CDTF">2020-02-19T11:53:16Z</dcterms:modified>
</cp:coreProperties>
</file>