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795" r:id="rId10"/>
    <p:sldMasterId id="214748381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7" r:id="rId19"/>
    <p:sldId id="264" r:id="rId20"/>
    <p:sldId id="265" r:id="rId21"/>
    <p:sldId id="268" r:id="rId22"/>
    <p:sldId id="269" r:id="rId23"/>
    <p:sldId id="266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59846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7527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68977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35445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16050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0856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55122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8204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1179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723261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017147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05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4145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83730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04857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46671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6368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598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8280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20979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28349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7472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040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9495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9200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515472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52486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8306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61248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48865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46907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1252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66273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9544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101553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88456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8565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46281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83510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24858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253312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46023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15642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78754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995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97882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4165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E349E71-883D-4D72-B43F-37DB1223F59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269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3AB0-03AD-43C6-8B28-87BC7602A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60883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A49C2FA-C8D5-4718-A760-3C5EEF97035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894002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C1F1-D675-4700-AB56-64A0CDE494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489916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7F77-8ADE-4CA2-AF1F-889C771F58A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171764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35AD-D77D-4AA9-82EA-577E52563FD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19946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7167-8003-4BD6-8C6F-3111B6E9D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97256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09DC-58B4-4C6F-84CC-EBD33987D5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27560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1590-6B36-40DE-92A0-FA65AE0E17D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5186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3295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E873-86BB-4E09-818C-0639796A40C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225802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45FF-A6B0-41F7-8149-F244A3EC2F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242608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DCF2-532D-4A06-A078-E482960D6D9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07049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2D99-C7E8-4DD8-88AA-C028C241FE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76036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B81A-EA28-4F8D-BE33-9834FFA05C4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692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901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0077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101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535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435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2997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374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33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766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4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562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9278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357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4183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07821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5741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1485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77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456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637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8593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2625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1474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36495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8711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71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1546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2918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9454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4535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5759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18821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9571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236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2576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0100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84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7699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2645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49543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3358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9707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9357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4701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23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2395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501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7019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7258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6772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3555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2688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38260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7308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66332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03952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6552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6416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53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2471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9563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6970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5828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41677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1339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378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9982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3585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6597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15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952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9308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9638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92417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62749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49321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4208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D313-09F5-4FA6-8FEC-F53004AB99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6669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2195E4F-60D7-423B-95BC-0FEF7DEB7A0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5063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C63D-8A2E-4C0E-B8E3-60539DFB0E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7833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C93-323B-4FA1-B84E-B64EA1F439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41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39599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238-E785-4EE6-BA73-948479C3F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6899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D702-2939-488D-A2E2-167E5C56EF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52515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66F7-0AE0-4664-BE49-929DD68A3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299355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FA7D-E394-4BBB-AD29-89609F6F83C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07737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A85-6998-4C35-A93E-BB316342FC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33372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B431-AC8F-4831-BFC2-DF52B25BDD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892360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9BF4-4F8D-4C30-8D34-ABC4573E5A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7821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9858-F8C8-484D-AAB5-63B62ED1FC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7721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412A-3378-47CE-B5A7-EC0564619A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01244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452250-3795-4F9F-B651-86A8AC146B5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61666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7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7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AB15E61-FCE6-4775-8235-BF0BF8E9076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82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7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4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9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5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6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6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A9B1CE-8DAA-4645-A024-6452803FCA3F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4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1219200"/>
          </a:xfrm>
        </p:spPr>
        <p:txBody>
          <a:bodyPr/>
          <a:lstStyle/>
          <a:p>
            <a:pPr eaLnBrk="1" hangingPunct="1"/>
            <a:r>
              <a:rPr lang="tr-TR" altLang="tr-TR" sz="540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Vitaminler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25539"/>
            <a:ext cx="8229600" cy="4751387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>
                <a:latin typeface="Andalus" pitchFamily="2" charset="-78"/>
                <a:cs typeface="Andalus" pitchFamily="2" charset="-78"/>
              </a:rPr>
              <a:t>Suda eriyenler;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b="1" dirty="0">
                <a:latin typeface="Andalus" pitchFamily="2" charset="-78"/>
                <a:cs typeface="Andalus" pitchFamily="2" charset="-78"/>
              </a:rPr>
              <a:t>	B ve C vitamini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>
                <a:latin typeface="Andalus" pitchFamily="2" charset="-78"/>
                <a:cs typeface="Andalus" pitchFamily="2" charset="-78"/>
              </a:rPr>
              <a:t>Yağda eriyenler;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b="1" dirty="0">
                <a:latin typeface="Andalus" pitchFamily="2" charset="-78"/>
                <a:cs typeface="Andalus" pitchFamily="2" charset="-78"/>
              </a:rPr>
              <a:t>	A, D, E ve K vitamini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3200" b="1" dirty="0">
              <a:latin typeface="Andalus" pitchFamily="2" charset="-78"/>
              <a:cs typeface="Andalus" pitchFamily="2" charset="-78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b="1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VİTAMİN VE MİNERAL GÜNLÜK İHTİYACI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b="1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YETERLİ VE DENGELİ BİR BESLENME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b="1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İLE ALINABİLİR</a:t>
            </a:r>
          </a:p>
        </p:txBody>
      </p:sp>
      <p:pic>
        <p:nvPicPr>
          <p:cNvPr id="8196" name="Picture 4" descr="supplements_vitamins_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0"/>
            <a:ext cx="3563937" cy="3716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5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022764" y="1641764"/>
            <a:ext cx="8147050" cy="449955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B6 vitamini: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 Protein ve amino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asit metabolizmasında görev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alır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. Kırmızı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kan hücresi 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ve yeni protein üretimi için gereklidir.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Bu yüzden B6 vitamini sporcular için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çok önemlidir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. 5-15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mg</a:t>
            </a:r>
            <a:endParaRPr lang="tr-TR" altLang="tr-TR" sz="36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4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6226" y="1010373"/>
            <a:ext cx="7658101" cy="4389437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None/>
            </a:pPr>
            <a:r>
              <a:rPr lang="tr-TR" alt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B5 </a:t>
            </a:r>
            <a:r>
              <a:rPr lang="tr-TR" altLang="tr-TR" sz="3600" dirty="0" err="1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Pantotenik</a:t>
            </a:r>
            <a:r>
              <a:rPr lang="tr-TR" alt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 asit: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 err="1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Glukoz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 err="1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yapımı,yağ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asitleri ve vücuttaki</a:t>
            </a:r>
          </a:p>
          <a:p>
            <a:pPr lvl="0" algn="just" eaLnBrk="1" hangingPunct="1">
              <a:lnSpc>
                <a:spcPct val="150000"/>
              </a:lnSpc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diğer </a:t>
            </a:r>
            <a:r>
              <a:rPr lang="tr-TR" altLang="tr-TR" sz="3600" dirty="0" err="1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metabolik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olaylar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için gereklidir.</a:t>
            </a:r>
          </a:p>
          <a:p>
            <a:pPr lvl="0" algn="just" eaLnBrk="1" hangingPunct="1">
              <a:lnSpc>
                <a:spcPct val="150000"/>
              </a:lnSpc>
              <a:buNone/>
            </a:pPr>
            <a:r>
              <a:rPr lang="tr-TR" altLang="tr-TR" sz="3600" dirty="0" err="1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Steroid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hormonlarının ve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beyin kimyasallarının</a:t>
            </a:r>
          </a:p>
          <a:p>
            <a:pPr lvl="0" algn="just" eaLnBrk="1" hangingPunct="1">
              <a:lnSpc>
                <a:spcPct val="150000"/>
              </a:lnSpc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üretiminde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kullanılır.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Eksikliği atletik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performansa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ve</a:t>
            </a:r>
          </a:p>
          <a:p>
            <a:pPr lvl="0" algn="just" eaLnBrk="1" hangingPunct="1">
              <a:lnSpc>
                <a:spcPct val="150000"/>
              </a:lnSpc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sağlığa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zararlı olabilir</a:t>
            </a:r>
            <a:endParaRPr lang="tr-TR" altLang="tr-TR" sz="3600" dirty="0">
              <a:solidFill>
                <a:srgbClr val="6600CC"/>
              </a:solidFill>
              <a:latin typeface="Andalus" pitchFamily="2" charset="-78"/>
              <a:cs typeface="Andalus" pitchFamily="2" charset="-78"/>
            </a:endParaRPr>
          </a:p>
          <a:p>
            <a:pPr lvl="0" eaLnBrk="1" hangingPunct="1">
              <a:lnSpc>
                <a:spcPct val="90000"/>
              </a:lnSpc>
            </a:pPr>
            <a:endParaRPr lang="tr-TR" altLang="tr-TR" b="1" dirty="0">
              <a:solidFill>
                <a:srgbClr val="CC0099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620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40427"/>
            <a:ext cx="7543800" cy="748146"/>
          </a:xfrm>
        </p:spPr>
        <p:txBody>
          <a:bodyPr/>
          <a:lstStyle/>
          <a:p>
            <a:pPr algn="just" eaLnBrk="1" hangingPunct="1"/>
            <a:r>
              <a:rPr lang="tr-TR" altLang="tr-TR" sz="4800" dirty="0">
                <a:latin typeface="Andalus" pitchFamily="2" charset="-78"/>
                <a:cs typeface="Andalus" pitchFamily="2" charset="-78"/>
              </a:rPr>
              <a:t>Beta </a:t>
            </a:r>
            <a:r>
              <a:rPr lang="tr-TR" altLang="tr-TR" sz="4800" dirty="0" err="1">
                <a:latin typeface="Andalus" pitchFamily="2" charset="-78"/>
                <a:cs typeface="Andalus" pitchFamily="2" charset="-78"/>
              </a:rPr>
              <a:t>karotenler</a:t>
            </a:r>
            <a:endParaRPr lang="tr-TR" altLang="tr-TR" sz="48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26128" y="2088573"/>
            <a:ext cx="8797636" cy="339782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Meyvelere ve sebzeler sarı, turuncu,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kırmızı rengini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veren 600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carotenoid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pigmentini kapsarlar.</a:t>
            </a:r>
          </a:p>
          <a:p>
            <a:pPr marL="0" indent="0" algn="just" eaLnBrk="1" hangingPunct="1"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Vitamin değildirler fakat, serbest radikallerin hücrelere verdikleri zararları korumakta görev alırlar. </a:t>
            </a:r>
          </a:p>
          <a:p>
            <a:pPr marL="0" indent="0" algn="just" eaLnBrk="1" hangingPunct="1"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Beta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karoten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, E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vitaminin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tekrar oluşumuna yardım eder ve serbest radikalleri engeller.</a:t>
            </a:r>
          </a:p>
          <a:p>
            <a:pPr marL="0" indent="0" algn="just" eaLnBrk="1" hangingPunct="1"/>
            <a:endParaRPr lang="tr-TR" altLang="tr-TR" sz="32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13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981075"/>
            <a:ext cx="8435975" cy="367405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48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</a:t>
            </a:r>
            <a:r>
              <a:rPr lang="tr-TR" altLang="tr-TR" sz="4800" dirty="0">
                <a:latin typeface="Andalus" pitchFamily="2" charset="-78"/>
                <a:cs typeface="Andalus" pitchFamily="2" charset="-78"/>
              </a:rPr>
              <a:t>Sıcakta ve yoğun antrenmanda </a:t>
            </a:r>
            <a:r>
              <a:rPr lang="tr-TR" altLang="tr-TR" sz="4800" dirty="0">
                <a:solidFill>
                  <a:srgbClr val="008000"/>
                </a:solidFill>
                <a:latin typeface="Andalus" pitchFamily="2" charset="-78"/>
                <a:cs typeface="Andalus" pitchFamily="2" charset="-78"/>
              </a:rPr>
              <a:t>C</a:t>
            </a:r>
            <a:r>
              <a:rPr lang="tr-TR" altLang="tr-TR" sz="4800" dirty="0">
                <a:solidFill>
                  <a:srgbClr val="660066"/>
                </a:solidFill>
                <a:latin typeface="Andalus" pitchFamily="2" charset="-78"/>
                <a:cs typeface="Andalus" pitchFamily="2" charset="-78"/>
              </a:rPr>
              <a:t> ve </a:t>
            </a:r>
            <a:r>
              <a:rPr lang="tr-TR" altLang="tr-TR" sz="4800" dirty="0">
                <a:solidFill>
                  <a:srgbClr val="FF9900"/>
                </a:solidFill>
                <a:latin typeface="Andalus" pitchFamily="2" charset="-78"/>
                <a:cs typeface="Andalus" pitchFamily="2" charset="-78"/>
              </a:rPr>
              <a:t>B </a:t>
            </a:r>
            <a:r>
              <a:rPr lang="tr-TR" altLang="tr-TR" sz="4800" dirty="0">
                <a:latin typeface="Andalus" pitchFamily="2" charset="-78"/>
                <a:cs typeface="Andalus" pitchFamily="2" charset="-78"/>
              </a:rPr>
              <a:t>vitaminleri </a:t>
            </a:r>
            <a:r>
              <a:rPr lang="tr-TR" altLang="tr-TR" sz="4800" dirty="0">
                <a:solidFill>
                  <a:srgbClr val="CC99FF"/>
                </a:solidFill>
                <a:latin typeface="Andalus" pitchFamily="2" charset="-78"/>
                <a:cs typeface="Andalus" pitchFamily="2" charset="-78"/>
              </a:rPr>
              <a:t>,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48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 </a:t>
            </a:r>
            <a:r>
              <a:rPr lang="tr-TR" altLang="tr-TR" sz="4800" dirty="0">
                <a:latin typeface="Andalus" pitchFamily="2" charset="-78"/>
                <a:cs typeface="Andalus" pitchFamily="2" charset="-78"/>
              </a:rPr>
              <a:t>Yüksek rakımlı yerlerde</a:t>
            </a:r>
            <a:r>
              <a:rPr lang="tr-TR" altLang="tr-TR" sz="4800" dirty="0">
                <a:solidFill>
                  <a:srgbClr val="660066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4800" dirty="0" smtClean="0">
                <a:solidFill>
                  <a:srgbClr val="660066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4800" dirty="0" smtClean="0">
                <a:solidFill>
                  <a:srgbClr val="F6002F"/>
                </a:solidFill>
                <a:latin typeface="Andalus" pitchFamily="2" charset="-78"/>
                <a:cs typeface="Andalus" pitchFamily="2" charset="-78"/>
              </a:rPr>
              <a:t>E </a:t>
            </a:r>
            <a:r>
              <a:rPr lang="tr-TR" altLang="tr-TR" sz="4800" dirty="0">
                <a:latin typeface="Andalus" pitchFamily="2" charset="-78"/>
                <a:cs typeface="Andalus" pitchFamily="2" charset="-78"/>
              </a:rPr>
              <a:t>vitamini takviyesi yapılabilir.</a:t>
            </a:r>
          </a:p>
          <a:p>
            <a:pPr eaLnBrk="1" hangingPunct="1"/>
            <a:endParaRPr lang="tr-TR" altLang="tr-TR" sz="4000" dirty="0"/>
          </a:p>
        </p:txBody>
      </p:sp>
      <p:pic>
        <p:nvPicPr>
          <p:cNvPr id="18435" name="Picture 9" descr="mey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457700"/>
            <a:ext cx="56880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0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930275"/>
          </a:xfrm>
        </p:spPr>
        <p:txBody>
          <a:bodyPr/>
          <a:lstStyle/>
          <a:p>
            <a:pPr algn="ctr" eaLnBrk="1" hangingPunct="1"/>
            <a:r>
              <a:rPr lang="tr-TR" altLang="tr-TR" sz="4000">
                <a:latin typeface="Andalus" pitchFamily="2" charset="-78"/>
                <a:cs typeface="Andalus" pitchFamily="2" charset="-78"/>
              </a:rPr>
              <a:t>C VİTAMİNİ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22218" y="1484313"/>
            <a:ext cx="9088582" cy="46466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C vitaminin egzersizle ilgili pek çok görevi vardır.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1.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Konnektif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doku oluşumu için ve egzersiz sırasında üretilen adrenalin gibi bazı hormonları için gereklidir.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2. Kırmızı kan hücresi oluşumunu sağlar.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3. Demir emilimini çoğaltır.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4. Güçlü bir antioksidandır.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5. E vitamini gibi egzersizle oluşan hücre yıkımına karşı koruma sağlar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tr-TR" altLang="tr-TR" sz="32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2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642937"/>
          </a:xfrm>
        </p:spPr>
        <p:txBody>
          <a:bodyPr/>
          <a:lstStyle/>
          <a:p>
            <a:pPr algn="ctr" eaLnBrk="1" hangingPunct="1"/>
            <a:r>
              <a:rPr lang="tr-TR" altLang="tr-TR" sz="4400">
                <a:solidFill>
                  <a:srgbClr val="6600CC"/>
                </a:solidFill>
                <a:latin typeface="Andalus" pitchFamily="2" charset="-78"/>
                <a:cs typeface="Andalus" pitchFamily="2" charset="-78"/>
              </a:rPr>
              <a:t>E vitamini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074575" y="836613"/>
            <a:ext cx="7550439" cy="5294312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1.Etkili bir antioksidandır.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2800" dirty="0">
              <a:latin typeface="Andalus" pitchFamily="2" charset="-78"/>
              <a:cs typeface="Andalus" pitchFamily="2" charset="-78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Hücre </a:t>
            </a:r>
            <a:r>
              <a:rPr lang="tr-TR" sz="2800" dirty="0" err="1" smtClean="0">
                <a:latin typeface="Andalus" pitchFamily="2" charset="-78"/>
                <a:cs typeface="Andalus" pitchFamily="2" charset="-78"/>
              </a:rPr>
              <a:t>membranında</a:t>
            </a:r>
            <a:r>
              <a:rPr lang="tr-TR" sz="2800" dirty="0" smtClean="0">
                <a:latin typeface="Andalus" pitchFamily="2" charset="-78"/>
                <a:cs typeface="Andalus" pitchFamily="2" charset="-78"/>
              </a:rPr>
              <a:t> yağ </a:t>
            </a:r>
            <a:r>
              <a:rPr lang="tr-TR" sz="2800" dirty="0">
                <a:latin typeface="Andalus" pitchFamily="2" charset="-78"/>
                <a:cs typeface="Andalus" pitchFamily="2" charset="-78"/>
              </a:rPr>
              <a:t>asitlerinin oksitlenmesini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önlerler ve hücrelerin zarar görmesini engelleyip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hücreleri korurlar.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2.Kas yaralanmalarında , iltihabi durumlarda etkilidir.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2800" dirty="0">
              <a:latin typeface="Andalus" pitchFamily="2" charset="-78"/>
              <a:cs typeface="Andalus" pitchFamily="2" charset="-78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E vitamini alımındaki eksikliğin, bu tip mekanik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hasarlarda duyarlılığı artırdığına dair ipuçları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800" dirty="0">
                <a:latin typeface="Andalus" pitchFamily="2" charset="-78"/>
                <a:cs typeface="Andalus" pitchFamily="2" charset="-78"/>
              </a:rPr>
              <a:t>bulunmaktadır</a:t>
            </a:r>
          </a:p>
        </p:txBody>
      </p:sp>
      <p:pic>
        <p:nvPicPr>
          <p:cNvPr id="10244" name="Picture 4" descr="ANd9GcTQrGV-cgKu9yT0byKEBSElBD3J0Utv3WBa-PWxIqS9xg31tBlF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2997200"/>
            <a:ext cx="8270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şağı Ok"/>
          <p:cNvSpPr/>
          <p:nvPr/>
        </p:nvSpPr>
        <p:spPr>
          <a:xfrm>
            <a:off x="4287839" y="1280103"/>
            <a:ext cx="484187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tr-TR" sz="2600" b="1">
              <a:solidFill>
                <a:prstClr val="white"/>
              </a:solidFill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3472730" y="3812165"/>
            <a:ext cx="484187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tr-TR" sz="26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9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3000" y="1052513"/>
            <a:ext cx="9067800" cy="4464050"/>
          </a:xfrm>
        </p:spPr>
        <p:txBody>
          <a:bodyPr/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dirty="0">
                <a:latin typeface="Andalus" pitchFamily="2" charset="-78"/>
                <a:cs typeface="Andalus" pitchFamily="2" charset="-78"/>
              </a:rPr>
              <a:t>Düzenli ayarlanmış diyet uygulayan </a:t>
            </a:r>
            <a:r>
              <a:rPr lang="tr-TR" sz="3200" dirty="0" smtClean="0">
                <a:latin typeface="Andalus" pitchFamily="2" charset="-78"/>
                <a:cs typeface="Andalus" pitchFamily="2" charset="-78"/>
              </a:rPr>
              <a:t>sporcuların E </a:t>
            </a:r>
            <a:r>
              <a:rPr lang="tr-TR" sz="3200" dirty="0">
                <a:latin typeface="Andalus" pitchFamily="2" charset="-78"/>
                <a:cs typeface="Andalus" pitchFamily="2" charset="-78"/>
              </a:rPr>
              <a:t>vitamini </a:t>
            </a:r>
            <a:r>
              <a:rPr lang="tr-TR" sz="3200" dirty="0" smtClean="0">
                <a:latin typeface="Andalus" pitchFamily="2" charset="-78"/>
                <a:cs typeface="Andalus" pitchFamily="2" charset="-78"/>
              </a:rPr>
              <a:t>eksikliği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dirty="0" smtClean="0">
                <a:latin typeface="Andalus" pitchFamily="2" charset="-78"/>
                <a:cs typeface="Andalus" pitchFamily="2" charset="-78"/>
              </a:rPr>
              <a:t>Yaşamaları pek mümkün değildir</a:t>
            </a:r>
            <a:r>
              <a:rPr lang="tr-TR" sz="3200" dirty="0">
                <a:latin typeface="Andalus" pitchFamily="2" charset="-78"/>
                <a:cs typeface="Andalus" pitchFamily="2" charset="-78"/>
              </a:rPr>
              <a:t>.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dirty="0">
                <a:latin typeface="Andalus" pitchFamily="2" charset="-78"/>
                <a:cs typeface="Andalus" pitchFamily="2" charset="-78"/>
              </a:rPr>
              <a:t>Bu sebeple, bu sporcuların </a:t>
            </a:r>
            <a:r>
              <a:rPr lang="tr-TR" sz="3200" dirty="0" smtClean="0">
                <a:latin typeface="Andalus" pitchFamily="2" charset="-78"/>
                <a:cs typeface="Andalus" pitchFamily="2" charset="-78"/>
              </a:rPr>
              <a:t>beslenmesinde bulunan </a:t>
            </a:r>
            <a:r>
              <a:rPr lang="tr-TR" sz="3200" dirty="0">
                <a:latin typeface="Andalus" pitchFamily="2" charset="-78"/>
                <a:cs typeface="Andalus" pitchFamily="2" charset="-78"/>
              </a:rPr>
              <a:t>E vitamini </a:t>
            </a:r>
            <a:r>
              <a:rPr lang="tr-TR" sz="3200" dirty="0" smtClean="0">
                <a:latin typeface="Andalus" pitchFamily="2" charset="-78"/>
                <a:cs typeface="Andalus" pitchFamily="2" charset="-78"/>
              </a:rPr>
              <a:t>desteğinin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Egzersiz </a:t>
            </a:r>
            <a:r>
              <a:rPr lang="tr-TR" sz="32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k</a:t>
            </a:r>
            <a:r>
              <a:rPr lang="tr-TR" sz="3200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aynaklı kas </a:t>
            </a:r>
            <a:r>
              <a:rPr lang="tr-TR" sz="32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ağrıları yaşamalarına karşı </a:t>
            </a:r>
            <a:r>
              <a:rPr lang="tr-TR" sz="3200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bir koruyuculuğu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200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bulunmamaktadır </a:t>
            </a:r>
            <a:endParaRPr lang="tr-TR" sz="3200" dirty="0">
              <a:solidFill>
                <a:srgbClr val="0000FF"/>
              </a:solidFill>
              <a:latin typeface="Andalus" pitchFamily="2" charset="-78"/>
              <a:cs typeface="Andalus" pitchFamily="2" charset="-78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>
              <a:solidFill>
                <a:srgbClr val="0000FF"/>
              </a:solidFill>
              <a:latin typeface="Andalus" pitchFamily="2" charset="-78"/>
              <a:cs typeface="Andalus" pitchFamily="2" charset="-78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tr-TR" sz="3200" dirty="0"/>
          </a:p>
        </p:txBody>
      </p:sp>
      <p:pic>
        <p:nvPicPr>
          <p:cNvPr id="11267" name="Picture 7" descr="gnc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652963"/>
            <a:ext cx="2879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7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1003300"/>
          </a:xfrm>
        </p:spPr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A vitamini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62545" y="1714499"/>
            <a:ext cx="8548255" cy="4416425"/>
          </a:xfrm>
        </p:spPr>
        <p:txBody>
          <a:bodyPr/>
          <a:lstStyle/>
          <a:p>
            <a:pPr algn="just" eaLnBrk="1" hangingPunct="1"/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Uzun süreli yüksek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yoğunlukta antrenmanlarda 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yararlı olabilir.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 Hücre </a:t>
            </a:r>
            <a:r>
              <a:rPr lang="tr-TR" altLang="tr-TR" sz="3600" dirty="0" err="1" smtClean="0">
                <a:latin typeface="Andalus" pitchFamily="2" charset="-78"/>
                <a:cs typeface="Andalus" pitchFamily="2" charset="-78"/>
              </a:rPr>
              <a:t>membranını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dengeler ve </a:t>
            </a:r>
            <a:r>
              <a:rPr lang="tr-TR" altLang="tr-TR" sz="3600" dirty="0" smtClean="0">
                <a:latin typeface="Andalus" pitchFamily="2" charset="-78"/>
                <a:cs typeface="Andalus" pitchFamily="2" charset="-78"/>
              </a:rPr>
              <a:t>virüs ataklarına 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karşı koruma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sağlar.</a:t>
            </a:r>
          </a:p>
          <a:p>
            <a:pPr algn="just" eaLnBrk="1" hangingPunct="1"/>
            <a:endParaRPr lang="tr-TR" altLang="tr-TR" sz="36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2292" name="Picture 4" descr="vitam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34" y="3417599"/>
            <a:ext cx="2895600" cy="2830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8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1290637"/>
          </a:xfrm>
        </p:spPr>
        <p:txBody>
          <a:bodyPr/>
          <a:lstStyle/>
          <a:p>
            <a:pPr algn="ctr" eaLnBrk="1" hangingPunct="1"/>
            <a:r>
              <a:rPr lang="tr-TR" altLang="tr-TR" sz="400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B Grubu  vitaminler</a:t>
            </a:r>
            <a:br>
              <a:rPr lang="tr-TR" altLang="tr-TR" sz="400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</a:br>
            <a:endParaRPr lang="tr-TR" altLang="tr-TR" sz="4000">
              <a:solidFill>
                <a:srgbClr val="0000FF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57300"/>
            <a:ext cx="8229600" cy="4873626"/>
          </a:xfrm>
        </p:spPr>
        <p:txBody>
          <a:bodyPr/>
          <a:lstStyle/>
          <a:p>
            <a:pPr algn="just" eaLnBrk="1" hangingPunct="1"/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B vitaminlerinin, egzersiz ile iki temel nedenden dolayı ilişkisi bulunmaktadır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.</a:t>
            </a:r>
            <a:endParaRPr lang="tr-TR" altLang="tr-TR" sz="3200" dirty="0"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      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Tiamin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,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riboflavin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, B6 vitamini,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niasin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,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biotin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ve  </a:t>
            </a:r>
            <a:r>
              <a:rPr lang="tr-TR" altLang="tr-TR" sz="3200" dirty="0" err="1" smtClean="0">
                <a:latin typeface="Andalus" pitchFamily="2" charset="-78"/>
                <a:cs typeface="Andalus" pitchFamily="2" charset="-78"/>
              </a:rPr>
              <a:t>pantotenik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asit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         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         egzersiz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sırasında </a:t>
            </a:r>
            <a:r>
              <a:rPr lang="tr-TR" altLang="tr-TR" sz="3200" dirty="0" smtClean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enerji oluşumuna </a:t>
            </a:r>
            <a:r>
              <a:rPr lang="tr-TR" altLang="tr-TR" sz="3200" dirty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yardım etmekte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,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        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Folik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asit ve B12 vitaminleri ise; </a:t>
            </a:r>
            <a:r>
              <a:rPr lang="tr-TR" altLang="tr-TR" sz="3200" dirty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kırmızı kan </a:t>
            </a:r>
            <a:r>
              <a:rPr lang="tr-TR" altLang="tr-TR" sz="3200" dirty="0" smtClean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hücre </a:t>
            </a:r>
            <a:r>
              <a:rPr lang="tr-TR" altLang="tr-TR" sz="3200" dirty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oluşumu, </a:t>
            </a:r>
            <a:endParaRPr lang="tr-TR" altLang="tr-TR" sz="3200" dirty="0" smtClean="0">
              <a:solidFill>
                <a:srgbClr val="FF3300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 smtClean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          protein </a:t>
            </a:r>
            <a:r>
              <a:rPr lang="tr-TR" altLang="tr-TR" sz="3200" dirty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sentezi, doku yapımı </a:t>
            </a:r>
            <a:r>
              <a:rPr lang="tr-TR" altLang="tr-TR" sz="3200" dirty="0" smtClean="0">
                <a:solidFill>
                  <a:srgbClr val="FF3300"/>
                </a:solidFill>
                <a:latin typeface="Andalus" pitchFamily="2" charset="-78"/>
                <a:cs typeface="Andalus" pitchFamily="2" charset="-78"/>
              </a:rPr>
              <a:t>ve onarımı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için gerekmektedir.</a:t>
            </a:r>
          </a:p>
        </p:txBody>
      </p:sp>
      <p:sp>
        <p:nvSpPr>
          <p:cNvPr id="4" name="3 Şimşek İşareti"/>
          <p:cNvSpPr/>
          <p:nvPr/>
        </p:nvSpPr>
        <p:spPr>
          <a:xfrm>
            <a:off x="1794886" y="2139374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tr-TR" sz="2600" b="1">
              <a:solidFill>
                <a:prstClr val="white"/>
              </a:solidFill>
            </a:endParaRPr>
          </a:p>
        </p:txBody>
      </p:sp>
      <p:sp>
        <p:nvSpPr>
          <p:cNvPr id="5" name="4 Şimşek İşareti"/>
          <p:cNvSpPr/>
          <p:nvPr/>
        </p:nvSpPr>
        <p:spPr>
          <a:xfrm>
            <a:off x="1794886" y="3378851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tr-TR" sz="26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2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87136"/>
            <a:ext cx="7543800" cy="7684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chemeClr val="tx1"/>
                </a:solidFill>
              </a:rPr>
              <a:t/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Tiamin</a:t>
            </a:r>
            <a:r>
              <a:rPr 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 (B1), </a:t>
            </a:r>
            <a:r>
              <a:rPr lang="tr-TR" sz="3600" dirty="0" err="1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Riboflavin</a:t>
            </a:r>
            <a:r>
              <a:rPr 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 (B2) ve  </a:t>
            </a:r>
            <a:r>
              <a:rPr lang="tr-TR" sz="3600" dirty="0" err="1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Niasin</a:t>
            </a:r>
            <a:r>
              <a:rPr 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(B3)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58536" y="2379517"/>
            <a:ext cx="8866477" cy="375140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200" b="1" dirty="0">
                <a:solidFill>
                  <a:srgbClr val="0000FF"/>
                </a:solidFill>
                <a:cs typeface="Andalus"/>
              </a:rPr>
              <a:t>#</a:t>
            </a:r>
            <a:r>
              <a:rPr lang="tr-TR" altLang="tr-TR" sz="3200" b="1" dirty="0">
                <a:cs typeface="Andalus"/>
              </a:rPr>
              <a:t> </a:t>
            </a:r>
            <a:r>
              <a:rPr lang="tr-TR" altLang="tr-TR" sz="3200" dirty="0" smtClean="0">
                <a:latin typeface="Andalus" pitchFamily="2" charset="-78"/>
                <a:cs typeface="Andalus"/>
              </a:rPr>
              <a:t>Sporcular </a:t>
            </a:r>
            <a:r>
              <a:rPr lang="tr-TR" altLang="tr-TR" sz="3200" dirty="0" err="1" smtClean="0">
                <a:latin typeface="Andalus" pitchFamily="2" charset="-78"/>
                <a:cs typeface="Andalus"/>
              </a:rPr>
              <a:t>sedanter</a:t>
            </a:r>
            <a:r>
              <a:rPr lang="tr-TR" altLang="tr-TR" sz="3200" dirty="0" smtClean="0">
                <a:latin typeface="Andalus" pitchFamily="2" charset="-78"/>
                <a:cs typeface="Andalus"/>
              </a:rPr>
              <a:t> insanlara göre daha fazla ihtiyaç duyarlar.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200" dirty="0" smtClean="0">
                <a:solidFill>
                  <a:srgbClr val="0000FF"/>
                </a:solidFill>
                <a:latin typeface="Andalus" pitchFamily="2" charset="-78"/>
                <a:cs typeface="Andalus"/>
              </a:rPr>
              <a:t>#</a:t>
            </a:r>
            <a:r>
              <a:rPr lang="tr-TR" altLang="tr-TR" sz="3200" dirty="0" smtClean="0">
                <a:latin typeface="Andalus" pitchFamily="2" charset="-78"/>
                <a:cs typeface="Andalus"/>
              </a:rPr>
              <a:t> Genelde bu vitaminler kepekli gıdalardan ve karbonhidratı zengin yiyeceklerden (ekmek, kahvaltı tahıllarından, yulaf ezmesinden, esmer pirinçten) elde edilebilir.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032625" y="5084763"/>
          <a:ext cx="35052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3" imgW="3619048" imgH="2715004" progId="PBrush">
                  <p:embed/>
                </p:oleObj>
              </mc:Choice>
              <mc:Fallback>
                <p:oleObj name="Bitmap Image" r:id="rId3" imgW="3619048" imgH="271500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084763"/>
                        <a:ext cx="35052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03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4336" y="1413164"/>
            <a:ext cx="7876310" cy="4911437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tr-TR" sz="36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#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Eğer alınan enerji sınırlanırsa (yağ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yakımı programı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)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veya</a:t>
            </a:r>
          </a:p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basit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karbonhidratlar çok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tüketilirse B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vitamininin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eksikliği</a:t>
            </a:r>
          </a:p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oluşabilir.</a:t>
            </a:r>
          </a:p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tr-TR" sz="3600" dirty="0" smtClean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#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Eksikliği karşılamak için günlük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önerilen miktarları</a:t>
            </a:r>
          </a:p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içeren </a:t>
            </a:r>
            <a:r>
              <a:rPr lang="tr-TR" altLang="tr-TR" sz="3600" dirty="0" err="1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multivitamin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 err="1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suplementleri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600" dirty="0" smtClean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almak gerekir</a:t>
            </a:r>
            <a:r>
              <a:rPr lang="tr-TR" altLang="tr-TR" sz="36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2572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1074737"/>
          </a:xfrm>
        </p:spPr>
        <p:txBody>
          <a:bodyPr/>
          <a:lstStyle/>
          <a:p>
            <a:pPr algn="just" eaLnBrk="1" hangingPunct="1"/>
            <a:r>
              <a:rPr lang="tr-TR" altLang="tr-TR" sz="4000">
                <a:latin typeface="Andalus" pitchFamily="2" charset="-78"/>
                <a:cs typeface="Andalus" pitchFamily="2" charset="-78"/>
              </a:rPr>
              <a:t>Folik asit ve B12 vitamini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50818" y="1268413"/>
            <a:ext cx="8859982" cy="542333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altLang="tr-TR" sz="28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Her ikisi de kemik iliğinde kırmızı kan hücresi yapımında kullanılır.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altLang="tr-TR" sz="32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Hücre bölünmesinde, protein ve DNA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üretiminde gereklidir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. 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altLang="tr-TR" sz="32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Egzersiz bütün bu oluşumları artırır, bu yüzden  B12 ve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folik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asite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ihtiyaç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duyulur.</a:t>
            </a:r>
            <a:endParaRPr lang="tr-TR" altLang="tr-TR" sz="3200" dirty="0">
              <a:latin typeface="Andalus" pitchFamily="2" charset="-78"/>
              <a:cs typeface="Andalus" pitchFamily="2" charset="-78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tr-TR" altLang="tr-TR" sz="3200" dirty="0">
                <a:solidFill>
                  <a:srgbClr val="0000FF"/>
                </a:solidFill>
                <a:latin typeface="Andalus" pitchFamily="2" charset="-78"/>
                <a:cs typeface="Andalus" pitchFamily="2" charset="-78"/>
              </a:rPr>
              <a:t>&amp;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Vejetaryenler, hayvansal ürünleri tüketmeyenler B12 vitaminini güçlendirici besinlerden marmelat, kahvaltı tahılları, mayalı gıdalardan elde etmelidirler(5-6 </a:t>
            </a:r>
            <a:r>
              <a:rPr lang="tr-TR" altLang="tr-TR" sz="3200" dirty="0" err="1">
                <a:latin typeface="Andalus" pitchFamily="2" charset="-78"/>
                <a:cs typeface="Andalus" pitchFamily="2" charset="-78"/>
              </a:rPr>
              <a:t>mcg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)</a:t>
            </a:r>
          </a:p>
          <a:p>
            <a:pPr marL="0" indent="0" algn="just" eaLnBrk="1" hangingPunct="1">
              <a:lnSpc>
                <a:spcPct val="150000"/>
              </a:lnSpc>
            </a:pPr>
            <a:endParaRPr lang="tr-TR" altLang="tr-TR" sz="32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33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476</Words>
  <Application>Microsoft Office PowerPoint</Application>
  <PresentationFormat>Geniş ekran</PresentationFormat>
  <Paragraphs>70</Paragraphs>
  <Slides>13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32" baseType="lpstr">
      <vt:lpstr>MS Mincho</vt:lpstr>
      <vt:lpstr>Andalus</vt:lpstr>
      <vt:lpstr>Arial</vt:lpstr>
      <vt:lpstr>Calibri</vt:lpstr>
      <vt:lpstr>Constantia</vt:lpstr>
      <vt:lpstr>Wingdings</vt:lpstr>
      <vt:lpstr>Wingdings 2</vt:lpstr>
      <vt:lpstr>Akış</vt:lpstr>
      <vt:lpstr>1_Akış</vt:lpstr>
      <vt:lpstr>2_Akış</vt:lpstr>
      <vt:lpstr>3_Akış</vt:lpstr>
      <vt:lpstr>4_Akış</vt:lpstr>
      <vt:lpstr>5_Akış</vt:lpstr>
      <vt:lpstr>6_Akış</vt:lpstr>
      <vt:lpstr>7_Akış</vt:lpstr>
      <vt:lpstr>8_Akış</vt:lpstr>
      <vt:lpstr>9_Akış</vt:lpstr>
      <vt:lpstr>10_Akış</vt:lpstr>
      <vt:lpstr>Bitmap Image</vt:lpstr>
      <vt:lpstr>Vitaminler</vt:lpstr>
      <vt:lpstr>C VİTAMİNİ</vt:lpstr>
      <vt:lpstr>E vitamini</vt:lpstr>
      <vt:lpstr>PowerPoint Sunusu</vt:lpstr>
      <vt:lpstr>A vitamini</vt:lpstr>
      <vt:lpstr>B Grubu  vitaminler </vt:lpstr>
      <vt:lpstr>  Tiamin (B1), Riboflavin (B2) ve  Niasin(B3)</vt:lpstr>
      <vt:lpstr>PowerPoint Sunusu</vt:lpstr>
      <vt:lpstr>Folik asit ve B12 vitamini</vt:lpstr>
      <vt:lpstr>PowerPoint Sunusu</vt:lpstr>
      <vt:lpstr>PowerPoint Sunusu</vt:lpstr>
      <vt:lpstr>Beta karotenler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Vitaminler</dc:title>
  <dc:creator>exper</dc:creator>
  <cp:lastModifiedBy>exper</cp:lastModifiedBy>
  <cp:revision>8</cp:revision>
  <dcterms:created xsi:type="dcterms:W3CDTF">2017-11-08T10:15:04Z</dcterms:created>
  <dcterms:modified xsi:type="dcterms:W3CDTF">2017-11-08T10:29:01Z</dcterms:modified>
</cp:coreProperties>
</file>