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9.xml" ContentType="application/vnd.openxmlformats-officedocument.them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0.xml" ContentType="application/vnd.openxmlformats-officedocument.them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1.xml" ContentType="application/vnd.openxmlformats-officedocument.them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  <p:sldMasterId id="2147483705" r:id="rId4"/>
    <p:sldMasterId id="2147483720" r:id="rId5"/>
    <p:sldMasterId id="2147483735" r:id="rId6"/>
    <p:sldMasterId id="2147483750" r:id="rId7"/>
    <p:sldMasterId id="2147483765" r:id="rId8"/>
    <p:sldMasterId id="2147483780" r:id="rId9"/>
    <p:sldMasterId id="2147483795" r:id="rId10"/>
    <p:sldMasterId id="2147483810" r:id="rId11"/>
  </p:sldMasterIdLst>
  <p:sldIdLst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7" r:id="rId19"/>
    <p:sldId id="264" r:id="rId20"/>
    <p:sldId id="265" r:id="rId21"/>
    <p:sldId id="268" r:id="rId22"/>
    <p:sldId id="269" r:id="rId23"/>
    <p:sldId id="266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1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2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2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2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3B452250-3795-4F9F-B651-86A8AC146B5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59846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AA85-6998-4C35-A93E-BB316342FC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875277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D313-09F5-4FA6-8FEC-F53004AB99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689776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2195E4F-60D7-423B-95BC-0FEF7DEB7A0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9354450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1C63D-8A2E-4C0E-B8E3-60539DFB0E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4160503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B4C93-323B-4FA1-B84E-B64EA1F439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308566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42238-E785-4EE6-BA73-948479C3FC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7551225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D702-2939-488D-A2E2-167E5C56EF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2820432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66F7-0AE0-4664-BE49-929DD68A33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411796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2FA7D-E394-4BBB-AD29-89609F6F83C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7232615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AA85-6998-4C35-A93E-BB316342FC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017147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B431-AC8F-4831-BFC2-DF52B25BDD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3059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B431-AC8F-4831-BFC2-DF52B25BDD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954145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9BF4-4F8D-4C30-8D34-ABC4573E5A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8373073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9858-F8C8-484D-AAB5-63B62ED1FC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1048571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412A-3378-47CE-B5A7-EC0564619A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2466717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3B452250-3795-4F9F-B651-86A8AC146B5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163680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D313-09F5-4FA6-8FEC-F53004AB99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959823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2195E4F-60D7-423B-95BC-0FEF7DEB7A0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1828066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1C63D-8A2E-4C0E-B8E3-60539DFB0E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0209799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B4C93-323B-4FA1-B84E-B64EA1F439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8283496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42238-E785-4EE6-BA73-948479C3FC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9747206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D702-2939-488D-A2E2-167E5C56EF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30400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9BF4-4F8D-4C30-8D34-ABC4573E5A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09495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66F7-0AE0-4664-BE49-929DD68A33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6920074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2FA7D-E394-4BBB-AD29-89609F6F83C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85154725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AA85-6998-4C35-A93E-BB316342FC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6524860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B431-AC8F-4831-BFC2-DF52B25BDD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7830615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9BF4-4F8D-4C30-8D34-ABC4573E5A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2612485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9858-F8C8-484D-AAB5-63B62ED1FC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1488657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412A-3378-47CE-B5A7-EC0564619A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0469077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3B452250-3795-4F9F-B651-86A8AC146B5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12527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D313-09F5-4FA6-8FEC-F53004AB99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7662736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2195E4F-60D7-423B-95BC-0FEF7DEB7A0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395445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9858-F8C8-484D-AAB5-63B62ED1FC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1015534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1C63D-8A2E-4C0E-B8E3-60539DFB0E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4884567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B4C93-323B-4FA1-B84E-B64EA1F439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1856571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42238-E785-4EE6-BA73-948479C3FC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4628132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D702-2939-488D-A2E2-167E5C56EF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6835106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66F7-0AE0-4664-BE49-929DD68A33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224858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2FA7D-E394-4BBB-AD29-89609F6F83C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92533124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AA85-6998-4C35-A93E-BB316342FC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5460237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B431-AC8F-4831-BFC2-DF52B25BDD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7156429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9BF4-4F8D-4C30-8D34-ABC4573E5A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5787549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9858-F8C8-484D-AAB5-63B62ED1FC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99958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412A-3378-47CE-B5A7-EC0564619A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78826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412A-3378-47CE-B5A7-EC0564619A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8416532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9E349E71-883D-4D72-B43F-37DB1223F59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52690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23AB0-03AD-43C6-8B28-87BC7602A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6608837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8A49C2FA-C8D5-4718-A760-3C5EEF97035E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8940026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8C1F1-D675-4700-AB56-64A0CDE494E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4899168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B7F77-8ADE-4CA2-AF1F-889C771F58A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1717648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F35AD-D77D-4AA9-82EA-577E52563FD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7199464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77167-8003-4BD6-8C6F-3111B6E9D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2972566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C09DC-58B4-4C6F-84CC-EBD33987D54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1275605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D1590-6B36-40DE-92A0-FA65AE0E17D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251863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3B452250-3795-4F9F-B651-86A8AC146B5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32954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0E873-86BB-4E09-818C-0639796A40C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258027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745FF-A6B0-41F7-8149-F244A3EC2F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2426089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6DCF2-532D-4A06-A078-E482960D6D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6070496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2D99-C7E8-4DD8-88AA-C028C241FE6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760367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9B81A-EA28-4F8D-BE33-9834FFA05C4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46923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D313-09F5-4FA6-8FEC-F53004AB99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190181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2195E4F-60D7-423B-95BC-0FEF7DEB7A0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600772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1C63D-8A2E-4C0E-B8E3-60539DFB0E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610183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B4C93-323B-4FA1-B84E-B64EA1F439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75350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D313-09F5-4FA6-8FEC-F53004AB99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443552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42238-E785-4EE6-BA73-948479C3FC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29970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D702-2939-488D-A2E2-167E5C56EF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53748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66F7-0AE0-4664-BE49-929DD68A33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043349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2FA7D-E394-4BBB-AD29-89609F6F83C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776618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AA85-6998-4C35-A93E-BB316342FC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2040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B431-AC8F-4831-BFC2-DF52B25BDD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556262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9BF4-4F8D-4C30-8D34-ABC4573E5A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92784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9858-F8C8-484D-AAB5-63B62ED1FC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135780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412A-3378-47CE-B5A7-EC0564619A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441837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3B452250-3795-4F9F-B651-86A8AC146B5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407821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2195E4F-60D7-423B-95BC-0FEF7DEB7A0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657412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D313-09F5-4FA6-8FEC-F53004AB99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114852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2195E4F-60D7-423B-95BC-0FEF7DEB7A0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0770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1C63D-8A2E-4C0E-B8E3-60539DFB0E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045631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B4C93-323B-4FA1-B84E-B64EA1F439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163732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42238-E785-4EE6-BA73-948479C3FC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885930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D702-2939-488D-A2E2-167E5C56EF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526258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66F7-0AE0-4664-BE49-929DD68A33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14747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2FA7D-E394-4BBB-AD29-89609F6F83C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2364950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AA85-6998-4C35-A93E-BB316342FC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287114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B431-AC8F-4831-BFC2-DF52B25BDD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7153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1C63D-8A2E-4C0E-B8E3-60539DFB0E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15468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9BF4-4F8D-4C30-8D34-ABC4573E5A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829180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9858-F8C8-484D-AAB5-63B62ED1FC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94545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412A-3378-47CE-B5A7-EC0564619A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745356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3B452250-3795-4F9F-B651-86A8AC146B5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757593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D313-09F5-4FA6-8FEC-F53004AB99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188211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2195E4F-60D7-423B-95BC-0FEF7DEB7A0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2957122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1C63D-8A2E-4C0E-B8E3-60539DFB0E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62365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B4C93-323B-4FA1-B84E-B64EA1F439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25764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42238-E785-4EE6-BA73-948479C3FC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201006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D702-2939-488D-A2E2-167E5C56EF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28407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B4C93-323B-4FA1-B84E-B64EA1F439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769928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66F7-0AE0-4664-BE49-929DD68A33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726458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2FA7D-E394-4BBB-AD29-89609F6F83C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495436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AA85-6998-4C35-A93E-BB316342FC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433588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B431-AC8F-4831-BFC2-DF52B25BDD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97073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9BF4-4F8D-4C30-8D34-ABC4573E5A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693571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9858-F8C8-484D-AAB5-63B62ED1FC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147015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412A-3378-47CE-B5A7-EC0564619A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02364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3B452250-3795-4F9F-B651-86A8AC146B5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623954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D313-09F5-4FA6-8FEC-F53004AB99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750127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2195E4F-60D7-423B-95BC-0FEF7DEB7A0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2701982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42238-E785-4EE6-BA73-948479C3FC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172587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1C63D-8A2E-4C0E-B8E3-60539DFB0E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4677250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B4C93-323B-4FA1-B84E-B64EA1F439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835551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42238-E785-4EE6-BA73-948479C3FC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426882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D702-2939-488D-A2E2-167E5C56EF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382602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66F7-0AE0-4664-BE49-929DD68A33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373089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2FA7D-E394-4BBB-AD29-89609F6F83C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663323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AA85-6998-4C35-A93E-BB316342FC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039524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B431-AC8F-4831-BFC2-DF52B25BDD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7655227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9BF4-4F8D-4C30-8D34-ABC4573E5A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464168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9858-F8C8-484D-AAB5-63B62ED1FC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75385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D702-2939-488D-A2E2-167E5C56EF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524712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412A-3378-47CE-B5A7-EC0564619A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95634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3B452250-3795-4F9F-B651-86A8AC146B5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269700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D313-09F5-4FA6-8FEC-F53004AB99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658281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2195E4F-60D7-423B-95BC-0FEF7DEB7A0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441677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1C63D-8A2E-4C0E-B8E3-60539DFB0E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7133955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B4C93-323B-4FA1-B84E-B64EA1F439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33785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42238-E785-4EE6-BA73-948479C3FC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499821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D702-2939-488D-A2E2-167E5C56EF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035851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66F7-0AE0-4664-BE49-929DD68A33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3659712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2FA7D-E394-4BBB-AD29-89609F6F83C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81517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66F7-0AE0-4664-BE49-929DD68A33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19528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AA85-6998-4C35-A93E-BB316342FC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3930837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B431-AC8F-4831-BFC2-DF52B25BDD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496388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9BF4-4F8D-4C30-8D34-ABC4573E5A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692417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9858-F8C8-484D-AAB5-63B62ED1FC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962749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412A-3378-47CE-B5A7-EC0564619A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049321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3B452250-3795-4F9F-B651-86A8AC146B5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542087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D313-09F5-4FA6-8FEC-F53004AB99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066690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B2195E4F-60D7-423B-95BC-0FEF7DEB7A0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650630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1C63D-8A2E-4C0E-B8E3-60539DFB0EC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878331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B4C93-323B-4FA1-B84E-B64EA1F439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44166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2FA7D-E394-4BBB-AD29-89609F6F83C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43959990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42238-E785-4EE6-BA73-948479C3FC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6689959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CD702-2939-488D-A2E2-167E5C56EF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652515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466F7-0AE0-4664-BE49-929DD68A33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299355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2FA7D-E394-4BBB-AD29-89609F6F83C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3077375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AA85-6998-4C35-A93E-BB316342FC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3337280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B431-AC8F-4831-BFC2-DF52B25BDD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892360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9BF4-4F8D-4C30-8D34-ABC4573E5A5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478216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79858-F8C8-484D-AAB5-63B62ED1FC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477218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412A-3378-47CE-B5A7-EC0564619A7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5012444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3B452250-3795-4F9F-B651-86A8AC146B5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761666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7A9B1CE-8DAA-4645-A024-6452803FCA3F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578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7A9B1CE-8DAA-4645-A024-6452803FCA3F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87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EAB15E61-FCE6-4775-8235-BF0BF8E9076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1820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7A9B1CE-8DAA-4645-A024-6452803FCA3F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372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7A9B1CE-8DAA-4645-A024-6452803FCA3F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4481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7A9B1CE-8DAA-4645-A024-6452803FCA3F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096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7A9B1CE-8DAA-4645-A024-6452803FCA3F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459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7A9B1CE-8DAA-4645-A024-6452803FCA3F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4601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7A9B1CE-8DAA-4645-A024-6452803FCA3F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0639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7A9B1CE-8DAA-4645-A024-6452803FCA3F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3664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7A9B1CE-8DAA-4645-A024-6452803FCA3F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547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22238"/>
            <a:ext cx="7543800" cy="1219200"/>
          </a:xfrm>
        </p:spPr>
        <p:txBody>
          <a:bodyPr/>
          <a:lstStyle/>
          <a:p>
            <a:pPr eaLnBrk="1" hangingPunct="1"/>
            <a:r>
              <a:rPr lang="tr-TR" altLang="tr-TR" sz="540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Vitaminler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125539"/>
            <a:ext cx="8229600" cy="4751387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200" b="1" dirty="0">
                <a:latin typeface="Andalus" pitchFamily="2" charset="-78"/>
                <a:cs typeface="Andalus" pitchFamily="2" charset="-78"/>
              </a:rPr>
              <a:t>Suda eriyenler;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200" b="1" dirty="0">
                <a:latin typeface="Andalus" pitchFamily="2" charset="-78"/>
                <a:cs typeface="Andalus" pitchFamily="2" charset="-78"/>
              </a:rPr>
              <a:t>	B ve C vitamini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200" b="1" dirty="0">
                <a:latin typeface="Andalus" pitchFamily="2" charset="-78"/>
                <a:cs typeface="Andalus" pitchFamily="2" charset="-78"/>
              </a:rPr>
              <a:t>Yağda eriyenler;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200" b="1" dirty="0">
                <a:latin typeface="Andalus" pitchFamily="2" charset="-78"/>
                <a:cs typeface="Andalus" pitchFamily="2" charset="-78"/>
              </a:rPr>
              <a:t>	A, D, E ve K vitamini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sz="3200" b="1" dirty="0">
              <a:latin typeface="Andalus" pitchFamily="2" charset="-78"/>
              <a:cs typeface="Andalus" pitchFamily="2" charset="-78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200" b="1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VİTAMİN VE MİNERAL GÜNLÜK İHTİYACI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200" b="1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YETERLİ VE DENGELİ BİR BESLENME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200" b="1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İLE ALINABİLİR</a:t>
            </a:r>
          </a:p>
        </p:txBody>
      </p:sp>
      <p:pic>
        <p:nvPicPr>
          <p:cNvPr id="8196" name="Picture 4" descr="supplements_vitamins_heal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0"/>
            <a:ext cx="3563937" cy="37163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954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2022764" y="1641764"/>
            <a:ext cx="8147050" cy="4499552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6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B6 vitamini: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 Protein ve amino 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asit metabolizmasında görev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alır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. Kırmızı 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kan hücresi 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ve yeni protein üretimi için gereklidir.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Bu yüzden B6 vitamini sporcular için 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çok önemlidir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. 5-15 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mg</a:t>
            </a:r>
            <a:endParaRPr lang="tr-TR" altLang="tr-TR" sz="3600" dirty="0"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7491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26226" y="1010373"/>
            <a:ext cx="7658101" cy="4389437"/>
          </a:xfrm>
        </p:spPr>
        <p:txBody>
          <a:bodyPr/>
          <a:lstStyle/>
          <a:p>
            <a:pPr lvl="0" algn="just" eaLnBrk="1" hangingPunct="1">
              <a:lnSpc>
                <a:spcPct val="150000"/>
              </a:lnSpc>
              <a:buNone/>
            </a:pPr>
            <a:r>
              <a:rPr lang="tr-TR" altLang="tr-TR" sz="36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B5 </a:t>
            </a:r>
            <a:r>
              <a:rPr lang="tr-TR" altLang="tr-TR" sz="3600" dirty="0" err="1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Pantotenik</a:t>
            </a:r>
            <a:r>
              <a:rPr lang="tr-TR" altLang="tr-TR" sz="36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 asit: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600" dirty="0" err="1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Glukoz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600" dirty="0" err="1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yapımı,yağ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asitleri ve vücuttaki</a:t>
            </a:r>
          </a:p>
          <a:p>
            <a:pPr lvl="0" algn="just" eaLnBrk="1" hangingPunct="1">
              <a:lnSpc>
                <a:spcPct val="150000"/>
              </a:lnSpc>
              <a:buNone/>
            </a:pP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diğer </a:t>
            </a:r>
            <a:r>
              <a:rPr lang="tr-TR" altLang="tr-TR" sz="3600" dirty="0" err="1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metabolik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olaylar 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için gereklidir.</a:t>
            </a:r>
          </a:p>
          <a:p>
            <a:pPr lvl="0" algn="just" eaLnBrk="1" hangingPunct="1">
              <a:lnSpc>
                <a:spcPct val="150000"/>
              </a:lnSpc>
              <a:buNone/>
            </a:pPr>
            <a:r>
              <a:rPr lang="tr-TR" altLang="tr-TR" sz="3600" dirty="0" err="1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Steroid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hormonlarının ve 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beyin kimyasallarının</a:t>
            </a:r>
          </a:p>
          <a:p>
            <a:pPr lvl="0" algn="just" eaLnBrk="1" hangingPunct="1">
              <a:lnSpc>
                <a:spcPct val="150000"/>
              </a:lnSpc>
              <a:buNone/>
            </a:pP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üretiminde 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kullanılır. 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Eksikliği atletik 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performansa 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ve</a:t>
            </a:r>
          </a:p>
          <a:p>
            <a:pPr lvl="0" algn="just" eaLnBrk="1" hangingPunct="1">
              <a:lnSpc>
                <a:spcPct val="150000"/>
              </a:lnSpc>
              <a:buNone/>
            </a:pP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sağlığa 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zararlı olabilir</a:t>
            </a:r>
            <a:endParaRPr lang="tr-TR" altLang="tr-TR" sz="3600" dirty="0">
              <a:solidFill>
                <a:srgbClr val="6600CC"/>
              </a:solidFill>
              <a:latin typeface="Andalus" pitchFamily="2" charset="-78"/>
              <a:cs typeface="Andalus" pitchFamily="2" charset="-78"/>
            </a:endParaRPr>
          </a:p>
          <a:p>
            <a:pPr lvl="0" eaLnBrk="1" hangingPunct="1">
              <a:lnSpc>
                <a:spcPct val="90000"/>
              </a:lnSpc>
            </a:pPr>
            <a:endParaRPr lang="tr-TR" altLang="tr-TR" b="1" dirty="0">
              <a:solidFill>
                <a:srgbClr val="CC0099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6207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340427"/>
            <a:ext cx="7543800" cy="748146"/>
          </a:xfrm>
        </p:spPr>
        <p:txBody>
          <a:bodyPr/>
          <a:lstStyle/>
          <a:p>
            <a:pPr algn="just" eaLnBrk="1" hangingPunct="1"/>
            <a:r>
              <a:rPr lang="tr-TR" altLang="tr-TR" sz="4800" dirty="0">
                <a:latin typeface="Andalus" pitchFamily="2" charset="-78"/>
                <a:cs typeface="Andalus" pitchFamily="2" charset="-78"/>
              </a:rPr>
              <a:t>Beta </a:t>
            </a:r>
            <a:r>
              <a:rPr lang="tr-TR" altLang="tr-TR" sz="4800" dirty="0" err="1">
                <a:latin typeface="Andalus" pitchFamily="2" charset="-78"/>
                <a:cs typeface="Andalus" pitchFamily="2" charset="-78"/>
              </a:rPr>
              <a:t>karotenler</a:t>
            </a:r>
            <a:endParaRPr lang="tr-TR" altLang="tr-TR" sz="4800" dirty="0"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226128" y="2088573"/>
            <a:ext cx="8797636" cy="3397827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Meyvelere ve sebzeler sarı, turuncu,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kırmızı rengini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veren 600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carotenoid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pigmentini kapsarlar.</a:t>
            </a:r>
          </a:p>
          <a:p>
            <a:pPr marL="0" indent="0" algn="just" eaLnBrk="1" hangingPunct="1"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Vitamin değildirler fakat, serbest radikallerin hücrelere verdikleri zararları korumakta görev alırlar. </a:t>
            </a:r>
          </a:p>
          <a:p>
            <a:pPr marL="0" indent="0" algn="just" eaLnBrk="1" hangingPunct="1"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Beta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karoten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, E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vitaminin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tekrar oluşumuna yardım eder ve serbest radikalleri engeller.</a:t>
            </a:r>
          </a:p>
          <a:p>
            <a:pPr marL="0" indent="0" algn="just" eaLnBrk="1" hangingPunct="1"/>
            <a:endParaRPr lang="tr-TR" altLang="tr-TR" sz="3200" dirty="0"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7136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1981201" y="981075"/>
            <a:ext cx="8435975" cy="3674052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48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&amp;</a:t>
            </a:r>
            <a:r>
              <a:rPr lang="tr-TR" altLang="tr-TR" sz="4800" dirty="0">
                <a:latin typeface="Andalus" pitchFamily="2" charset="-78"/>
                <a:cs typeface="Andalus" pitchFamily="2" charset="-78"/>
              </a:rPr>
              <a:t>Sıcakta ve yoğun antrenmanda </a:t>
            </a:r>
            <a:r>
              <a:rPr lang="tr-TR" altLang="tr-TR" sz="4800" dirty="0">
                <a:solidFill>
                  <a:srgbClr val="008000"/>
                </a:solidFill>
                <a:latin typeface="Andalus" pitchFamily="2" charset="-78"/>
                <a:cs typeface="Andalus" pitchFamily="2" charset="-78"/>
              </a:rPr>
              <a:t>C</a:t>
            </a:r>
            <a:r>
              <a:rPr lang="tr-TR" altLang="tr-TR" sz="4800" dirty="0">
                <a:solidFill>
                  <a:srgbClr val="660066"/>
                </a:solidFill>
                <a:latin typeface="Andalus" pitchFamily="2" charset="-78"/>
                <a:cs typeface="Andalus" pitchFamily="2" charset="-78"/>
              </a:rPr>
              <a:t> ve </a:t>
            </a:r>
            <a:r>
              <a:rPr lang="tr-TR" altLang="tr-TR" sz="4800" dirty="0">
                <a:solidFill>
                  <a:srgbClr val="FF9900"/>
                </a:solidFill>
                <a:latin typeface="Andalus" pitchFamily="2" charset="-78"/>
                <a:cs typeface="Andalus" pitchFamily="2" charset="-78"/>
              </a:rPr>
              <a:t>B </a:t>
            </a:r>
            <a:r>
              <a:rPr lang="tr-TR" altLang="tr-TR" sz="4800" dirty="0">
                <a:latin typeface="Andalus" pitchFamily="2" charset="-78"/>
                <a:cs typeface="Andalus" pitchFamily="2" charset="-78"/>
              </a:rPr>
              <a:t>vitaminleri </a:t>
            </a:r>
            <a:r>
              <a:rPr lang="tr-TR" altLang="tr-TR" sz="4800" dirty="0">
                <a:solidFill>
                  <a:srgbClr val="CC99FF"/>
                </a:solidFill>
                <a:latin typeface="Andalus" pitchFamily="2" charset="-78"/>
                <a:cs typeface="Andalus" pitchFamily="2" charset="-78"/>
              </a:rPr>
              <a:t>,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48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&amp; </a:t>
            </a:r>
            <a:r>
              <a:rPr lang="tr-TR" altLang="tr-TR" sz="4800" dirty="0">
                <a:latin typeface="Andalus" pitchFamily="2" charset="-78"/>
                <a:cs typeface="Andalus" pitchFamily="2" charset="-78"/>
              </a:rPr>
              <a:t>Yüksek rakımlı yerlerde</a:t>
            </a:r>
            <a:r>
              <a:rPr lang="tr-TR" altLang="tr-TR" sz="4800" dirty="0">
                <a:solidFill>
                  <a:srgbClr val="660066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4800" dirty="0" smtClean="0">
                <a:solidFill>
                  <a:srgbClr val="660066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4800" dirty="0" smtClean="0">
                <a:solidFill>
                  <a:srgbClr val="F6002F"/>
                </a:solidFill>
                <a:latin typeface="Andalus" pitchFamily="2" charset="-78"/>
                <a:cs typeface="Andalus" pitchFamily="2" charset="-78"/>
              </a:rPr>
              <a:t>E </a:t>
            </a:r>
            <a:r>
              <a:rPr lang="tr-TR" altLang="tr-TR" sz="4800" dirty="0">
                <a:latin typeface="Andalus" pitchFamily="2" charset="-78"/>
                <a:cs typeface="Andalus" pitchFamily="2" charset="-78"/>
              </a:rPr>
              <a:t>vitamini takviyesi yapılabilir.</a:t>
            </a:r>
          </a:p>
          <a:p>
            <a:pPr eaLnBrk="1" hangingPunct="1"/>
            <a:endParaRPr lang="tr-TR" altLang="tr-TR" sz="4000" dirty="0"/>
          </a:p>
        </p:txBody>
      </p:sp>
      <p:pic>
        <p:nvPicPr>
          <p:cNvPr id="18435" name="Picture 9" descr="mey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4457700"/>
            <a:ext cx="5688012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705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22239"/>
            <a:ext cx="7543800" cy="930275"/>
          </a:xfrm>
        </p:spPr>
        <p:txBody>
          <a:bodyPr/>
          <a:lstStyle/>
          <a:p>
            <a:pPr algn="ctr" eaLnBrk="1" hangingPunct="1"/>
            <a:r>
              <a:rPr lang="tr-TR" altLang="tr-TR" sz="4000">
                <a:latin typeface="Andalus" pitchFamily="2" charset="-78"/>
                <a:cs typeface="Andalus" pitchFamily="2" charset="-78"/>
              </a:rPr>
              <a:t>C VİTAMİNİ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122218" y="1484313"/>
            <a:ext cx="9088582" cy="4646612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C vitaminin egzersizle ilgili pek çok görevi vardır.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1.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Konnektif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doku oluşumu için ve egzersiz sırasında üretilen adrenalin gibi bazı hormonları için gereklidir.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2. Kırmızı kan hücresi oluşumunu sağlar.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3. Demir emilimini çoğaltır.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4. Güçlü bir antioksidandır.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5. E vitamini gibi egzersizle oluşan hücre yıkımına karşı koruma sağlar</a:t>
            </a:r>
          </a:p>
          <a:p>
            <a:pPr marL="0" indent="0" algn="just" eaLnBrk="1" hangingPunct="1">
              <a:lnSpc>
                <a:spcPct val="90000"/>
              </a:lnSpc>
            </a:pPr>
            <a:endParaRPr lang="tr-TR" altLang="tr-TR" sz="3200" dirty="0"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5248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22239"/>
            <a:ext cx="7543800" cy="642937"/>
          </a:xfrm>
        </p:spPr>
        <p:txBody>
          <a:bodyPr/>
          <a:lstStyle/>
          <a:p>
            <a:pPr algn="ctr" eaLnBrk="1" hangingPunct="1"/>
            <a:r>
              <a:rPr lang="tr-TR" altLang="tr-TR" sz="4400">
                <a:solidFill>
                  <a:srgbClr val="6600CC"/>
                </a:solidFill>
                <a:latin typeface="Andalus" pitchFamily="2" charset="-78"/>
                <a:cs typeface="Andalus" pitchFamily="2" charset="-78"/>
              </a:rPr>
              <a:t>E vitamini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2074575" y="836613"/>
            <a:ext cx="7550439" cy="5294312"/>
          </a:xfrm>
        </p:spPr>
        <p:txBody>
          <a:bodyPr>
            <a:no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2800" dirty="0">
                <a:latin typeface="Andalus" pitchFamily="2" charset="-78"/>
                <a:cs typeface="Andalus" pitchFamily="2" charset="-78"/>
              </a:rPr>
              <a:t>1.Etkili bir antioksidandır.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sz="2800" dirty="0">
              <a:latin typeface="Andalus" pitchFamily="2" charset="-78"/>
              <a:cs typeface="Andalus" pitchFamily="2" charset="-78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2800" dirty="0">
                <a:latin typeface="Andalus" pitchFamily="2" charset="-78"/>
                <a:cs typeface="Andalus" pitchFamily="2" charset="-78"/>
              </a:rPr>
              <a:t>Hücre </a:t>
            </a:r>
            <a:r>
              <a:rPr lang="tr-TR" sz="2800" dirty="0" err="1" smtClean="0">
                <a:latin typeface="Andalus" pitchFamily="2" charset="-78"/>
                <a:cs typeface="Andalus" pitchFamily="2" charset="-78"/>
              </a:rPr>
              <a:t>membranında</a:t>
            </a:r>
            <a:r>
              <a:rPr lang="tr-TR" sz="2800" dirty="0" smtClean="0">
                <a:latin typeface="Andalus" pitchFamily="2" charset="-78"/>
                <a:cs typeface="Andalus" pitchFamily="2" charset="-78"/>
              </a:rPr>
              <a:t> yağ </a:t>
            </a:r>
            <a:r>
              <a:rPr lang="tr-TR" sz="2800" dirty="0">
                <a:latin typeface="Andalus" pitchFamily="2" charset="-78"/>
                <a:cs typeface="Andalus" pitchFamily="2" charset="-78"/>
              </a:rPr>
              <a:t>asitlerinin oksitlenmesini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2800" dirty="0">
                <a:latin typeface="Andalus" pitchFamily="2" charset="-78"/>
                <a:cs typeface="Andalus" pitchFamily="2" charset="-78"/>
              </a:rPr>
              <a:t>önlerler ve hücrelerin zarar görmesini engelleyip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2800" dirty="0">
                <a:latin typeface="Andalus" pitchFamily="2" charset="-78"/>
                <a:cs typeface="Andalus" pitchFamily="2" charset="-78"/>
              </a:rPr>
              <a:t>hücreleri korurlar.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2800" dirty="0">
                <a:latin typeface="Andalus" pitchFamily="2" charset="-78"/>
                <a:cs typeface="Andalus" pitchFamily="2" charset="-78"/>
              </a:rPr>
              <a:t>2.Kas yaralanmalarında , iltihabi durumlarda etkilidir.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sz="2800" dirty="0">
              <a:latin typeface="Andalus" pitchFamily="2" charset="-78"/>
              <a:cs typeface="Andalus" pitchFamily="2" charset="-78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2800" dirty="0">
                <a:latin typeface="Andalus" pitchFamily="2" charset="-78"/>
                <a:cs typeface="Andalus" pitchFamily="2" charset="-78"/>
              </a:rPr>
              <a:t>E vitamini alımındaki eksikliğin, bu tip mekanik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2800" dirty="0">
                <a:latin typeface="Andalus" pitchFamily="2" charset="-78"/>
                <a:cs typeface="Andalus" pitchFamily="2" charset="-78"/>
              </a:rPr>
              <a:t>hasarlarda duyarlılığı artırdığına dair ipuçları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2800" dirty="0">
                <a:latin typeface="Andalus" pitchFamily="2" charset="-78"/>
                <a:cs typeface="Andalus" pitchFamily="2" charset="-78"/>
              </a:rPr>
              <a:t>bulunmaktadır</a:t>
            </a:r>
          </a:p>
        </p:txBody>
      </p:sp>
      <p:pic>
        <p:nvPicPr>
          <p:cNvPr id="10244" name="Picture 4" descr="ANd9GcTQrGV-cgKu9yT0byKEBSElBD3J0Utv3WBa-PWxIqS9xg31tBlF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914" y="2997200"/>
            <a:ext cx="827087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Aşağı Ok"/>
          <p:cNvSpPr/>
          <p:nvPr/>
        </p:nvSpPr>
        <p:spPr>
          <a:xfrm>
            <a:off x="4287839" y="1280103"/>
            <a:ext cx="484187" cy="719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tr-TR" sz="2600" b="1">
              <a:solidFill>
                <a:prstClr val="white"/>
              </a:solidFill>
            </a:endParaRPr>
          </a:p>
        </p:txBody>
      </p:sp>
      <p:sp>
        <p:nvSpPr>
          <p:cNvPr id="6" name="5 Aşağı Ok"/>
          <p:cNvSpPr/>
          <p:nvPr/>
        </p:nvSpPr>
        <p:spPr>
          <a:xfrm>
            <a:off x="3472730" y="3812165"/>
            <a:ext cx="484187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tr-TR" sz="2600" b="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696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43000" y="1052513"/>
            <a:ext cx="9067800" cy="4464050"/>
          </a:xfrm>
        </p:spPr>
        <p:txBody>
          <a:bodyPr/>
          <a:lstStyle/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200" dirty="0">
                <a:latin typeface="Andalus" pitchFamily="2" charset="-78"/>
                <a:cs typeface="Andalus" pitchFamily="2" charset="-78"/>
              </a:rPr>
              <a:t>Düzenli ayarlanmış diyet uygulayan </a:t>
            </a:r>
            <a:r>
              <a:rPr lang="tr-TR" sz="3200" dirty="0" smtClean="0">
                <a:latin typeface="Andalus" pitchFamily="2" charset="-78"/>
                <a:cs typeface="Andalus" pitchFamily="2" charset="-78"/>
              </a:rPr>
              <a:t>sporcuların E </a:t>
            </a:r>
            <a:r>
              <a:rPr lang="tr-TR" sz="3200" dirty="0">
                <a:latin typeface="Andalus" pitchFamily="2" charset="-78"/>
                <a:cs typeface="Andalus" pitchFamily="2" charset="-78"/>
              </a:rPr>
              <a:t>vitamini </a:t>
            </a:r>
            <a:r>
              <a:rPr lang="tr-TR" sz="3200" dirty="0" smtClean="0">
                <a:latin typeface="Andalus" pitchFamily="2" charset="-78"/>
                <a:cs typeface="Andalus" pitchFamily="2" charset="-78"/>
              </a:rPr>
              <a:t>eksikliği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200" dirty="0" smtClean="0">
                <a:latin typeface="Andalus" pitchFamily="2" charset="-78"/>
                <a:cs typeface="Andalus" pitchFamily="2" charset="-78"/>
              </a:rPr>
              <a:t>Yaşamaları pek mümkün değildir</a:t>
            </a:r>
            <a:r>
              <a:rPr lang="tr-TR" sz="3200" dirty="0">
                <a:latin typeface="Andalus" pitchFamily="2" charset="-78"/>
                <a:cs typeface="Andalus" pitchFamily="2" charset="-78"/>
              </a:rPr>
              <a:t>. 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200" dirty="0">
                <a:latin typeface="Andalus" pitchFamily="2" charset="-78"/>
                <a:cs typeface="Andalus" pitchFamily="2" charset="-78"/>
              </a:rPr>
              <a:t>Bu sebeple, bu sporcuların </a:t>
            </a:r>
            <a:r>
              <a:rPr lang="tr-TR" sz="3200" dirty="0" smtClean="0">
                <a:latin typeface="Andalus" pitchFamily="2" charset="-78"/>
                <a:cs typeface="Andalus" pitchFamily="2" charset="-78"/>
              </a:rPr>
              <a:t>beslenmesinde bulunan </a:t>
            </a:r>
            <a:r>
              <a:rPr lang="tr-TR" sz="3200" dirty="0">
                <a:latin typeface="Andalus" pitchFamily="2" charset="-78"/>
                <a:cs typeface="Andalus" pitchFamily="2" charset="-78"/>
              </a:rPr>
              <a:t>E vitamini </a:t>
            </a:r>
            <a:r>
              <a:rPr lang="tr-TR" sz="3200" dirty="0" smtClean="0">
                <a:latin typeface="Andalus" pitchFamily="2" charset="-78"/>
                <a:cs typeface="Andalus" pitchFamily="2" charset="-78"/>
              </a:rPr>
              <a:t>desteğinin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200" dirty="0" smtClean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Egzersiz </a:t>
            </a:r>
            <a:r>
              <a:rPr lang="tr-TR" sz="32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k</a:t>
            </a:r>
            <a:r>
              <a:rPr lang="tr-TR" sz="3200" dirty="0" smtClean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aynaklı kas </a:t>
            </a:r>
            <a:r>
              <a:rPr lang="tr-TR" sz="32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ağrıları yaşamalarına karşı </a:t>
            </a:r>
            <a:r>
              <a:rPr lang="tr-TR" sz="3200" dirty="0" smtClean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bir koruyuculuğu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tr-TR" sz="3200" dirty="0" smtClean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bulunmamaktadır </a:t>
            </a:r>
            <a:endParaRPr lang="tr-TR" sz="3200" dirty="0">
              <a:solidFill>
                <a:srgbClr val="0000FF"/>
              </a:solidFill>
              <a:latin typeface="Andalus" pitchFamily="2" charset="-78"/>
              <a:cs typeface="Andalus" pitchFamily="2" charset="-78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3200" dirty="0">
              <a:solidFill>
                <a:srgbClr val="0000FF"/>
              </a:solidFill>
              <a:latin typeface="Andalus" pitchFamily="2" charset="-78"/>
              <a:cs typeface="Andalus" pitchFamily="2" charset="-78"/>
            </a:endParaRPr>
          </a:p>
          <a:p>
            <a:pPr algn="just">
              <a:buFont typeface="Wingdings 2" panose="05020102010507070707" pitchFamily="18" charset="2"/>
              <a:buNone/>
              <a:defRPr/>
            </a:pPr>
            <a:endParaRPr lang="tr-TR" sz="3200" dirty="0"/>
          </a:p>
        </p:txBody>
      </p:sp>
      <p:pic>
        <p:nvPicPr>
          <p:cNvPr id="11267" name="Picture 7" descr="gnc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9" y="4652963"/>
            <a:ext cx="287972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2877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22238"/>
            <a:ext cx="7543800" cy="1003300"/>
          </a:xfrm>
        </p:spPr>
        <p:txBody>
          <a:bodyPr/>
          <a:lstStyle/>
          <a:p>
            <a:pPr algn="ctr" eaLnBrk="1" hangingPunct="1"/>
            <a:r>
              <a:rPr lang="tr-TR" altLang="tr-TR" dirty="0" smtClean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A vitamini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662545" y="1714499"/>
            <a:ext cx="8548255" cy="4416425"/>
          </a:xfrm>
        </p:spPr>
        <p:txBody>
          <a:bodyPr/>
          <a:lstStyle/>
          <a:p>
            <a:pPr algn="just" eaLnBrk="1" hangingPunct="1"/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Uzun süreli yüksek 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yoğunlukta antrenmanlarda 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yararlı olabilir.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 Hücre </a:t>
            </a:r>
            <a:r>
              <a:rPr lang="tr-TR" altLang="tr-TR" sz="3600" dirty="0" err="1" smtClean="0">
                <a:latin typeface="Andalus" pitchFamily="2" charset="-78"/>
                <a:cs typeface="Andalus" pitchFamily="2" charset="-78"/>
              </a:rPr>
              <a:t>membranını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dengeler ve 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virüs ataklarına 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karşı koruma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sağlar.</a:t>
            </a:r>
          </a:p>
          <a:p>
            <a:pPr algn="just" eaLnBrk="1" hangingPunct="1"/>
            <a:endParaRPr lang="tr-TR" altLang="tr-TR" sz="3600" dirty="0">
              <a:latin typeface="Andalus" pitchFamily="2" charset="-78"/>
              <a:cs typeface="Andalus" pitchFamily="2" charset="-78"/>
            </a:endParaRPr>
          </a:p>
        </p:txBody>
      </p:sp>
      <p:pic>
        <p:nvPicPr>
          <p:cNvPr id="12292" name="Picture 4" descr="vitam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034" y="3417599"/>
            <a:ext cx="2895600" cy="28305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583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22239"/>
            <a:ext cx="7543800" cy="1290637"/>
          </a:xfrm>
        </p:spPr>
        <p:txBody>
          <a:bodyPr/>
          <a:lstStyle/>
          <a:p>
            <a:pPr algn="ctr" eaLnBrk="1" hangingPunct="1"/>
            <a:r>
              <a:rPr lang="tr-TR" altLang="tr-TR" sz="400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B Grubu  vitaminler</a:t>
            </a:r>
            <a:br>
              <a:rPr lang="tr-TR" altLang="tr-TR" sz="400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</a:br>
            <a:endParaRPr lang="tr-TR" altLang="tr-TR" sz="4000">
              <a:solidFill>
                <a:srgbClr val="0000FF"/>
              </a:solidFill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257300"/>
            <a:ext cx="8229600" cy="4873626"/>
          </a:xfrm>
        </p:spPr>
        <p:txBody>
          <a:bodyPr/>
          <a:lstStyle/>
          <a:p>
            <a:pPr algn="just" eaLnBrk="1" hangingPunct="1"/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B vitaminlerinin, egzersiz ile iki temel nedenden dolayı ilişkisi bulunmaktadır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.</a:t>
            </a:r>
            <a:endParaRPr lang="tr-TR" altLang="tr-TR" sz="3200" dirty="0"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      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Tiamin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,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riboflavin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, B6 vitamini,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niasin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,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biotin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ve  </a:t>
            </a:r>
            <a:r>
              <a:rPr lang="tr-TR" altLang="tr-TR" sz="3200" dirty="0" err="1" smtClean="0">
                <a:latin typeface="Andalus" pitchFamily="2" charset="-78"/>
                <a:cs typeface="Andalus" pitchFamily="2" charset="-78"/>
              </a:rPr>
              <a:t>pantotenik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asit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           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         egzersiz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sırasında </a:t>
            </a:r>
            <a:r>
              <a:rPr lang="tr-TR" altLang="tr-TR" sz="3200" dirty="0" smtClean="0">
                <a:solidFill>
                  <a:srgbClr val="FF3300"/>
                </a:solidFill>
                <a:latin typeface="Andalus" pitchFamily="2" charset="-78"/>
                <a:cs typeface="Andalus" pitchFamily="2" charset="-78"/>
              </a:rPr>
              <a:t>enerji oluşumuna </a:t>
            </a:r>
            <a:r>
              <a:rPr lang="tr-TR" altLang="tr-TR" sz="3200" dirty="0">
                <a:solidFill>
                  <a:srgbClr val="FF3300"/>
                </a:solidFill>
                <a:latin typeface="Andalus" pitchFamily="2" charset="-78"/>
                <a:cs typeface="Andalus" pitchFamily="2" charset="-78"/>
              </a:rPr>
              <a:t>yardım etmekte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, 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        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Folik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asit ve B12 vitaminleri ise; </a:t>
            </a:r>
            <a:r>
              <a:rPr lang="tr-TR" altLang="tr-TR" sz="3200" dirty="0">
                <a:solidFill>
                  <a:srgbClr val="FF3300"/>
                </a:solidFill>
                <a:latin typeface="Andalus" pitchFamily="2" charset="-78"/>
                <a:cs typeface="Andalus" pitchFamily="2" charset="-78"/>
              </a:rPr>
              <a:t>kırmızı kan </a:t>
            </a:r>
            <a:r>
              <a:rPr lang="tr-TR" altLang="tr-TR" sz="3200" dirty="0" smtClean="0">
                <a:solidFill>
                  <a:srgbClr val="FF3300"/>
                </a:solidFill>
                <a:latin typeface="Andalus" pitchFamily="2" charset="-78"/>
                <a:cs typeface="Andalus" pitchFamily="2" charset="-78"/>
              </a:rPr>
              <a:t>hücre </a:t>
            </a:r>
            <a:r>
              <a:rPr lang="tr-TR" altLang="tr-TR" sz="3200" dirty="0">
                <a:solidFill>
                  <a:srgbClr val="FF3300"/>
                </a:solidFill>
                <a:latin typeface="Andalus" pitchFamily="2" charset="-78"/>
                <a:cs typeface="Andalus" pitchFamily="2" charset="-78"/>
              </a:rPr>
              <a:t>oluşumu, </a:t>
            </a:r>
            <a:endParaRPr lang="tr-TR" altLang="tr-TR" sz="3200" dirty="0" smtClean="0">
              <a:solidFill>
                <a:srgbClr val="FF3300"/>
              </a:solidFill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tr-TR" altLang="tr-TR" sz="3200" dirty="0">
                <a:solidFill>
                  <a:srgbClr val="FF3300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 smtClean="0">
                <a:solidFill>
                  <a:srgbClr val="FF3300"/>
                </a:solidFill>
                <a:latin typeface="Andalus" pitchFamily="2" charset="-78"/>
                <a:cs typeface="Andalus" pitchFamily="2" charset="-78"/>
              </a:rPr>
              <a:t>          protein </a:t>
            </a:r>
            <a:r>
              <a:rPr lang="tr-TR" altLang="tr-TR" sz="3200" dirty="0">
                <a:solidFill>
                  <a:srgbClr val="FF3300"/>
                </a:solidFill>
                <a:latin typeface="Andalus" pitchFamily="2" charset="-78"/>
                <a:cs typeface="Andalus" pitchFamily="2" charset="-78"/>
              </a:rPr>
              <a:t>sentezi, doku yapımı </a:t>
            </a:r>
            <a:r>
              <a:rPr lang="tr-TR" altLang="tr-TR" sz="3200" dirty="0" smtClean="0">
                <a:solidFill>
                  <a:srgbClr val="FF3300"/>
                </a:solidFill>
                <a:latin typeface="Andalus" pitchFamily="2" charset="-78"/>
                <a:cs typeface="Andalus" pitchFamily="2" charset="-78"/>
              </a:rPr>
              <a:t>ve onarımı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için gerekmektedir.</a:t>
            </a:r>
          </a:p>
        </p:txBody>
      </p:sp>
      <p:sp>
        <p:nvSpPr>
          <p:cNvPr id="4" name="3 Şimşek İşareti"/>
          <p:cNvSpPr/>
          <p:nvPr/>
        </p:nvSpPr>
        <p:spPr>
          <a:xfrm>
            <a:off x="1794886" y="2139374"/>
            <a:ext cx="914400" cy="9144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tr-TR" sz="2600" b="1">
              <a:solidFill>
                <a:prstClr val="white"/>
              </a:solidFill>
            </a:endParaRPr>
          </a:p>
        </p:txBody>
      </p:sp>
      <p:sp>
        <p:nvSpPr>
          <p:cNvPr id="5" name="4 Şimşek İşareti"/>
          <p:cNvSpPr/>
          <p:nvPr/>
        </p:nvSpPr>
        <p:spPr>
          <a:xfrm>
            <a:off x="1794886" y="3378851"/>
            <a:ext cx="914400" cy="9144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tr-TR" sz="2600" b="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923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987136"/>
            <a:ext cx="7543800" cy="76849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200" dirty="0">
                <a:solidFill>
                  <a:schemeClr val="tx1"/>
                </a:solidFill>
              </a:rPr>
              <a:t/>
            </a:r>
            <a:br>
              <a:rPr lang="tr-TR" sz="3200" dirty="0">
                <a:solidFill>
                  <a:schemeClr val="tx1"/>
                </a:solidFill>
              </a:rPr>
            </a:b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3600" dirty="0" err="1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Tiamin</a:t>
            </a:r>
            <a:r>
              <a:rPr lang="tr-TR" sz="36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 (B1), </a:t>
            </a:r>
            <a:r>
              <a:rPr lang="tr-TR" sz="3600" dirty="0" err="1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Riboflavin</a:t>
            </a:r>
            <a:r>
              <a:rPr lang="tr-TR" sz="36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 (B2) ve  </a:t>
            </a:r>
            <a:r>
              <a:rPr lang="tr-TR" sz="3600" dirty="0" err="1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Niasin</a:t>
            </a:r>
            <a:r>
              <a:rPr lang="tr-TR" sz="36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(B3)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758536" y="2379517"/>
            <a:ext cx="8866477" cy="3751407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200" b="1" dirty="0">
                <a:solidFill>
                  <a:srgbClr val="0000FF"/>
                </a:solidFill>
                <a:cs typeface="Andalus"/>
              </a:rPr>
              <a:t>#</a:t>
            </a:r>
            <a:r>
              <a:rPr lang="tr-TR" altLang="tr-TR" sz="3200" b="1" dirty="0">
                <a:cs typeface="Andalus"/>
              </a:rPr>
              <a:t> </a:t>
            </a:r>
            <a:r>
              <a:rPr lang="tr-TR" altLang="tr-TR" sz="3200" dirty="0" smtClean="0">
                <a:latin typeface="Andalus" pitchFamily="2" charset="-78"/>
                <a:cs typeface="Andalus"/>
              </a:rPr>
              <a:t>Sporcular </a:t>
            </a:r>
            <a:r>
              <a:rPr lang="tr-TR" altLang="tr-TR" sz="3200" dirty="0" err="1" smtClean="0">
                <a:latin typeface="Andalus" pitchFamily="2" charset="-78"/>
                <a:cs typeface="Andalus"/>
              </a:rPr>
              <a:t>sedanter</a:t>
            </a:r>
            <a:r>
              <a:rPr lang="tr-TR" altLang="tr-TR" sz="3200" dirty="0" smtClean="0">
                <a:latin typeface="Andalus" pitchFamily="2" charset="-78"/>
                <a:cs typeface="Andalus"/>
              </a:rPr>
              <a:t> insanlara göre daha fazla ihtiyaç duyarlar.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200" dirty="0" smtClean="0">
                <a:solidFill>
                  <a:srgbClr val="0000FF"/>
                </a:solidFill>
                <a:latin typeface="Andalus" pitchFamily="2" charset="-78"/>
                <a:cs typeface="Andalus"/>
              </a:rPr>
              <a:t>#</a:t>
            </a:r>
            <a:r>
              <a:rPr lang="tr-TR" altLang="tr-TR" sz="3200" dirty="0" smtClean="0">
                <a:latin typeface="Andalus" pitchFamily="2" charset="-78"/>
                <a:cs typeface="Andalus"/>
              </a:rPr>
              <a:t> Genelde bu vitaminler kepekli gıdalardan ve karbonhidratı zengin yiyeceklerden (ekmek, kahvaltı tahıllarından, yulaf ezmesinden, esmer pirinçten) elde edilebilir. 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2400" dirty="0">
              <a:latin typeface="Andalus" pitchFamily="2" charset="-78"/>
              <a:cs typeface="Andalus" pitchFamily="2" charset="-78"/>
            </a:endParaRP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7032625" y="5084763"/>
          <a:ext cx="3505200" cy="167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Bitmap Image" r:id="rId3" imgW="3619048" imgH="2715004" progId="PBrush">
                  <p:embed/>
                </p:oleObj>
              </mc:Choice>
              <mc:Fallback>
                <p:oleObj name="Bitmap Image" r:id="rId3" imgW="3619048" imgH="2715004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5" y="5084763"/>
                        <a:ext cx="3505200" cy="167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3038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4336" y="1413164"/>
            <a:ext cx="7876310" cy="4911437"/>
          </a:xfrm>
        </p:spPr>
        <p:txBody>
          <a:bodyPr/>
          <a:lstStyle/>
          <a:p>
            <a:pPr lvl="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tr-TR" sz="36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#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Eğer alınan enerji sınırlanırsa (yağ 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yakımı programı 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) 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veya</a:t>
            </a:r>
          </a:p>
          <a:p>
            <a:pPr lvl="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basit 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karbonhidratlar çok 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tüketilirse B 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vitamininin 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eksikliği</a:t>
            </a:r>
          </a:p>
          <a:p>
            <a:pPr lvl="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oluşabilir.</a:t>
            </a:r>
          </a:p>
          <a:p>
            <a:pPr lvl="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tr-TR" sz="3600" dirty="0" smtClean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#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Eksikliği karşılamak için günlük 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önerilen miktarları</a:t>
            </a:r>
          </a:p>
          <a:p>
            <a:pPr lvl="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içeren </a:t>
            </a:r>
            <a:r>
              <a:rPr lang="tr-TR" altLang="tr-TR" sz="3600" dirty="0" err="1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multivitamin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600" dirty="0" err="1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suplementleri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600" dirty="0" smtClean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almak gerekir</a:t>
            </a:r>
            <a:r>
              <a:rPr lang="tr-TR" altLang="tr-TR" sz="36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725729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22239"/>
            <a:ext cx="7543800" cy="1074737"/>
          </a:xfrm>
        </p:spPr>
        <p:txBody>
          <a:bodyPr/>
          <a:lstStyle/>
          <a:p>
            <a:pPr algn="just" eaLnBrk="1" hangingPunct="1"/>
            <a:r>
              <a:rPr lang="tr-TR" altLang="tr-TR" sz="4000">
                <a:latin typeface="Andalus" pitchFamily="2" charset="-78"/>
                <a:cs typeface="Andalus" pitchFamily="2" charset="-78"/>
              </a:rPr>
              <a:t>Folik asit ve B12 vitamini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350818" y="1268413"/>
            <a:ext cx="8859982" cy="5423332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tr-TR" altLang="tr-TR" sz="28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&amp;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Her ikisi de kemik iliğinde kırmızı kan hücresi yapımında kullanılır.</a:t>
            </a:r>
          </a:p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tr-TR" altLang="tr-TR" sz="32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&amp;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Hücre bölünmesinde, protein ve DNA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üretiminde gereklidir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. </a:t>
            </a:r>
          </a:p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tr-TR" altLang="tr-TR" sz="32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&amp;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Egzersiz bütün bu oluşumları artırır, bu yüzden  B12 ve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folik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asite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ihtiyaç</a:t>
            </a:r>
          </a:p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duyulur.</a:t>
            </a:r>
            <a:endParaRPr lang="tr-TR" altLang="tr-TR" sz="3200" dirty="0">
              <a:latin typeface="Andalus" pitchFamily="2" charset="-78"/>
              <a:cs typeface="Andalus" pitchFamily="2" charset="-78"/>
            </a:endParaRPr>
          </a:p>
          <a:p>
            <a:pPr marL="0" indent="0" algn="just" eaLnBrk="1" hangingPunct="1">
              <a:lnSpc>
                <a:spcPct val="150000"/>
              </a:lnSpc>
              <a:buNone/>
            </a:pPr>
            <a:r>
              <a:rPr lang="tr-TR" altLang="tr-TR" sz="3200" dirty="0">
                <a:solidFill>
                  <a:srgbClr val="0000FF"/>
                </a:solidFill>
                <a:latin typeface="Andalus" pitchFamily="2" charset="-78"/>
                <a:cs typeface="Andalus" pitchFamily="2" charset="-78"/>
              </a:rPr>
              <a:t>&amp;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Vejetaryenler, hayvansal ürünleri tüketmeyenler B12 vitaminini güçlendirici besinlerden marmelat, kahvaltı tahılları, mayalı gıdalardan elde etmelidirler(5-6 </a:t>
            </a:r>
            <a:r>
              <a:rPr lang="tr-TR" altLang="tr-TR" sz="3200" dirty="0" err="1">
                <a:latin typeface="Andalus" pitchFamily="2" charset="-78"/>
                <a:cs typeface="Andalus" pitchFamily="2" charset="-78"/>
              </a:rPr>
              <a:t>mcg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)</a:t>
            </a:r>
          </a:p>
          <a:p>
            <a:pPr marL="0" indent="0" algn="just" eaLnBrk="1" hangingPunct="1">
              <a:lnSpc>
                <a:spcPct val="150000"/>
              </a:lnSpc>
            </a:pPr>
            <a:endParaRPr lang="tr-TR" altLang="tr-TR" sz="3200" dirty="0"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233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476</Words>
  <Application>Microsoft Office PowerPoint</Application>
  <PresentationFormat>Geniş ekran</PresentationFormat>
  <Paragraphs>70</Paragraphs>
  <Slides>13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32" baseType="lpstr">
      <vt:lpstr>MS Mincho</vt:lpstr>
      <vt:lpstr>Andalus</vt:lpstr>
      <vt:lpstr>Arial</vt:lpstr>
      <vt:lpstr>Calibri</vt:lpstr>
      <vt:lpstr>Constantia</vt:lpstr>
      <vt:lpstr>Wingdings</vt:lpstr>
      <vt:lpstr>Wingdings 2</vt:lpstr>
      <vt:lpstr>Akış</vt:lpstr>
      <vt:lpstr>1_Akış</vt:lpstr>
      <vt:lpstr>2_Akış</vt:lpstr>
      <vt:lpstr>3_Akış</vt:lpstr>
      <vt:lpstr>4_Akış</vt:lpstr>
      <vt:lpstr>5_Akış</vt:lpstr>
      <vt:lpstr>6_Akış</vt:lpstr>
      <vt:lpstr>7_Akış</vt:lpstr>
      <vt:lpstr>8_Akış</vt:lpstr>
      <vt:lpstr>9_Akış</vt:lpstr>
      <vt:lpstr>10_Akış</vt:lpstr>
      <vt:lpstr>Bitmap Image</vt:lpstr>
      <vt:lpstr>Vitaminler</vt:lpstr>
      <vt:lpstr>C VİTAMİNİ</vt:lpstr>
      <vt:lpstr>E vitamini</vt:lpstr>
      <vt:lpstr>PowerPoint Sunusu</vt:lpstr>
      <vt:lpstr>A vitamini</vt:lpstr>
      <vt:lpstr>B Grubu  vitaminler </vt:lpstr>
      <vt:lpstr>  Tiamin (B1), Riboflavin (B2) ve  Niasin(B3)</vt:lpstr>
      <vt:lpstr>PowerPoint Sunusu</vt:lpstr>
      <vt:lpstr>Folik asit ve B12 vitamini</vt:lpstr>
      <vt:lpstr>PowerPoint Sunusu</vt:lpstr>
      <vt:lpstr>PowerPoint Sunusu</vt:lpstr>
      <vt:lpstr>Beta karotenler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Vitaminler</dc:title>
  <dc:creator>exper</dc:creator>
  <cp:lastModifiedBy>exper</cp:lastModifiedBy>
  <cp:revision>8</cp:revision>
  <dcterms:created xsi:type="dcterms:W3CDTF">2017-11-08T10:15:04Z</dcterms:created>
  <dcterms:modified xsi:type="dcterms:W3CDTF">2017-11-08T10:29:01Z</dcterms:modified>
</cp:coreProperties>
</file>