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7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892A37-CA9F-4863-B605-C693D27B0FAB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417119-F2BC-416F-9395-C878D51273A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64165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24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  <p:sp>
        <p:nvSpPr>
          <p:cNvPr id="624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DE72184-0EE0-4E20-8EDF-5E08500FBD7D}" type="slidenum">
              <a:rPr lang="en-US" altLang="tr-TR" smtClean="0"/>
              <a:pPr>
                <a:spcBef>
                  <a:spcPct val="0"/>
                </a:spcBef>
              </a:pPr>
              <a:t>2</a:t>
            </a:fld>
            <a:endParaRPr lang="en-US" altLang="tr-TR" smtClean="0"/>
          </a:p>
        </p:txBody>
      </p:sp>
    </p:spTree>
    <p:extLst>
      <p:ext uri="{BB962C8B-B14F-4D97-AF65-F5344CB8AC3E}">
        <p14:creationId xmlns:p14="http://schemas.microsoft.com/office/powerpoint/2010/main" val="2943968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9331F-EC7F-4F5F-86BA-BB943C2D59B8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6EB72-48E0-431E-A954-DA221417070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256430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9331F-EC7F-4F5F-86BA-BB943C2D59B8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6EB72-48E0-431E-A954-DA221417070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950417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9331F-EC7F-4F5F-86BA-BB943C2D59B8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6EB72-48E0-431E-A954-DA221417070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429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9331F-EC7F-4F5F-86BA-BB943C2D59B8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6EB72-48E0-431E-A954-DA221417070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29512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9331F-EC7F-4F5F-86BA-BB943C2D59B8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6EB72-48E0-431E-A954-DA221417070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3833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9331F-EC7F-4F5F-86BA-BB943C2D59B8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6EB72-48E0-431E-A954-DA221417070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2781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9331F-EC7F-4F5F-86BA-BB943C2D59B8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6EB72-48E0-431E-A954-DA221417070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21993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9331F-EC7F-4F5F-86BA-BB943C2D59B8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6EB72-48E0-431E-A954-DA221417070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3999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9331F-EC7F-4F5F-86BA-BB943C2D59B8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6EB72-48E0-431E-A954-DA221417070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247560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9331F-EC7F-4F5F-86BA-BB943C2D59B8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6EB72-48E0-431E-A954-DA221417070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854487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9331F-EC7F-4F5F-86BA-BB943C2D59B8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6EB72-48E0-431E-A954-DA221417070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2720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59331F-EC7F-4F5F-86BA-BB943C2D59B8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76EB72-48E0-431E-A954-DA221417070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0303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2892426" y="2971800"/>
            <a:ext cx="6480175" cy="2895600"/>
          </a:xfrm>
        </p:spPr>
        <p:txBody>
          <a:bodyPr>
            <a:normAutofit/>
          </a:bodyPr>
          <a:lstStyle/>
          <a:p>
            <a:pPr marL="400050" indent="-400050">
              <a:defRPr/>
            </a:pPr>
            <a:r>
              <a:rPr lang="tr-TR" sz="3600" dirty="0">
                <a:solidFill>
                  <a:schemeClr val="accent1"/>
                </a:solidFill>
              </a:rPr>
              <a:t>II. DATA ANALYSIS</a:t>
            </a:r>
          </a:p>
        </p:txBody>
      </p:sp>
      <p:sp>
        <p:nvSpPr>
          <p:cNvPr id="60419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B32C16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5CD2D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5C12C34-5148-4077-AE0C-2A3A9BB68896}" type="slidenum">
              <a:rPr lang="en-US" altLang="tr-TR" sz="1600">
                <a:solidFill>
                  <a:srgbClr val="9D251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tr-TR" sz="1600">
              <a:solidFill>
                <a:srgbClr val="9D2512"/>
              </a:solidFill>
            </a:endParaRPr>
          </a:p>
        </p:txBody>
      </p:sp>
      <p:sp>
        <p:nvSpPr>
          <p:cNvPr id="60420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b="1" smtClean="0"/>
              <a:t>Edemological research stages</a:t>
            </a:r>
            <a:endParaRPr lang="en-US" altLang="tr-TR" b="1" smtClean="0"/>
          </a:p>
        </p:txBody>
      </p:sp>
    </p:spTree>
    <p:extLst>
      <p:ext uri="{BB962C8B-B14F-4D97-AF65-F5344CB8AC3E}">
        <p14:creationId xmlns:p14="http://schemas.microsoft.com/office/powerpoint/2010/main" val="3496937852"/>
      </p:ext>
    </p:extLst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b="1" smtClean="0">
                <a:solidFill>
                  <a:schemeClr val="accent1"/>
                </a:solidFill>
              </a:rPr>
              <a:t>Basic concepts</a:t>
            </a:r>
            <a:endParaRPr lang="en-US" altLang="tr-TR" b="1" smtClean="0">
              <a:solidFill>
                <a:schemeClr val="accent1"/>
              </a:solidFill>
            </a:endParaRPr>
          </a:p>
        </p:txBody>
      </p:sp>
      <p:sp>
        <p:nvSpPr>
          <p:cNvPr id="61443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B32C16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5CD2D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CAF8C66-F3A3-4EEA-9C13-E757F2D2F32E}" type="slidenum">
              <a:rPr lang="en-US" altLang="tr-TR" sz="1600">
                <a:solidFill>
                  <a:srgbClr val="9D251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tr-TR" sz="1600">
              <a:solidFill>
                <a:srgbClr val="9D2512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825625" y="1527175"/>
            <a:ext cx="8504238" cy="4572000"/>
          </a:xfrm>
        </p:spPr>
        <p:txBody>
          <a:bodyPr>
            <a:normAutofit lnSpcReduction="10000"/>
          </a:bodyPr>
          <a:lstStyle/>
          <a:p>
            <a:pPr marL="274320" indent="-274320">
              <a:buFont typeface="Wingdings 2"/>
              <a:buChar char=""/>
              <a:defRPr/>
            </a:pPr>
            <a:r>
              <a:rPr lang="en-US" sz="3600" dirty="0">
                <a:solidFill>
                  <a:srgbClr val="C00000"/>
                </a:solidFill>
              </a:rPr>
              <a:t>Variable -</a:t>
            </a:r>
          </a:p>
          <a:p>
            <a:pPr marL="274320" indent="-274320">
              <a:buFont typeface="Wingdings 2"/>
              <a:buChar char=""/>
              <a:defRPr/>
            </a:pPr>
            <a:r>
              <a:rPr lang="en-US" sz="3600" dirty="0">
                <a:solidFill>
                  <a:srgbClr val="C00000"/>
                </a:solidFill>
              </a:rPr>
              <a:t>Any change that can be observed.</a:t>
            </a:r>
          </a:p>
          <a:p>
            <a:pPr marL="274320" indent="-274320">
              <a:buFont typeface="Wingdings 2"/>
              <a:buChar char=""/>
              <a:defRPr/>
            </a:pPr>
            <a:r>
              <a:rPr lang="en-US" sz="3600" dirty="0">
                <a:solidFill>
                  <a:srgbClr val="C00000"/>
                </a:solidFill>
              </a:rPr>
              <a:t>Relationships ;-</a:t>
            </a:r>
          </a:p>
          <a:p>
            <a:pPr marL="274320" indent="-274320">
              <a:buFont typeface="Wingdings 2"/>
              <a:buChar char=""/>
              <a:defRPr/>
            </a:pPr>
            <a:r>
              <a:rPr lang="en-US" sz="3600" dirty="0">
                <a:solidFill>
                  <a:srgbClr val="C00000"/>
                </a:solidFill>
              </a:rPr>
              <a:t>The dependence between the two variables is the degree of independence.</a:t>
            </a:r>
          </a:p>
          <a:p>
            <a:pPr marL="274320" indent="-274320">
              <a:buFont typeface="Wingdings 2"/>
              <a:buChar char=""/>
              <a:defRPr/>
            </a:pPr>
            <a:r>
              <a:rPr lang="en-US" sz="3600" dirty="0">
                <a:solidFill>
                  <a:srgbClr val="C00000"/>
                </a:solidFill>
              </a:rPr>
              <a:t>Statistical epidemiological relationships.</a:t>
            </a:r>
          </a:p>
          <a:p>
            <a:pPr marL="274320" indent="-274320">
              <a:buFont typeface="Wingdings 2"/>
              <a:buChar char=""/>
              <a:defRPr/>
            </a:pPr>
            <a:r>
              <a:rPr lang="en-US" sz="3600" dirty="0">
                <a:solidFill>
                  <a:srgbClr val="C00000"/>
                </a:solidFill>
              </a:rPr>
              <a:t>Non-statistical epidemiological relationships.</a:t>
            </a:r>
            <a:endParaRPr lang="en-US" sz="20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0109762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b="1" smtClean="0">
                <a:solidFill>
                  <a:schemeClr val="accent1"/>
                </a:solidFill>
              </a:rPr>
              <a:t>Why models</a:t>
            </a:r>
            <a:endParaRPr lang="en-US" altLang="tr-TR" smtClean="0">
              <a:solidFill>
                <a:srgbClr val="9D2512"/>
              </a:solidFill>
            </a:endParaRPr>
          </a:p>
        </p:txBody>
      </p:sp>
      <p:sp>
        <p:nvSpPr>
          <p:cNvPr id="63491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B32C16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5CD2D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B71CF9A-D6A1-42DF-8A13-5A8B178AB9F7}" type="slidenum">
              <a:rPr lang="en-US" altLang="tr-TR" sz="1600">
                <a:solidFill>
                  <a:srgbClr val="9D251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tr-TR" sz="1600">
              <a:solidFill>
                <a:srgbClr val="9D2512"/>
              </a:solidFill>
            </a:endParaRPr>
          </a:p>
        </p:txBody>
      </p:sp>
      <p:sp>
        <p:nvSpPr>
          <p:cNvPr id="63492" name="Content Placeholder 3"/>
          <p:cNvSpPr>
            <a:spLocks noGrp="1"/>
          </p:cNvSpPr>
          <p:nvPr>
            <p:ph sz="quarter" idx="1"/>
          </p:nvPr>
        </p:nvSpPr>
        <p:spPr>
          <a:xfrm>
            <a:off x="1752600" y="1752600"/>
            <a:ext cx="8610600" cy="4572000"/>
          </a:xfrm>
        </p:spPr>
        <p:txBody>
          <a:bodyPr/>
          <a:lstStyle/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tr-TR" sz="2000">
                <a:solidFill>
                  <a:srgbClr val="C00000"/>
                </a:solidFill>
              </a:rPr>
              <a:t>Relationships and interactions between the direct and indirect causes of the disease can be addressed in two ways (over two models).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tr-TR" sz="2000">
                <a:solidFill>
                  <a:srgbClr val="C00000"/>
                </a:solidFill>
              </a:rPr>
              <a:t>1-reason model: -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tr-TR" sz="2000">
                <a:solidFill>
                  <a:srgbClr val="C00000"/>
                </a:solidFill>
              </a:rPr>
              <a:t>the causes of illness can be classified into two categories as "adequate" and "necessary".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en-US" altLang="tr-TR" sz="2000">
              <a:solidFill>
                <a:srgbClr val="C00000"/>
              </a:solidFill>
            </a:endParaRP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tr-TR" sz="2000">
                <a:solidFill>
                  <a:srgbClr val="C00000"/>
                </a:solidFill>
              </a:rPr>
              <a:t>11 - why model: -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tr-TR" sz="2000">
                <a:solidFill>
                  <a:srgbClr val="C00000"/>
                </a:solidFill>
              </a:rPr>
              <a:t>In this model, it can be assumed that the indirect factors act directly on the causes and show a chain effect and a chain effect.</a:t>
            </a:r>
            <a:endParaRPr lang="tr-TR" altLang="tr-TR" sz="2000">
              <a:solidFill>
                <a:srgbClr val="C00000"/>
              </a:solidFill>
            </a:endParaRP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tr-TR" altLang="tr-TR" sz="2000">
                <a:solidFill>
                  <a:srgbClr val="C00000"/>
                </a:solidFill>
              </a:rPr>
              <a:t> </a:t>
            </a:r>
            <a:endParaRPr lang="en-US" altLang="tr-TR" sz="200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4919093"/>
      </p:ext>
    </p:extLst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b="1" smtClean="0">
                <a:solidFill>
                  <a:schemeClr val="accent1"/>
                </a:solidFill>
              </a:rPr>
              <a:t>Why hypothesis building</a:t>
            </a:r>
            <a:endParaRPr lang="en-US" altLang="tr-TR" b="1" smtClean="0">
              <a:solidFill>
                <a:schemeClr val="accent1"/>
              </a:solidFill>
            </a:endParaRPr>
          </a:p>
        </p:txBody>
      </p:sp>
      <p:sp>
        <p:nvSpPr>
          <p:cNvPr id="64515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B32C16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5CD2D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7841053-122B-4B91-A0D3-E8F8505AF591}" type="slidenum">
              <a:rPr lang="en-US" altLang="tr-TR" sz="1600">
                <a:solidFill>
                  <a:srgbClr val="9D251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tr-TR" sz="1600">
              <a:solidFill>
                <a:srgbClr val="9D2512"/>
              </a:solidFill>
            </a:endParaRPr>
          </a:p>
        </p:txBody>
      </p:sp>
      <p:sp>
        <p:nvSpPr>
          <p:cNvPr id="64516" name="Content Placeholder 3"/>
          <p:cNvSpPr>
            <a:spLocks noGrp="1"/>
          </p:cNvSpPr>
          <p:nvPr>
            <p:ph sz="quarter" idx="1"/>
          </p:nvPr>
        </p:nvSpPr>
        <p:spPr>
          <a:xfrm>
            <a:off x="1825625" y="1527175"/>
            <a:ext cx="8504238" cy="4572000"/>
          </a:xfrm>
        </p:spPr>
        <p:txBody>
          <a:bodyPr/>
          <a:lstStyle/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tr-TR" sz="2000">
                <a:solidFill>
                  <a:srgbClr val="C00000"/>
                </a:solidFill>
              </a:rPr>
              <a:t>There are 4 ways to reach a hypothesis.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tr-TR" sz="2000">
                <a:solidFill>
                  <a:srgbClr val="C00000"/>
                </a:solidFill>
              </a:rPr>
              <a:t>Difference method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tr-TR" sz="2000">
                <a:solidFill>
                  <a:srgbClr val="C00000"/>
                </a:solidFill>
              </a:rPr>
              <a:t>Acceptance method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tr-TR" sz="2000">
                <a:solidFill>
                  <a:srgbClr val="C00000"/>
                </a:solidFill>
              </a:rPr>
              <a:t>Co-variation method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tr-TR" sz="2000">
                <a:solidFill>
                  <a:srgbClr val="C00000"/>
                </a:solidFill>
              </a:rPr>
              <a:t>Anology method</a:t>
            </a:r>
          </a:p>
        </p:txBody>
      </p:sp>
    </p:spTree>
    <p:extLst>
      <p:ext uri="{BB962C8B-B14F-4D97-AF65-F5344CB8AC3E}">
        <p14:creationId xmlns:p14="http://schemas.microsoft.com/office/powerpoint/2010/main" val="2055572953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b="1" smtClean="0">
                <a:solidFill>
                  <a:schemeClr val="accent1"/>
                </a:solidFill>
              </a:rPr>
              <a:t>Determination of relations</a:t>
            </a:r>
            <a:endParaRPr lang="en-US" altLang="tr-TR" b="1" smtClean="0">
              <a:solidFill>
                <a:schemeClr val="accent1"/>
              </a:solidFill>
            </a:endParaRPr>
          </a:p>
        </p:txBody>
      </p:sp>
      <p:sp>
        <p:nvSpPr>
          <p:cNvPr id="65539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B32C16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5CD2D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4680579-05CF-4DED-911E-34D1861B626C}" type="slidenum">
              <a:rPr lang="en-US" altLang="tr-TR" sz="1600">
                <a:solidFill>
                  <a:srgbClr val="9D251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tr-TR" sz="1600">
              <a:solidFill>
                <a:srgbClr val="9D2512"/>
              </a:solidFill>
            </a:endParaRPr>
          </a:p>
        </p:txBody>
      </p:sp>
      <p:sp>
        <p:nvSpPr>
          <p:cNvPr id="65540" name="Content Placeholder 3"/>
          <p:cNvSpPr>
            <a:spLocks noGrp="1"/>
          </p:cNvSpPr>
          <p:nvPr>
            <p:ph sz="quarter" idx="1"/>
          </p:nvPr>
        </p:nvSpPr>
        <p:spPr>
          <a:xfrm>
            <a:off x="1825625" y="1527175"/>
            <a:ext cx="8504238" cy="4572000"/>
          </a:xfrm>
        </p:spPr>
        <p:txBody>
          <a:bodyPr/>
          <a:lstStyle/>
          <a:p>
            <a:pPr marL="457200" indent="-457200">
              <a:buNone/>
            </a:pPr>
            <a:r>
              <a:rPr lang="en-US" altLang="tr-TR" sz="2000">
                <a:solidFill>
                  <a:srgbClr val="C00000"/>
                </a:solidFill>
              </a:rPr>
              <a:t>The most important step in distinguishing disease causes or disease-related factors is the establishment of a statistical relationship between the disease and the cause hypothesized.</a:t>
            </a:r>
          </a:p>
          <a:p>
            <a:pPr marL="457200" indent="-457200">
              <a:buNone/>
            </a:pPr>
            <a:endParaRPr lang="en-US" altLang="tr-TR" sz="2000">
              <a:solidFill>
                <a:srgbClr val="C00000"/>
              </a:solidFill>
            </a:endParaRPr>
          </a:p>
          <a:p>
            <a:pPr marL="457200" indent="-457200">
              <a:buNone/>
            </a:pPr>
            <a:r>
              <a:rPr lang="en-US" altLang="tr-TR" sz="2000">
                <a:solidFill>
                  <a:srgbClr val="C00000"/>
                </a:solidFill>
              </a:rPr>
              <a:t>The establishment of relations can be approached from three perspectives:</a:t>
            </a:r>
          </a:p>
          <a:p>
            <a:pPr marL="457200" indent="-457200">
              <a:buNone/>
            </a:pPr>
            <a:endParaRPr lang="en-US" altLang="tr-TR" sz="2000">
              <a:solidFill>
                <a:srgbClr val="C00000"/>
              </a:solidFill>
            </a:endParaRPr>
          </a:p>
          <a:p>
            <a:pPr marL="457200" indent="-457200">
              <a:buNone/>
            </a:pPr>
            <a:r>
              <a:rPr lang="en-US" altLang="tr-TR" sz="2000">
                <a:solidFill>
                  <a:srgbClr val="C00000"/>
                </a:solidFill>
              </a:rPr>
              <a:t>In an event that is connected to two different factors, the difference between the averages of the data of the variables can be measured.</a:t>
            </a:r>
          </a:p>
          <a:p>
            <a:pPr marL="457200" indent="-457200">
              <a:buNone/>
            </a:pPr>
            <a:r>
              <a:rPr lang="en-US" altLang="tr-TR" sz="2000">
                <a:solidFill>
                  <a:srgbClr val="C00000"/>
                </a:solidFill>
              </a:rPr>
              <a:t>Variables can be divided into various categories and important relationships are sought between the various groups.</a:t>
            </a:r>
          </a:p>
          <a:p>
            <a:pPr marL="457200" indent="-457200">
              <a:buNone/>
            </a:pPr>
            <a:r>
              <a:rPr lang="en-US" altLang="tr-TR" sz="2000">
                <a:solidFill>
                  <a:srgbClr val="C00000"/>
                </a:solidFill>
              </a:rPr>
              <a:t>The relationship between variables can be considered.</a:t>
            </a:r>
            <a:r>
              <a:rPr lang="tr-TR" altLang="tr-TR" sz="2000">
                <a:solidFill>
                  <a:srgbClr val="C0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54214002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b="1" smtClean="0">
                <a:solidFill>
                  <a:schemeClr val="accent1"/>
                </a:solidFill>
              </a:rPr>
              <a:t>Significant tests</a:t>
            </a:r>
            <a:endParaRPr lang="en-US" altLang="tr-TR" b="1" smtClean="0">
              <a:solidFill>
                <a:schemeClr val="accent1"/>
              </a:solidFill>
            </a:endParaRPr>
          </a:p>
        </p:txBody>
      </p:sp>
      <p:sp>
        <p:nvSpPr>
          <p:cNvPr id="66563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B32C16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5CD2D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C622165-C498-462D-9312-CA30870880C8}" type="slidenum">
              <a:rPr lang="en-US" altLang="tr-TR" sz="1600">
                <a:solidFill>
                  <a:srgbClr val="9D251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tr-TR" sz="1600">
              <a:solidFill>
                <a:srgbClr val="9D2512"/>
              </a:solidFill>
            </a:endParaRPr>
          </a:p>
        </p:txBody>
      </p:sp>
      <p:sp>
        <p:nvSpPr>
          <p:cNvPr id="66564" name="Content Placeholder 3"/>
          <p:cNvSpPr>
            <a:spLocks noGrp="1"/>
          </p:cNvSpPr>
          <p:nvPr>
            <p:ph sz="quarter" idx="1"/>
          </p:nvPr>
        </p:nvSpPr>
        <p:spPr>
          <a:xfrm>
            <a:off x="1825625" y="1027113"/>
            <a:ext cx="8504238" cy="4572000"/>
          </a:xfrm>
        </p:spPr>
        <p:txBody>
          <a:bodyPr/>
          <a:lstStyle/>
          <a:p>
            <a:r>
              <a:rPr lang="en-US" altLang="tr-TR" smtClean="0"/>
              <a:t/>
            </a:r>
            <a:br>
              <a:rPr lang="en-US" altLang="tr-TR" smtClean="0"/>
            </a:br>
            <a:endParaRPr lang="en-US" altLang="tr-TR" smtClean="0"/>
          </a:p>
          <a:p>
            <a:r>
              <a:rPr lang="en-US" altLang="tr-TR" smtClean="0"/>
              <a:t>220/5000</a:t>
            </a:r>
          </a:p>
          <a:p>
            <a:r>
              <a:rPr lang="en-US" altLang="tr-TR" smtClean="0"/>
              <a:t>Importance tests are used to determine the degree of relationship between the sickness and the various factors, in other words, the relationship is statistically significant.</a:t>
            </a:r>
            <a:br>
              <a:rPr lang="en-US" altLang="tr-TR" smtClean="0"/>
            </a:br>
            <a:r>
              <a:rPr lang="en-US" altLang="tr-TR" smtClean="0"/>
              <a:t/>
            </a:r>
            <a:br>
              <a:rPr lang="en-US" altLang="tr-TR" smtClean="0"/>
            </a:br>
            <a:r>
              <a:rPr lang="en-US" altLang="tr-TR" smtClean="0"/>
              <a:t>STUDENT T-TEST</a:t>
            </a:r>
            <a:br>
              <a:rPr lang="en-US" altLang="tr-TR" smtClean="0"/>
            </a:br>
            <a:r>
              <a:rPr lang="en-US" altLang="tr-TR" smtClean="0"/>
              <a:t/>
            </a:r>
            <a:br>
              <a:rPr lang="en-US" altLang="tr-TR" smtClean="0"/>
            </a:br>
            <a:r>
              <a:rPr lang="en-US" altLang="tr-TR" smtClean="0"/>
              <a:t>X2 -TEST</a:t>
            </a:r>
          </a:p>
        </p:txBody>
      </p:sp>
    </p:spTree>
    <p:extLst>
      <p:ext uri="{BB962C8B-B14F-4D97-AF65-F5344CB8AC3E}">
        <p14:creationId xmlns:p14="http://schemas.microsoft.com/office/powerpoint/2010/main" val="270642817"/>
      </p:ext>
    </p:extLst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241</Words>
  <Application>Microsoft Office PowerPoint</Application>
  <PresentationFormat>Geniş ekran</PresentationFormat>
  <Paragraphs>42</Paragraphs>
  <Slides>6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Georgia</vt:lpstr>
      <vt:lpstr>Wingdings 2</vt:lpstr>
      <vt:lpstr>Office Teması</vt:lpstr>
      <vt:lpstr>Edemological research stages</vt:lpstr>
      <vt:lpstr>Basic concepts</vt:lpstr>
      <vt:lpstr>Why models</vt:lpstr>
      <vt:lpstr>Why hypothesis building</vt:lpstr>
      <vt:lpstr>Determination of relations</vt:lpstr>
      <vt:lpstr>Significant tests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Edemological research stages</dc:title>
  <dc:creator>Inci Basak Kaya</dc:creator>
  <cp:lastModifiedBy>Inci Basak Kaya</cp:lastModifiedBy>
  <cp:revision>1</cp:revision>
  <dcterms:created xsi:type="dcterms:W3CDTF">2018-02-16T11:03:46Z</dcterms:created>
  <dcterms:modified xsi:type="dcterms:W3CDTF">2018-02-16T11:03:55Z</dcterms:modified>
</cp:coreProperties>
</file>