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472" autoAdjust="0"/>
  </p:normalViewPr>
  <p:slideViewPr>
    <p:cSldViewPr>
      <p:cViewPr varScale="1">
        <p:scale>
          <a:sx n="67" d="100"/>
          <a:sy n="67" d="100"/>
        </p:scale>
        <p:origin x="1254"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4613F1-57A6-457D-916F-3DE9942B0BA2}" type="datetimeFigureOut">
              <a:rPr lang="tr-TR" smtClean="0"/>
              <a:t>08.03.2018</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4ABA6C-8425-46D6-B54F-4490E1EED757}" type="slidenum">
              <a:rPr lang="tr-TR" smtClean="0"/>
              <a:t>‹#›</a:t>
            </a:fld>
            <a:endParaRPr lang="tr-TR"/>
          </a:p>
        </p:txBody>
      </p:sp>
    </p:spTree>
    <p:extLst>
      <p:ext uri="{BB962C8B-B14F-4D97-AF65-F5344CB8AC3E}">
        <p14:creationId xmlns:p14="http://schemas.microsoft.com/office/powerpoint/2010/main" val="4186739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nSpc>
                <a:spcPct val="107000"/>
              </a:lnSpc>
              <a:spcAft>
                <a:spcPts val="0"/>
              </a:spcAft>
            </a:pPr>
            <a:r>
              <a:rPr lang="tr-TR" sz="1200" dirty="0" smtClean="0">
                <a:effectLst/>
                <a:latin typeface="Calibri" panose="020F0502020204030204" pitchFamily="34" charset="0"/>
                <a:ea typeface="Calibri" panose="020F0502020204030204" pitchFamily="34" charset="0"/>
                <a:cs typeface="Arial" panose="020B0604020202020204" pitchFamily="34" charset="0"/>
              </a:rPr>
              <a:t>Daha fazla örnek için bkz.:</a:t>
            </a:r>
          </a:p>
          <a:p>
            <a:pPr>
              <a:lnSpc>
                <a:spcPct val="107000"/>
              </a:lnSpc>
              <a:spcAft>
                <a:spcPts val="0"/>
              </a:spcAft>
            </a:pPr>
            <a:r>
              <a:rPr lang="tr-TR" sz="1200" dirty="0" smtClean="0">
                <a:effectLst/>
                <a:latin typeface="Calibri" panose="020F0502020204030204" pitchFamily="34" charset="0"/>
                <a:ea typeface="Calibri" panose="020F0502020204030204" pitchFamily="34" charset="0"/>
                <a:cs typeface="Arial" panose="020B0604020202020204" pitchFamily="34" charset="0"/>
              </a:rPr>
              <a:t>Yılmaz, Ali; Akkuş Mehmet, Güngör, Zülfikar, İslamoğlu, Abdülmecit, </a:t>
            </a:r>
            <a:r>
              <a:rPr lang="tr-TR" sz="1200" i="1" dirty="0" smtClean="0">
                <a:effectLst/>
                <a:latin typeface="Calibri" panose="020F0502020204030204" pitchFamily="34" charset="0"/>
                <a:ea typeface="Calibri" panose="020F0502020204030204" pitchFamily="34" charset="0"/>
                <a:cs typeface="Arial" panose="020B0604020202020204" pitchFamily="34" charset="0"/>
              </a:rPr>
              <a:t>Osmanlı Türkçesi</a:t>
            </a:r>
            <a:r>
              <a:rPr lang="tr-TR" sz="1200" dirty="0" smtClean="0">
                <a:effectLst/>
                <a:latin typeface="Calibri" panose="020F0502020204030204" pitchFamily="34" charset="0"/>
                <a:ea typeface="Calibri" panose="020F0502020204030204" pitchFamily="34" charset="0"/>
                <a:cs typeface="Arial" panose="020B0604020202020204" pitchFamily="34" charset="0"/>
              </a:rPr>
              <a:t>, Ankara Üniversitesi Uzaktan Eğitim Yayınları, Ankara 2011. </a:t>
            </a:r>
          </a:p>
          <a:p>
            <a:pPr>
              <a:lnSpc>
                <a:spcPct val="107000"/>
              </a:lnSpc>
              <a:spcAft>
                <a:spcPts val="0"/>
              </a:spcAft>
            </a:pPr>
            <a:r>
              <a:rPr lang="tr-TR" sz="1200" dirty="0" smtClean="0">
                <a:effectLst/>
                <a:latin typeface="Calibri" panose="020F0502020204030204" pitchFamily="34" charset="0"/>
                <a:ea typeface="Calibri" panose="020F0502020204030204" pitchFamily="34" charset="0"/>
                <a:cs typeface="Arial" panose="020B0604020202020204" pitchFamily="34" charset="0"/>
              </a:rPr>
              <a:t>Timurtaş, Faruk Kadri, </a:t>
            </a:r>
            <a:r>
              <a:rPr lang="tr-TR" sz="1200" i="1" dirty="0" smtClean="0">
                <a:effectLst/>
                <a:latin typeface="Calibri" panose="020F0502020204030204" pitchFamily="34" charset="0"/>
                <a:ea typeface="Calibri" panose="020F0502020204030204" pitchFamily="34" charset="0"/>
                <a:cs typeface="Arial" panose="020B0604020202020204" pitchFamily="34" charset="0"/>
              </a:rPr>
              <a:t>Osmanlı</a:t>
            </a:r>
            <a:r>
              <a:rPr lang="tr-TR" sz="1200" dirty="0" smtClean="0">
                <a:effectLst/>
                <a:latin typeface="Calibri" panose="020F0502020204030204" pitchFamily="34" charset="0"/>
                <a:ea typeface="Calibri" panose="020F0502020204030204" pitchFamily="34" charset="0"/>
                <a:cs typeface="Arial" panose="020B0604020202020204" pitchFamily="34" charset="0"/>
              </a:rPr>
              <a:t> </a:t>
            </a:r>
            <a:r>
              <a:rPr lang="tr-TR" sz="1200" i="1" dirty="0" smtClean="0">
                <a:effectLst/>
                <a:latin typeface="Calibri" panose="020F0502020204030204" pitchFamily="34" charset="0"/>
                <a:ea typeface="Calibri" panose="020F0502020204030204" pitchFamily="34" charset="0"/>
                <a:cs typeface="Arial" panose="020B0604020202020204" pitchFamily="34" charset="0"/>
              </a:rPr>
              <a:t>Türkçesi</a:t>
            </a:r>
            <a:r>
              <a:rPr lang="tr-TR" sz="1200" dirty="0" smtClean="0">
                <a:effectLst/>
                <a:latin typeface="Calibri" panose="020F0502020204030204" pitchFamily="34" charset="0"/>
                <a:ea typeface="Calibri" panose="020F0502020204030204" pitchFamily="34" charset="0"/>
                <a:cs typeface="Arial" panose="020B0604020202020204" pitchFamily="34" charset="0"/>
              </a:rPr>
              <a:t> </a:t>
            </a:r>
            <a:r>
              <a:rPr lang="tr-TR" sz="1200" i="1" dirty="0" smtClean="0">
                <a:effectLst/>
                <a:latin typeface="Calibri" panose="020F0502020204030204" pitchFamily="34" charset="0"/>
                <a:ea typeface="Calibri" panose="020F0502020204030204" pitchFamily="34" charset="0"/>
                <a:cs typeface="Arial" panose="020B0604020202020204" pitchFamily="34" charset="0"/>
              </a:rPr>
              <a:t>Grameri</a:t>
            </a:r>
            <a:r>
              <a:rPr lang="tr-TR" sz="1200" dirty="0" smtClean="0">
                <a:effectLst/>
                <a:latin typeface="Calibri" panose="020F0502020204030204" pitchFamily="34" charset="0"/>
                <a:ea typeface="Calibri" panose="020F0502020204030204" pitchFamily="34" charset="0"/>
                <a:cs typeface="Arial" panose="020B0604020202020204" pitchFamily="34" charset="0"/>
              </a:rPr>
              <a:t>, Alfa, İstanbul 1999.</a:t>
            </a:r>
          </a:p>
          <a:p>
            <a:pPr>
              <a:lnSpc>
                <a:spcPct val="107000"/>
              </a:lnSpc>
              <a:spcAft>
                <a:spcPts val="0"/>
              </a:spcAft>
            </a:pPr>
            <a:r>
              <a:rPr lang="tr-TR" sz="1200" dirty="0" smtClean="0">
                <a:effectLst/>
                <a:latin typeface="Calibri" panose="020F0502020204030204" pitchFamily="34" charset="0"/>
                <a:ea typeface="Calibri" panose="020F0502020204030204" pitchFamily="34" charset="0"/>
                <a:cs typeface="Arial" panose="020B0604020202020204" pitchFamily="34" charset="0"/>
              </a:rPr>
              <a:t>Develi, Hayati, </a:t>
            </a:r>
            <a:r>
              <a:rPr lang="tr-TR" sz="1200" i="1" dirty="0" smtClean="0">
                <a:effectLst/>
                <a:latin typeface="Calibri" panose="020F0502020204030204" pitchFamily="34" charset="0"/>
                <a:ea typeface="Calibri" panose="020F0502020204030204" pitchFamily="34" charset="0"/>
                <a:cs typeface="Arial" panose="020B0604020202020204" pitchFamily="34" charset="0"/>
              </a:rPr>
              <a:t>Osmanlı</a:t>
            </a:r>
            <a:r>
              <a:rPr lang="tr-TR" sz="1200" dirty="0" smtClean="0">
                <a:effectLst/>
                <a:latin typeface="Calibri" panose="020F0502020204030204" pitchFamily="34" charset="0"/>
                <a:ea typeface="Calibri" panose="020F0502020204030204" pitchFamily="34" charset="0"/>
                <a:cs typeface="Arial" panose="020B0604020202020204" pitchFamily="34" charset="0"/>
              </a:rPr>
              <a:t> </a:t>
            </a:r>
            <a:r>
              <a:rPr lang="tr-TR" sz="1200" i="1" dirty="0" smtClean="0">
                <a:effectLst/>
                <a:latin typeface="Calibri" panose="020F0502020204030204" pitchFamily="34" charset="0"/>
                <a:ea typeface="Calibri" panose="020F0502020204030204" pitchFamily="34" charset="0"/>
                <a:cs typeface="Arial" panose="020B0604020202020204" pitchFamily="34" charset="0"/>
              </a:rPr>
              <a:t>Türkçesi</a:t>
            </a:r>
            <a:r>
              <a:rPr lang="tr-TR" sz="1200" dirty="0" smtClean="0">
                <a:effectLst/>
                <a:latin typeface="Calibri" panose="020F0502020204030204" pitchFamily="34" charset="0"/>
                <a:ea typeface="Calibri" panose="020F0502020204030204" pitchFamily="34" charset="0"/>
                <a:cs typeface="Arial" panose="020B0604020202020204" pitchFamily="34" charset="0"/>
              </a:rPr>
              <a:t> </a:t>
            </a:r>
            <a:r>
              <a:rPr lang="tr-TR" sz="1200" i="1" dirty="0" smtClean="0">
                <a:effectLst/>
                <a:latin typeface="Calibri" panose="020F0502020204030204" pitchFamily="34" charset="0"/>
                <a:ea typeface="Calibri" panose="020F0502020204030204" pitchFamily="34" charset="0"/>
                <a:cs typeface="Arial" panose="020B0604020202020204" pitchFamily="34" charset="0"/>
              </a:rPr>
              <a:t>Kılavuzu</a:t>
            </a:r>
            <a:r>
              <a:rPr lang="tr-TR" sz="1200" dirty="0" smtClean="0">
                <a:effectLst/>
                <a:latin typeface="Calibri" panose="020F0502020204030204" pitchFamily="34" charset="0"/>
                <a:ea typeface="Calibri" panose="020F0502020204030204" pitchFamily="34" charset="0"/>
                <a:cs typeface="Arial" panose="020B0604020202020204" pitchFamily="34" charset="0"/>
              </a:rPr>
              <a:t>, Kitabevi, İstanbul 2002.</a:t>
            </a:r>
          </a:p>
          <a:p>
            <a:endParaRPr lang="tr-TR" dirty="0"/>
          </a:p>
        </p:txBody>
      </p:sp>
      <p:sp>
        <p:nvSpPr>
          <p:cNvPr id="4" name="Slayt Numarası Yer Tutucusu 3"/>
          <p:cNvSpPr>
            <a:spLocks noGrp="1"/>
          </p:cNvSpPr>
          <p:nvPr>
            <p:ph type="sldNum" sz="quarter" idx="10"/>
          </p:nvPr>
        </p:nvSpPr>
        <p:spPr/>
        <p:txBody>
          <a:bodyPr/>
          <a:lstStyle/>
          <a:p>
            <a:fld id="{624ABA6C-8425-46D6-B54F-4490E1EED757}" type="slidenum">
              <a:rPr lang="tr-TR" smtClean="0"/>
              <a:t>10</a:t>
            </a:fld>
            <a:endParaRPr lang="tr-TR"/>
          </a:p>
        </p:txBody>
      </p:sp>
    </p:spTree>
    <p:extLst>
      <p:ext uri="{BB962C8B-B14F-4D97-AF65-F5344CB8AC3E}">
        <p14:creationId xmlns:p14="http://schemas.microsoft.com/office/powerpoint/2010/main" val="2020568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1910" y="2514601"/>
            <a:ext cx="668654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1910" y="4777380"/>
            <a:ext cx="668654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7" name="Freeform 6"/>
          <p:cNvSpPr/>
          <p:nvPr/>
        </p:nvSpPr>
        <p:spPr bwMode="auto">
          <a:xfrm>
            <a:off x="0" y="4323811"/>
            <a:ext cx="1308489"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398860" y="4529541"/>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8493339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1910" y="609600"/>
            <a:ext cx="668654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9016240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37462" y="609600"/>
            <a:ext cx="6295445"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56259" y="3505200"/>
            <a:ext cx="5652416"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1910" y="4354046"/>
            <a:ext cx="668654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11"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B30438F6-E2AF-4C49-B077-55BCFC8063E4}" type="slidenum">
              <a:rPr lang="tr-TR" smtClean="0"/>
              <a:pPr/>
              <a:t>‹#›</a:t>
            </a:fld>
            <a:endParaRPr lang="tr-TR"/>
          </a:p>
        </p:txBody>
      </p:sp>
      <p:sp>
        <p:nvSpPr>
          <p:cNvPr id="14" name="TextBox 13"/>
          <p:cNvSpPr txBox="1"/>
          <p:nvPr/>
        </p:nvSpPr>
        <p:spPr>
          <a:xfrm>
            <a:off x="1850739" y="648005"/>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5" name="TextBox 14"/>
          <p:cNvSpPr txBox="1"/>
          <p:nvPr/>
        </p:nvSpPr>
        <p:spPr>
          <a:xfrm>
            <a:off x="8336139" y="2905306"/>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14571429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1910" y="2438401"/>
            <a:ext cx="668655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3228937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137462" y="609600"/>
            <a:ext cx="6295445"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11"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
        <p:nvSpPr>
          <p:cNvPr id="17" name="TextBox 16"/>
          <p:cNvSpPr txBox="1"/>
          <p:nvPr/>
        </p:nvSpPr>
        <p:spPr>
          <a:xfrm>
            <a:off x="1850739" y="648005"/>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
        <p:nvSpPr>
          <p:cNvPr id="18" name="TextBox 17"/>
          <p:cNvSpPr txBox="1"/>
          <p:nvPr/>
        </p:nvSpPr>
        <p:spPr>
          <a:xfrm>
            <a:off x="8336139" y="2905306"/>
            <a:ext cx="457200" cy="584776"/>
          </a:xfrm>
          <a:prstGeom prst="rect">
            <a:avLst/>
          </a:prstGeom>
        </p:spPr>
        <p:txBody>
          <a:bodyPr vert="horz" lIns="91440" tIns="45720" rIns="91440" bIns="45720" rtlCol="0" anchor="ctr">
            <a:noAutofit/>
          </a:bodyPr>
          <a:lstStyle/>
          <a:p>
            <a:r>
              <a:rPr lang="en-US" sz="8000" dirty="0">
                <a:ln w="3175" cmpd="sng">
                  <a:noFill/>
                </a:ln>
                <a:solidFill>
                  <a:srgbClr val="A53010"/>
                </a:solidFill>
                <a:latin typeface="Arial"/>
              </a:rPr>
              <a:t>”</a:t>
            </a:r>
          </a:p>
        </p:txBody>
      </p:sp>
    </p:spTree>
    <p:extLst>
      <p:ext uri="{BB962C8B-B14F-4D97-AF65-F5344CB8AC3E}">
        <p14:creationId xmlns:p14="http://schemas.microsoft.com/office/powerpoint/2010/main" val="4529126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1910" y="627407"/>
            <a:ext cx="668654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1909" y="4343400"/>
            <a:ext cx="668655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1910" y="5181600"/>
            <a:ext cx="668655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42704091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1073742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1109" y="627406"/>
            <a:ext cx="16557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1909" y="627406"/>
            <a:ext cx="485775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1377279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4694" y="624110"/>
            <a:ext cx="6683765"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1909" y="2133600"/>
            <a:ext cx="668655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8"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40669303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1910" y="2058750"/>
            <a:ext cx="668654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1910" y="3530129"/>
            <a:ext cx="668654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31781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398860" y="3244140"/>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9803465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1909" y="2133600"/>
            <a:ext cx="3235398"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93060" y="2126222"/>
            <a:ext cx="3235398"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10"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398860" y="787783"/>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23012630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04530" y="1972703"/>
            <a:ext cx="299454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1909" y="2548966"/>
            <a:ext cx="3257170"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29972" y="1969475"/>
            <a:ext cx="299925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75218" y="2545738"/>
            <a:ext cx="3254006"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8" name="Footer Placeholder 7"/>
          <p:cNvSpPr>
            <a:spLocks noGrp="1"/>
          </p:cNvSpPr>
          <p:nvPr>
            <p:ph type="ftr" sz="quarter" idx="11"/>
          </p:nvPr>
        </p:nvSpPr>
        <p:spPr/>
        <p:txBody>
          <a:bodyPr/>
          <a:lstStyle/>
          <a:p>
            <a:endParaRPr lang="tr-TR">
              <a:solidFill>
                <a:prstClr val="black">
                  <a:tint val="75000"/>
                </a:prstClr>
              </a:solidFill>
            </a:endParaRPr>
          </a:p>
        </p:txBody>
      </p:sp>
      <p:sp>
        <p:nvSpPr>
          <p:cNvPr id="12"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398860" y="787783"/>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5890115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4" name="Footer Placeholder 3"/>
          <p:cNvSpPr>
            <a:spLocks noGrp="1"/>
          </p:cNvSpPr>
          <p:nvPr>
            <p:ph type="ftr" sz="quarter" idx="11"/>
          </p:nvPr>
        </p:nvSpPr>
        <p:spPr/>
        <p:txBody>
          <a:bodyPr/>
          <a:lstStyle/>
          <a:p>
            <a:endParaRPr lang="tr-TR">
              <a:solidFill>
                <a:prstClr val="black">
                  <a:tint val="75000"/>
                </a:prstClr>
              </a:solidFill>
            </a:endParaRPr>
          </a:p>
        </p:txBody>
      </p:sp>
      <p:sp>
        <p:nvSpPr>
          <p:cNvPr id="7"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34354428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3" name="Footer Placeholder 2"/>
          <p:cNvSpPr>
            <a:spLocks noGrp="1"/>
          </p:cNvSpPr>
          <p:nvPr>
            <p:ph type="ftr" sz="quarter" idx="11"/>
          </p:nvPr>
        </p:nvSpPr>
        <p:spPr/>
        <p:txBody>
          <a:bodyPr/>
          <a:lstStyle/>
          <a:p>
            <a:endParaRPr lang="tr-TR">
              <a:solidFill>
                <a:prstClr val="black">
                  <a:tint val="75000"/>
                </a:prstClr>
              </a:solidFill>
            </a:endParaRPr>
          </a:p>
        </p:txBody>
      </p:sp>
      <p:sp>
        <p:nvSpPr>
          <p:cNvPr id="6"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8126350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1910" y="446088"/>
            <a:ext cx="26288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2259" y="446089"/>
            <a:ext cx="38862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1910" y="1598613"/>
            <a:ext cx="26288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9" name="Freeform 11"/>
          <p:cNvSpPr/>
          <p:nvPr/>
        </p:nvSpPr>
        <p:spPr bwMode="auto">
          <a:xfrm flipV="1">
            <a:off x="-3141" y="71437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42035090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1910" y="4800600"/>
            <a:ext cx="668655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1909" y="634965"/>
            <a:ext cx="668655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1910" y="5367338"/>
            <a:ext cx="668655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3141" y="4911726"/>
            <a:ext cx="1191395"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398860" y="4983088"/>
            <a:ext cx="584825" cy="365125"/>
          </a:xfrm>
        </p:spPr>
        <p:txBody>
          <a:bodyPr/>
          <a:lstStyle/>
          <a:p>
            <a:fld id="{B30438F6-E2AF-4C49-B077-55BCFC8063E4}" type="slidenum">
              <a:rPr lang="tr-TR" smtClean="0"/>
              <a:pPr/>
              <a:t>‹#›</a:t>
            </a:fld>
            <a:endParaRPr lang="tr-TR"/>
          </a:p>
        </p:txBody>
      </p:sp>
    </p:spTree>
    <p:extLst>
      <p:ext uri="{BB962C8B-B14F-4D97-AF65-F5344CB8AC3E}">
        <p14:creationId xmlns:p14="http://schemas.microsoft.com/office/powerpoint/2010/main" val="14985643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138637"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0416" y="-786"/>
            <a:ext cx="1767506"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3716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4694" y="624110"/>
            <a:ext cx="6683765"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1909" y="2133600"/>
            <a:ext cx="668655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1210" y="6130437"/>
            <a:ext cx="859712"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20A804A-E3F4-481F-853E-CEA5F05F5BB4}" type="datetimeFigureOut">
              <a:rPr lang="tr-TR" smtClean="0">
                <a:solidFill>
                  <a:prstClr val="black">
                    <a:tint val="75000"/>
                  </a:prstClr>
                </a:solidFill>
              </a:rPr>
              <a:pPr/>
              <a:t>08.03.2018</a:t>
            </a:fld>
            <a:endParaRPr lang="tr-TR">
              <a:solidFill>
                <a:prstClr val="black">
                  <a:tint val="75000"/>
                </a:prstClr>
              </a:solidFill>
            </a:endParaRPr>
          </a:p>
        </p:txBody>
      </p:sp>
      <p:sp>
        <p:nvSpPr>
          <p:cNvPr id="5" name="Footer Placeholder 4"/>
          <p:cNvSpPr>
            <a:spLocks noGrp="1"/>
          </p:cNvSpPr>
          <p:nvPr>
            <p:ph type="ftr" sz="quarter" idx="3"/>
          </p:nvPr>
        </p:nvSpPr>
        <p:spPr>
          <a:xfrm>
            <a:off x="1941910" y="6135809"/>
            <a:ext cx="5714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solidFill>
                <a:prstClr val="black">
                  <a:tint val="75000"/>
                </a:prstClr>
              </a:solidFill>
            </a:endParaRPr>
          </a:p>
        </p:txBody>
      </p:sp>
      <p:sp>
        <p:nvSpPr>
          <p:cNvPr id="6" name="Slide Number Placeholder 5"/>
          <p:cNvSpPr>
            <a:spLocks noGrp="1"/>
          </p:cNvSpPr>
          <p:nvPr>
            <p:ph type="sldNum" sz="quarter" idx="4"/>
          </p:nvPr>
        </p:nvSpPr>
        <p:spPr bwMode="gray">
          <a:xfrm>
            <a:off x="398860" y="787783"/>
            <a:ext cx="584825" cy="365125"/>
          </a:xfrm>
          <a:prstGeom prst="rect">
            <a:avLst/>
          </a:prstGeom>
        </p:spPr>
        <p:txBody>
          <a:bodyPr vert="horz" lIns="91440" tIns="45720" rIns="91440" bIns="45720" rtlCol="0" anchor="ctr"/>
          <a:lstStyle>
            <a:lvl1pPr algn="r">
              <a:defRPr sz="2000">
                <a:solidFill>
                  <a:srgbClr val="FEFFFF"/>
                </a:solidFill>
              </a:defRPr>
            </a:lvl1pPr>
          </a:lstStyle>
          <a:p>
            <a:fld id="{B30438F6-E2AF-4C49-B077-55BCFC8063E4}" type="slidenum">
              <a:rPr lang="tr-TR" smtClean="0"/>
              <a:pPr/>
              <a:t>‹#›</a:t>
            </a:fld>
            <a:endParaRPr lang="tr-TR"/>
          </a:p>
        </p:txBody>
      </p:sp>
    </p:spTree>
    <p:extLst>
      <p:ext uri="{BB962C8B-B14F-4D97-AF65-F5344CB8AC3E}">
        <p14:creationId xmlns:p14="http://schemas.microsoft.com/office/powerpoint/2010/main" val="28361762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37874" y="192508"/>
            <a:ext cx="4477565" cy="1058779"/>
          </a:xfrm>
        </p:spPr>
        <p:txBody>
          <a:bodyPr/>
          <a:lstStyle/>
          <a:p>
            <a:pPr algn="ctr"/>
            <a:r>
              <a:rPr lang="tr-TR" dirty="0"/>
              <a:t>İsmin </a:t>
            </a:r>
            <a:r>
              <a:rPr lang="tr-TR" dirty="0" smtClean="0"/>
              <a:t>Hâl </a:t>
            </a:r>
            <a:r>
              <a:rPr lang="tr-TR" dirty="0"/>
              <a:t>Ekleri</a:t>
            </a:r>
          </a:p>
        </p:txBody>
      </p:sp>
      <p:sp>
        <p:nvSpPr>
          <p:cNvPr id="3" name="İçerik Yer Tutucusu 2"/>
          <p:cNvSpPr>
            <a:spLocks noGrp="1"/>
          </p:cNvSpPr>
          <p:nvPr>
            <p:ph idx="1"/>
          </p:nvPr>
        </p:nvSpPr>
        <p:spPr>
          <a:xfrm>
            <a:off x="926431" y="1122950"/>
            <a:ext cx="7702028" cy="5935579"/>
          </a:xfrm>
        </p:spPr>
        <p:txBody>
          <a:bodyPr>
            <a:normAutofit fontScale="92500" lnSpcReduction="20000"/>
          </a:bodyPr>
          <a:lstStyle/>
          <a:p>
            <a:r>
              <a:rPr lang="tr-TR" sz="3200" u="sng" dirty="0"/>
              <a:t>Yükleme eki </a:t>
            </a:r>
            <a:r>
              <a:rPr lang="tr-TR" sz="3200" dirty="0"/>
              <a:t>(</a:t>
            </a:r>
            <a:r>
              <a:rPr lang="tr-TR" sz="3200" b="1" dirty="0"/>
              <a:t>ismin -i hâli</a:t>
            </a:r>
            <a:r>
              <a:rPr lang="tr-TR" sz="3200" dirty="0"/>
              <a:t>), ismin ünlü veya ünsüzle bitmesine, sahip olduğu ünlünün yuvarlak veya düz, ya da ince ve kalın oluşuna göre sekiz ayrı şekilde telaffuz edilir ve günümüz alfabesiyle sekiz ayrı şekilde yazılır. Bunlardan, ünsüzle biten isimlerin sonunda, -ı, -i, -u ve -ü şeklindedir ve Osmanlı Türkçesi metinlerinde </a:t>
            </a:r>
            <a:r>
              <a:rPr lang="ar-SA" sz="3200" dirty="0" smtClean="0">
                <a:solidFill>
                  <a:srgbClr val="FF0000"/>
                </a:solidFill>
              </a:rPr>
              <a:t>ى </a:t>
            </a:r>
            <a:r>
              <a:rPr lang="tr-TR" sz="3200" dirty="0" smtClean="0">
                <a:solidFill>
                  <a:srgbClr val="FF0000"/>
                </a:solidFill>
              </a:rPr>
              <a:t> </a:t>
            </a:r>
            <a:r>
              <a:rPr lang="tr-TR" sz="3200" dirty="0" smtClean="0"/>
              <a:t>ile </a:t>
            </a:r>
            <a:r>
              <a:rPr lang="tr-TR" sz="3200" dirty="0"/>
              <a:t>yazılır. </a:t>
            </a:r>
            <a:endParaRPr lang="tr-TR" sz="3200" dirty="0" smtClean="0"/>
          </a:p>
          <a:p>
            <a:endParaRPr lang="tr-TR" sz="3200" dirty="0"/>
          </a:p>
          <a:p>
            <a:r>
              <a:rPr lang="tr-TR" sz="3200" dirty="0" smtClean="0"/>
              <a:t>  </a:t>
            </a:r>
            <a:r>
              <a:rPr lang="tr-TR" sz="3200" dirty="0" err="1"/>
              <a:t>k</a:t>
            </a:r>
            <a:r>
              <a:rPr lang="tr-TR" sz="3200" dirty="0" err="1" smtClean="0"/>
              <a:t>itab</a:t>
            </a:r>
            <a:r>
              <a:rPr lang="tr-TR" sz="3200" dirty="0" smtClean="0"/>
              <a:t>-ı </a:t>
            </a:r>
            <a:r>
              <a:rPr lang="ar-SA" sz="3200" dirty="0" smtClean="0"/>
              <a:t>كتابى </a:t>
            </a:r>
            <a:r>
              <a:rPr lang="tr-TR" sz="3200" dirty="0" smtClean="0"/>
              <a:t>                defter-i </a:t>
            </a:r>
            <a:r>
              <a:rPr lang="ar-SA" sz="3200" dirty="0" smtClean="0"/>
              <a:t>دفترى </a:t>
            </a:r>
            <a:r>
              <a:rPr lang="tr-TR" sz="3200" dirty="0" smtClean="0"/>
              <a:t> </a:t>
            </a:r>
          </a:p>
          <a:p>
            <a:endParaRPr lang="tr-TR" sz="3200" dirty="0"/>
          </a:p>
          <a:p>
            <a:r>
              <a:rPr lang="tr-TR" sz="3200" dirty="0" smtClean="0"/>
              <a:t>  okul-u </a:t>
            </a:r>
            <a:r>
              <a:rPr lang="ar-SA" sz="3200" dirty="0" smtClean="0"/>
              <a:t>اوقولى </a:t>
            </a:r>
            <a:r>
              <a:rPr lang="tr-TR" sz="3200" dirty="0" smtClean="0"/>
              <a:t>               üzüm-ü </a:t>
            </a:r>
            <a:r>
              <a:rPr lang="ar-SA" sz="3200" dirty="0" smtClean="0"/>
              <a:t>اوزومى </a:t>
            </a:r>
            <a:endParaRPr lang="tr-TR" sz="3200" dirty="0"/>
          </a:p>
        </p:txBody>
      </p:sp>
    </p:spTree>
    <p:extLst>
      <p:ext uri="{BB962C8B-B14F-4D97-AF65-F5344CB8AC3E}">
        <p14:creationId xmlns:p14="http://schemas.microsoft.com/office/powerpoint/2010/main" val="33267261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34206" y="206061"/>
            <a:ext cx="5736296" cy="1313646"/>
          </a:xfrm>
        </p:spPr>
        <p:txBody>
          <a:bodyPr>
            <a:normAutofit/>
          </a:bodyPr>
          <a:lstStyle/>
          <a:p>
            <a:pPr indent="449580" algn="ctr">
              <a:spcAft>
                <a:spcPts val="0"/>
              </a:spcAft>
              <a:tabLst>
                <a:tab pos="685800" algn="l"/>
              </a:tabLst>
            </a:pPr>
            <a:r>
              <a:rPr lang="tr-TR" sz="4000" b="1" dirty="0" smtClean="0">
                <a:latin typeface="Times New Roman" panose="02020603050405020304" pitchFamily="18" charset="0"/>
                <a:ea typeface="Times New Roman" panose="02020603050405020304" pitchFamily="18" charset="0"/>
                <a:cs typeface="Traditional Arabic" panose="02020603050405020304" pitchFamily="18" charset="-78"/>
              </a:rPr>
              <a:t>İşaret </a:t>
            </a:r>
            <a:r>
              <a:rPr lang="tr-TR" sz="4000" b="1" dirty="0">
                <a:latin typeface="Times New Roman" panose="02020603050405020304" pitchFamily="18" charset="0"/>
                <a:ea typeface="Times New Roman" panose="02020603050405020304" pitchFamily="18" charset="0"/>
                <a:cs typeface="Traditional Arabic" panose="02020603050405020304" pitchFamily="18" charset="-78"/>
              </a:rPr>
              <a:t>Zamirleri</a:t>
            </a:r>
            <a:r>
              <a:rPr lang="tr-TR" sz="4000" dirty="0">
                <a:latin typeface="Times New Roman" panose="02020603050405020304" pitchFamily="18" charset="0"/>
                <a:ea typeface="Times New Roman" panose="02020603050405020304" pitchFamily="18" charset="0"/>
              </a:rPr>
              <a:t/>
            </a:r>
            <a:br>
              <a:rPr lang="tr-TR" sz="4000" dirty="0">
                <a:latin typeface="Times New Roman" panose="02020603050405020304" pitchFamily="18" charset="0"/>
                <a:ea typeface="Times New Roman" panose="02020603050405020304" pitchFamily="18" charset="0"/>
              </a:rPr>
            </a:br>
            <a:endParaRPr lang="tr-TR" sz="40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59254003"/>
              </p:ext>
            </p:extLst>
          </p:nvPr>
        </p:nvGraphicFramePr>
        <p:xfrm>
          <a:off x="971600" y="980728"/>
          <a:ext cx="7757179" cy="5740273"/>
        </p:xfrm>
        <a:graphic>
          <a:graphicData uri="http://schemas.openxmlformats.org/drawingml/2006/table">
            <a:tbl>
              <a:tblPr firstRow="1" firstCol="1" bandRow="1"/>
              <a:tblGrid>
                <a:gridCol w="1551099"/>
                <a:gridCol w="1551099"/>
                <a:gridCol w="1551099"/>
                <a:gridCol w="1551941"/>
                <a:gridCol w="1551941"/>
              </a:tblGrid>
              <a:tr h="682580">
                <a:tc>
                  <a:txBody>
                    <a:bodyPr/>
                    <a:lstStyle/>
                    <a:p>
                      <a:pPr indent="449580" algn="ctr">
                        <a:lnSpc>
                          <a:spcPct val="107000"/>
                        </a:lnSpc>
                        <a:spcAft>
                          <a:spcPts val="0"/>
                        </a:spcAft>
                        <a:tabLst>
                          <a:tab pos="1028700" algn="l"/>
                          <a:tab pos="2286000" algn="l"/>
                          <a:tab pos="3429000" algn="l"/>
                          <a:tab pos="4686300" algn="l"/>
                        </a:tabLst>
                      </a:pPr>
                      <a:r>
                        <a:rPr lang="tr-TR" sz="3200" dirty="0">
                          <a:effectLst/>
                          <a:latin typeface="Times New Roman" panose="02020603050405020304" pitchFamily="18" charset="0"/>
                          <a:ea typeface="Times New Roman" panose="02020603050405020304" pitchFamily="18" charset="0"/>
                          <a:cs typeface="+mn-cs"/>
                        </a:rPr>
                        <a:t>Yalın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9580" algn="ctr">
                        <a:lnSpc>
                          <a:spcPct val="107000"/>
                        </a:lnSpc>
                        <a:spcAft>
                          <a:spcPts val="0"/>
                        </a:spcAft>
                        <a:tabLst>
                          <a:tab pos="1028700" algn="l"/>
                          <a:tab pos="2286000" algn="l"/>
                          <a:tab pos="3429000" algn="l"/>
                          <a:tab pos="4686300" algn="l"/>
                        </a:tabLst>
                      </a:pPr>
                      <a:r>
                        <a:rPr lang="tr-TR" sz="3200" dirty="0">
                          <a:effectLst/>
                          <a:latin typeface="Times New Roman" panose="02020603050405020304" pitchFamily="18" charset="0"/>
                          <a:ea typeface="Times New Roman" panose="02020603050405020304" pitchFamily="18" charset="0"/>
                          <a:cs typeface="+mn-cs"/>
                        </a:rPr>
                        <a:t>-i hâli</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9580" algn="ctr">
                        <a:lnSpc>
                          <a:spcPct val="107000"/>
                        </a:lnSpc>
                        <a:spcAft>
                          <a:spcPts val="0"/>
                        </a:spcAft>
                        <a:tabLst>
                          <a:tab pos="1028700" algn="l"/>
                          <a:tab pos="2286000" algn="l"/>
                          <a:tab pos="3429000" algn="l"/>
                          <a:tab pos="4686300" algn="l"/>
                        </a:tabLst>
                      </a:pPr>
                      <a:r>
                        <a:rPr lang="tr-TR" sz="3200">
                          <a:effectLst/>
                          <a:latin typeface="Times New Roman" panose="02020603050405020304" pitchFamily="18" charset="0"/>
                          <a:ea typeface="Times New Roman" panose="02020603050405020304" pitchFamily="18" charset="0"/>
                          <a:cs typeface="+mn-cs"/>
                        </a:rPr>
                        <a:t>-e hâli</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9580" algn="ctr">
                        <a:lnSpc>
                          <a:spcPct val="107000"/>
                        </a:lnSpc>
                        <a:spcAft>
                          <a:spcPts val="0"/>
                        </a:spcAft>
                        <a:tabLst>
                          <a:tab pos="1028700" algn="l"/>
                          <a:tab pos="2286000" algn="l"/>
                          <a:tab pos="3429000" algn="l"/>
                          <a:tab pos="4686300" algn="l"/>
                        </a:tabLst>
                      </a:pPr>
                      <a:r>
                        <a:rPr lang="tr-TR" sz="3200">
                          <a:effectLst/>
                          <a:latin typeface="Times New Roman" panose="02020603050405020304" pitchFamily="18" charset="0"/>
                          <a:ea typeface="Times New Roman" panose="02020603050405020304" pitchFamily="18" charset="0"/>
                          <a:cs typeface="+mn-cs"/>
                        </a:rPr>
                        <a:t>-de hâli</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9580" algn="ctr">
                        <a:lnSpc>
                          <a:spcPct val="107000"/>
                        </a:lnSpc>
                        <a:spcAft>
                          <a:spcPts val="0"/>
                        </a:spcAft>
                        <a:tabLst>
                          <a:tab pos="1028700" algn="l"/>
                          <a:tab pos="2286000" algn="l"/>
                          <a:tab pos="3429000" algn="l"/>
                          <a:tab pos="4686300" algn="l"/>
                        </a:tabLst>
                      </a:pPr>
                      <a:r>
                        <a:rPr lang="tr-TR" sz="3200" dirty="0" smtClean="0">
                          <a:effectLst/>
                          <a:latin typeface="Times New Roman" panose="02020603050405020304" pitchFamily="18" charset="0"/>
                          <a:ea typeface="Times New Roman" panose="02020603050405020304" pitchFamily="18" charset="0"/>
                          <a:cs typeface="+mn-cs"/>
                        </a:rPr>
                        <a:t>-den </a:t>
                      </a:r>
                      <a:r>
                        <a:rPr lang="tr-TR" sz="3200" dirty="0">
                          <a:effectLst/>
                          <a:latin typeface="Times New Roman" panose="02020603050405020304" pitchFamily="18" charset="0"/>
                          <a:ea typeface="Times New Roman" panose="02020603050405020304" pitchFamily="18" charset="0"/>
                          <a:cs typeface="+mn-cs"/>
                        </a:rPr>
                        <a:t>hâli</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27488">
                <a:tc>
                  <a:txBody>
                    <a:bodyPr/>
                    <a:lstStyle/>
                    <a:p>
                      <a:pPr algn="ctr">
                        <a:lnSpc>
                          <a:spcPct val="107000"/>
                        </a:lnSpc>
                        <a:spcAft>
                          <a:spcPts val="0"/>
                        </a:spcAft>
                        <a:tabLst>
                          <a:tab pos="1028700" algn="l"/>
                          <a:tab pos="2286000" algn="l"/>
                          <a:tab pos="3429000" algn="l"/>
                          <a:tab pos="4686300" algn="l"/>
                        </a:tabLst>
                      </a:pPr>
                      <a:r>
                        <a:rPr lang="tr-TR" sz="3200">
                          <a:effectLst/>
                          <a:latin typeface="Times New Roman" panose="02020603050405020304" pitchFamily="18" charset="0"/>
                          <a:ea typeface="Times New Roman" panose="02020603050405020304" pitchFamily="18" charset="0"/>
                          <a:cs typeface="+mn-cs"/>
                        </a:rPr>
                        <a:t>Bu - </a:t>
                      </a:r>
                      <a:r>
                        <a:rPr lang="ar-SA" sz="3200">
                          <a:effectLst/>
                          <a:latin typeface="Times New Roman" panose="02020603050405020304" pitchFamily="18" charset="0"/>
                          <a:ea typeface="Times New Roman" panose="02020603050405020304" pitchFamily="18" charset="0"/>
                          <a:cs typeface="+mn-cs"/>
                        </a:rPr>
                        <a:t>بو</a:t>
                      </a:r>
                      <a:endParaRPr lang="tr-TR" sz="320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35" algn="ctr">
                        <a:lnSpc>
                          <a:spcPct val="107000"/>
                        </a:lnSpc>
                        <a:spcAft>
                          <a:spcPts val="0"/>
                        </a:spcAft>
                        <a:tabLst>
                          <a:tab pos="1028700" algn="l"/>
                          <a:tab pos="2286000" algn="l"/>
                          <a:tab pos="3429000" algn="l"/>
                          <a:tab pos="4686300" algn="l"/>
                        </a:tabLst>
                      </a:pPr>
                      <a:r>
                        <a:rPr lang="tr-TR" sz="3200" dirty="0">
                          <a:effectLst/>
                          <a:latin typeface="Times New Roman" panose="02020603050405020304" pitchFamily="18" charset="0"/>
                          <a:ea typeface="Times New Roman" panose="02020603050405020304" pitchFamily="18" charset="0"/>
                          <a:cs typeface="+mn-cs"/>
                        </a:rPr>
                        <a:t>Bu-n-u - </a:t>
                      </a:r>
                      <a:r>
                        <a:rPr lang="ar-SA" sz="3200" dirty="0">
                          <a:effectLst/>
                          <a:latin typeface="Times New Roman" panose="02020603050405020304" pitchFamily="18" charset="0"/>
                          <a:ea typeface="Times New Roman" panose="02020603050405020304" pitchFamily="18" charset="0"/>
                          <a:cs typeface="+mn-cs"/>
                        </a:rPr>
                        <a:t>بونى</a:t>
                      </a:r>
                      <a:endParaRPr lang="tr-TR" sz="32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1028700" algn="l"/>
                          <a:tab pos="2286000" algn="l"/>
                          <a:tab pos="3429000" algn="l"/>
                          <a:tab pos="4686300" algn="l"/>
                        </a:tabLst>
                      </a:pPr>
                      <a:r>
                        <a:rPr lang="tr-TR" sz="3200" dirty="0">
                          <a:effectLst/>
                          <a:latin typeface="Times New Roman" panose="02020603050405020304" pitchFamily="18" charset="0"/>
                          <a:ea typeface="Times New Roman" panose="02020603050405020304" pitchFamily="18" charset="0"/>
                          <a:cs typeface="+mn-cs"/>
                        </a:rPr>
                        <a:t>Bu-n-a - </a:t>
                      </a:r>
                      <a:r>
                        <a:rPr lang="ar-SA" sz="3200" dirty="0">
                          <a:effectLst/>
                          <a:latin typeface="Times New Roman" panose="02020603050405020304" pitchFamily="18" charset="0"/>
                          <a:ea typeface="Times New Roman" panose="02020603050405020304" pitchFamily="18" charset="0"/>
                          <a:cs typeface="+mn-cs"/>
                        </a:rPr>
                        <a:t>بوݣـا</a:t>
                      </a:r>
                      <a:endParaRPr lang="tr-TR" sz="32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1028700" algn="l"/>
                          <a:tab pos="2286000" algn="l"/>
                          <a:tab pos="3429000" algn="l"/>
                          <a:tab pos="4686300" algn="l"/>
                        </a:tabLst>
                      </a:pPr>
                      <a:r>
                        <a:rPr lang="tr-TR" sz="3200">
                          <a:effectLst/>
                          <a:latin typeface="Times New Roman" panose="02020603050405020304" pitchFamily="18" charset="0"/>
                          <a:ea typeface="Times New Roman" panose="02020603050405020304" pitchFamily="18" charset="0"/>
                          <a:cs typeface="+mn-cs"/>
                        </a:rPr>
                        <a:t>Bu-n-da - </a:t>
                      </a:r>
                      <a:r>
                        <a:rPr lang="ar-SA" sz="3200">
                          <a:effectLst/>
                          <a:latin typeface="Times New Roman" panose="02020603050405020304" pitchFamily="18" charset="0"/>
                          <a:ea typeface="Times New Roman" panose="02020603050405020304" pitchFamily="18" charset="0"/>
                          <a:cs typeface="+mn-cs"/>
                        </a:rPr>
                        <a:t>بونده</a:t>
                      </a:r>
                      <a:endParaRPr lang="tr-TR" sz="320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1028700" algn="l"/>
                          <a:tab pos="2286000" algn="l"/>
                          <a:tab pos="3429000" algn="l"/>
                          <a:tab pos="4686300" algn="l"/>
                        </a:tabLst>
                      </a:pPr>
                      <a:r>
                        <a:rPr lang="tr-TR" sz="3200" dirty="0">
                          <a:effectLst/>
                          <a:latin typeface="Times New Roman" panose="02020603050405020304" pitchFamily="18" charset="0"/>
                          <a:ea typeface="Times New Roman" panose="02020603050405020304" pitchFamily="18" charset="0"/>
                          <a:cs typeface="+mn-cs"/>
                        </a:rPr>
                        <a:t>Bu-n-dan - </a:t>
                      </a:r>
                      <a:r>
                        <a:rPr lang="ar-SA" sz="3200" dirty="0">
                          <a:effectLst/>
                          <a:latin typeface="Times New Roman" panose="02020603050405020304" pitchFamily="18" charset="0"/>
                          <a:ea typeface="Times New Roman" panose="02020603050405020304" pitchFamily="18" charset="0"/>
                          <a:cs typeface="+mn-cs"/>
                        </a:rPr>
                        <a:t>بوندن</a:t>
                      </a:r>
                      <a:endParaRPr lang="tr-TR" sz="32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27488">
                <a:tc>
                  <a:txBody>
                    <a:bodyPr/>
                    <a:lstStyle/>
                    <a:p>
                      <a:pPr algn="ctr">
                        <a:lnSpc>
                          <a:spcPct val="107000"/>
                        </a:lnSpc>
                        <a:spcAft>
                          <a:spcPts val="0"/>
                        </a:spcAft>
                        <a:tabLst>
                          <a:tab pos="1028700" algn="l"/>
                          <a:tab pos="2286000" algn="l"/>
                          <a:tab pos="3429000" algn="l"/>
                          <a:tab pos="4686300" algn="l"/>
                        </a:tabLst>
                      </a:pPr>
                      <a:r>
                        <a:rPr lang="tr-TR" sz="3200">
                          <a:effectLst/>
                          <a:latin typeface="Times New Roman" panose="02020603050405020304" pitchFamily="18" charset="0"/>
                          <a:ea typeface="Times New Roman" panose="02020603050405020304" pitchFamily="18" charset="0"/>
                          <a:cs typeface="+mn-cs"/>
                        </a:rPr>
                        <a:t>Şu - </a:t>
                      </a:r>
                      <a:r>
                        <a:rPr lang="ar-SA" sz="3200">
                          <a:effectLst/>
                          <a:latin typeface="Times New Roman" panose="02020603050405020304" pitchFamily="18" charset="0"/>
                          <a:ea typeface="Times New Roman" panose="02020603050405020304" pitchFamily="18" charset="0"/>
                          <a:cs typeface="+mn-cs"/>
                        </a:rPr>
                        <a:t>شو</a:t>
                      </a:r>
                      <a:endParaRPr lang="tr-TR" sz="320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35" algn="ctr">
                        <a:lnSpc>
                          <a:spcPct val="107000"/>
                        </a:lnSpc>
                        <a:spcAft>
                          <a:spcPts val="0"/>
                        </a:spcAft>
                        <a:tabLst>
                          <a:tab pos="1028700" algn="l"/>
                          <a:tab pos="2286000" algn="l"/>
                          <a:tab pos="3429000" algn="l"/>
                          <a:tab pos="4686300" algn="l"/>
                        </a:tabLst>
                      </a:pPr>
                      <a:r>
                        <a:rPr lang="tr-TR" sz="3200">
                          <a:effectLst/>
                          <a:latin typeface="Times New Roman" panose="02020603050405020304" pitchFamily="18" charset="0"/>
                          <a:ea typeface="Times New Roman" panose="02020603050405020304" pitchFamily="18" charset="0"/>
                          <a:cs typeface="+mn-cs"/>
                        </a:rPr>
                        <a:t>Şu-n-u - </a:t>
                      </a:r>
                      <a:r>
                        <a:rPr lang="ar-SA" sz="3200">
                          <a:effectLst/>
                          <a:latin typeface="Times New Roman" panose="02020603050405020304" pitchFamily="18" charset="0"/>
                          <a:ea typeface="Times New Roman" panose="02020603050405020304" pitchFamily="18" charset="0"/>
                          <a:cs typeface="+mn-cs"/>
                        </a:rPr>
                        <a:t>شونى</a:t>
                      </a:r>
                      <a:endParaRPr lang="tr-TR" sz="320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1028700" algn="l"/>
                          <a:tab pos="2286000" algn="l"/>
                          <a:tab pos="3429000" algn="l"/>
                          <a:tab pos="4686300" algn="l"/>
                        </a:tabLst>
                      </a:pPr>
                      <a:r>
                        <a:rPr lang="tr-TR" sz="3200" dirty="0">
                          <a:effectLst/>
                          <a:latin typeface="Times New Roman" panose="02020603050405020304" pitchFamily="18" charset="0"/>
                          <a:ea typeface="Times New Roman" panose="02020603050405020304" pitchFamily="18" charset="0"/>
                          <a:cs typeface="+mn-cs"/>
                        </a:rPr>
                        <a:t>Şu-n-a - </a:t>
                      </a:r>
                      <a:r>
                        <a:rPr lang="ar-SA" sz="3200" dirty="0" smtClean="0">
                          <a:effectLst/>
                          <a:latin typeface="Times New Roman" panose="02020603050405020304" pitchFamily="18" charset="0"/>
                          <a:ea typeface="Times New Roman" panose="02020603050405020304" pitchFamily="18" charset="0"/>
                          <a:cs typeface="+mn-cs"/>
                        </a:rPr>
                        <a:t>شوݣـا</a:t>
                      </a:r>
                      <a:endParaRPr lang="tr-TR" sz="32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1028700" algn="l"/>
                          <a:tab pos="2286000" algn="l"/>
                          <a:tab pos="3429000" algn="l"/>
                          <a:tab pos="4686300" algn="l"/>
                        </a:tabLst>
                      </a:pPr>
                      <a:r>
                        <a:rPr lang="tr-TR" sz="3200" dirty="0">
                          <a:effectLst/>
                          <a:latin typeface="Times New Roman" panose="02020603050405020304" pitchFamily="18" charset="0"/>
                          <a:ea typeface="Times New Roman" panose="02020603050405020304" pitchFamily="18" charset="0"/>
                          <a:cs typeface="+mn-cs"/>
                        </a:rPr>
                        <a:t>Şu-n-da - </a:t>
                      </a:r>
                      <a:r>
                        <a:rPr lang="ar-SA" sz="3200" dirty="0">
                          <a:effectLst/>
                          <a:latin typeface="Times New Roman" panose="02020603050405020304" pitchFamily="18" charset="0"/>
                          <a:ea typeface="Times New Roman" panose="02020603050405020304" pitchFamily="18" charset="0"/>
                          <a:cs typeface="+mn-cs"/>
                        </a:rPr>
                        <a:t>شونده</a:t>
                      </a:r>
                      <a:endParaRPr lang="tr-TR" sz="32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1028700" algn="l"/>
                          <a:tab pos="2286000" algn="l"/>
                          <a:tab pos="3429000" algn="l"/>
                          <a:tab pos="4686300" algn="l"/>
                        </a:tabLst>
                      </a:pPr>
                      <a:r>
                        <a:rPr lang="tr-TR" sz="3200" dirty="0">
                          <a:effectLst/>
                          <a:latin typeface="Times New Roman" panose="02020603050405020304" pitchFamily="18" charset="0"/>
                          <a:ea typeface="Times New Roman" panose="02020603050405020304" pitchFamily="18" charset="0"/>
                          <a:cs typeface="+mn-cs"/>
                        </a:rPr>
                        <a:t>Şu-n-dan - </a:t>
                      </a:r>
                      <a:r>
                        <a:rPr lang="ar-SA" sz="3200" dirty="0">
                          <a:effectLst/>
                          <a:latin typeface="Times New Roman" panose="02020603050405020304" pitchFamily="18" charset="0"/>
                          <a:ea typeface="Times New Roman" panose="02020603050405020304" pitchFamily="18" charset="0"/>
                          <a:cs typeface="+mn-cs"/>
                        </a:rPr>
                        <a:t>شوندن</a:t>
                      </a:r>
                      <a:endParaRPr lang="tr-TR" sz="32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27488">
                <a:tc>
                  <a:txBody>
                    <a:bodyPr/>
                    <a:lstStyle/>
                    <a:p>
                      <a:pPr algn="ctr">
                        <a:lnSpc>
                          <a:spcPct val="107000"/>
                        </a:lnSpc>
                        <a:spcAft>
                          <a:spcPts val="0"/>
                        </a:spcAft>
                        <a:tabLst>
                          <a:tab pos="1028700" algn="l"/>
                          <a:tab pos="2286000" algn="l"/>
                          <a:tab pos="3429000" algn="l"/>
                          <a:tab pos="4686300" algn="l"/>
                        </a:tabLst>
                      </a:pPr>
                      <a:r>
                        <a:rPr lang="tr-TR" sz="3200">
                          <a:effectLst/>
                          <a:latin typeface="Times New Roman" panose="02020603050405020304" pitchFamily="18" charset="0"/>
                          <a:ea typeface="Times New Roman" panose="02020603050405020304" pitchFamily="18" charset="0"/>
                          <a:cs typeface="+mn-cs"/>
                        </a:rPr>
                        <a:t>O - </a:t>
                      </a:r>
                      <a:r>
                        <a:rPr lang="ar-SA" sz="3200">
                          <a:effectLst/>
                          <a:latin typeface="Times New Roman" panose="02020603050405020304" pitchFamily="18" charset="0"/>
                          <a:ea typeface="Times New Roman" panose="02020603050405020304" pitchFamily="18" charset="0"/>
                          <a:cs typeface="+mn-cs"/>
                        </a:rPr>
                        <a:t>او (اول)</a:t>
                      </a:r>
                      <a:endParaRPr lang="tr-TR" sz="320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635" algn="ctr">
                        <a:lnSpc>
                          <a:spcPct val="107000"/>
                        </a:lnSpc>
                        <a:spcAft>
                          <a:spcPts val="0"/>
                        </a:spcAft>
                        <a:tabLst>
                          <a:tab pos="1028700" algn="l"/>
                          <a:tab pos="2286000" algn="l"/>
                          <a:tab pos="3429000" algn="l"/>
                          <a:tab pos="4686300" algn="l"/>
                        </a:tabLst>
                      </a:pPr>
                      <a:r>
                        <a:rPr lang="tr-TR" sz="3200">
                          <a:effectLst/>
                          <a:latin typeface="Times New Roman" panose="02020603050405020304" pitchFamily="18" charset="0"/>
                          <a:ea typeface="Times New Roman" panose="02020603050405020304" pitchFamily="18" charset="0"/>
                          <a:cs typeface="+mn-cs"/>
                        </a:rPr>
                        <a:t>O-n-u - </a:t>
                      </a:r>
                      <a:r>
                        <a:rPr lang="ar-SA" sz="3200">
                          <a:effectLst/>
                          <a:latin typeface="Times New Roman" panose="02020603050405020304" pitchFamily="18" charset="0"/>
                          <a:ea typeface="Times New Roman" panose="02020603050405020304" pitchFamily="18" charset="0"/>
                          <a:cs typeface="+mn-cs"/>
                        </a:rPr>
                        <a:t>اونى (آنى)</a:t>
                      </a:r>
                      <a:endParaRPr lang="tr-TR" sz="320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1028700" algn="l"/>
                          <a:tab pos="2286000" algn="l"/>
                          <a:tab pos="3429000" algn="l"/>
                          <a:tab pos="4686300" algn="l"/>
                        </a:tabLst>
                      </a:pPr>
                      <a:r>
                        <a:rPr lang="tr-TR" sz="3200" dirty="0">
                          <a:effectLst/>
                          <a:latin typeface="Times New Roman" panose="02020603050405020304" pitchFamily="18" charset="0"/>
                          <a:ea typeface="Times New Roman" panose="02020603050405020304" pitchFamily="18" charset="0"/>
                          <a:cs typeface="+mn-cs"/>
                        </a:rPr>
                        <a:t>O-n-a - </a:t>
                      </a:r>
                      <a:r>
                        <a:rPr lang="ar-SA" sz="3200" dirty="0" smtClean="0">
                          <a:effectLst/>
                          <a:latin typeface="Times New Roman" panose="02020603050405020304" pitchFamily="18" charset="0"/>
                          <a:ea typeface="Times New Roman" panose="02020603050405020304" pitchFamily="18" charset="0"/>
                          <a:cs typeface="+mn-cs"/>
                        </a:rPr>
                        <a:t>اوݣـا </a:t>
                      </a:r>
                      <a:r>
                        <a:rPr lang="ar-SA" sz="3200" dirty="0">
                          <a:effectLst/>
                          <a:latin typeface="Times New Roman" panose="02020603050405020304" pitchFamily="18" charset="0"/>
                          <a:ea typeface="Times New Roman" panose="02020603050405020304" pitchFamily="18" charset="0"/>
                          <a:cs typeface="+mn-cs"/>
                        </a:rPr>
                        <a:t>(</a:t>
                      </a:r>
                      <a:r>
                        <a:rPr lang="ar-SA" sz="3200" dirty="0" smtClean="0">
                          <a:effectLst/>
                          <a:latin typeface="Times New Roman" panose="02020603050405020304" pitchFamily="18" charset="0"/>
                          <a:ea typeface="Times New Roman" panose="02020603050405020304" pitchFamily="18" charset="0"/>
                          <a:cs typeface="+mn-cs"/>
                        </a:rPr>
                        <a:t>آݣـا)</a:t>
                      </a:r>
                      <a:endParaRPr lang="tr-TR" sz="32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1028700" algn="l"/>
                          <a:tab pos="2286000" algn="l"/>
                          <a:tab pos="3429000" algn="l"/>
                          <a:tab pos="4686300" algn="l"/>
                        </a:tabLst>
                      </a:pPr>
                      <a:r>
                        <a:rPr lang="tr-TR" sz="3200" dirty="0">
                          <a:effectLst/>
                          <a:latin typeface="Times New Roman" panose="02020603050405020304" pitchFamily="18" charset="0"/>
                          <a:ea typeface="Times New Roman" panose="02020603050405020304" pitchFamily="18" charset="0"/>
                          <a:cs typeface="+mn-cs"/>
                        </a:rPr>
                        <a:t>O-n-da - </a:t>
                      </a:r>
                      <a:r>
                        <a:rPr lang="ar-SA" sz="3200" dirty="0">
                          <a:effectLst/>
                          <a:latin typeface="Times New Roman" panose="02020603050405020304" pitchFamily="18" charset="0"/>
                          <a:ea typeface="Times New Roman" panose="02020603050405020304" pitchFamily="18" charset="0"/>
                          <a:cs typeface="+mn-cs"/>
                        </a:rPr>
                        <a:t>اونده (آنده)</a:t>
                      </a:r>
                      <a:endParaRPr lang="tr-TR" sz="32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1028700" algn="l"/>
                          <a:tab pos="2286000" algn="l"/>
                          <a:tab pos="3429000" algn="l"/>
                          <a:tab pos="4686300" algn="l"/>
                        </a:tabLst>
                      </a:pPr>
                      <a:r>
                        <a:rPr lang="tr-TR" sz="3200" dirty="0">
                          <a:effectLst/>
                          <a:latin typeface="Times New Roman" panose="02020603050405020304" pitchFamily="18" charset="0"/>
                          <a:ea typeface="Times New Roman" panose="02020603050405020304" pitchFamily="18" charset="0"/>
                          <a:cs typeface="+mn-cs"/>
                        </a:rPr>
                        <a:t>O-n-dan - </a:t>
                      </a:r>
                      <a:r>
                        <a:rPr lang="ar-SA" sz="3200" dirty="0">
                          <a:effectLst/>
                          <a:latin typeface="Times New Roman" panose="02020603050405020304" pitchFamily="18" charset="0"/>
                          <a:ea typeface="Times New Roman" panose="02020603050405020304" pitchFamily="18" charset="0"/>
                          <a:cs typeface="+mn-cs"/>
                        </a:rPr>
                        <a:t>اوندن (آندن)</a:t>
                      </a:r>
                      <a:endParaRPr lang="tr-TR" sz="32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1"/>
          <p:cNvSpPr>
            <a:spLocks noChangeArrowheads="1"/>
          </p:cNvSpPr>
          <p:nvPr/>
        </p:nvSpPr>
        <p:spPr bwMode="auto">
          <a:xfrm>
            <a:off x="2219597" y="1780893"/>
            <a:ext cx="547772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tr-TR">
              <a:solidFill>
                <a:prstClr val="black"/>
              </a:solidFill>
            </a:endParaRPr>
          </a:p>
        </p:txBody>
      </p:sp>
    </p:spTree>
    <p:extLst>
      <p:ext uri="{BB962C8B-B14F-4D97-AF65-F5344CB8AC3E}">
        <p14:creationId xmlns:p14="http://schemas.microsoft.com/office/powerpoint/2010/main" val="34941141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79096" y="770022"/>
            <a:ext cx="7452149" cy="5253496"/>
          </a:xfrm>
        </p:spPr>
        <p:txBody>
          <a:bodyPr>
            <a:normAutofit/>
          </a:bodyPr>
          <a:lstStyle/>
          <a:p>
            <a:r>
              <a:rPr lang="tr-TR" sz="4000" dirty="0"/>
              <a:t>Ünlü ile biten isimlerin sonunda da (-</a:t>
            </a:r>
            <a:r>
              <a:rPr lang="tr-TR" sz="4000" dirty="0" err="1"/>
              <a:t>yı</a:t>
            </a:r>
            <a:r>
              <a:rPr lang="tr-TR" sz="4000" dirty="0"/>
              <a:t>, -</a:t>
            </a:r>
            <a:r>
              <a:rPr lang="tr-TR" sz="4000" dirty="0" err="1"/>
              <a:t>yi</a:t>
            </a:r>
            <a:r>
              <a:rPr lang="tr-TR" sz="4000" dirty="0"/>
              <a:t>, -</a:t>
            </a:r>
            <a:r>
              <a:rPr lang="tr-TR" sz="4000" dirty="0" err="1"/>
              <a:t>yu</a:t>
            </a:r>
            <a:r>
              <a:rPr lang="tr-TR" sz="4000" dirty="0"/>
              <a:t> ve –</a:t>
            </a:r>
            <a:r>
              <a:rPr lang="tr-TR" sz="4000" dirty="0" err="1"/>
              <a:t>yü</a:t>
            </a:r>
            <a:r>
              <a:rPr lang="tr-TR" sz="4000" dirty="0"/>
              <a:t>) şeklindedir ve iki </a:t>
            </a:r>
            <a:r>
              <a:rPr lang="tr-TR" sz="4000" dirty="0" smtClean="0"/>
              <a:t> ye </a:t>
            </a:r>
            <a:r>
              <a:rPr lang="ar-SA" sz="4000" dirty="0" smtClean="0"/>
              <a:t>يى </a:t>
            </a:r>
            <a:r>
              <a:rPr lang="tr-TR" sz="4000" dirty="0" smtClean="0"/>
              <a:t> ile </a:t>
            </a:r>
            <a:r>
              <a:rPr lang="tr-TR" sz="4000" dirty="0"/>
              <a:t>yazılır</a:t>
            </a:r>
            <a:r>
              <a:rPr lang="tr-TR" sz="4000" dirty="0" smtClean="0"/>
              <a:t>.</a:t>
            </a:r>
          </a:p>
          <a:p>
            <a:endParaRPr lang="tr-TR" sz="4000" dirty="0"/>
          </a:p>
          <a:p>
            <a:r>
              <a:rPr lang="tr-TR" sz="3200" dirty="0"/>
              <a:t>b</a:t>
            </a:r>
            <a:r>
              <a:rPr lang="tr-TR" sz="3200" dirty="0" smtClean="0"/>
              <a:t>aba-</a:t>
            </a:r>
            <a:r>
              <a:rPr lang="tr-TR" sz="3200" dirty="0" err="1" smtClean="0"/>
              <a:t>yı</a:t>
            </a:r>
            <a:r>
              <a:rPr lang="tr-TR" sz="3200" dirty="0" smtClean="0"/>
              <a:t> </a:t>
            </a:r>
            <a:r>
              <a:rPr lang="ar-SA" sz="3200" dirty="0" smtClean="0"/>
              <a:t>بابايى </a:t>
            </a:r>
            <a:r>
              <a:rPr lang="tr-TR" sz="3200" dirty="0" smtClean="0"/>
              <a:t>         dede-</a:t>
            </a:r>
            <a:r>
              <a:rPr lang="tr-TR" sz="3200" dirty="0" err="1" smtClean="0"/>
              <a:t>yi</a:t>
            </a:r>
            <a:r>
              <a:rPr lang="tr-TR" sz="3200" dirty="0" smtClean="0"/>
              <a:t> </a:t>
            </a:r>
            <a:r>
              <a:rPr lang="ar-SA" sz="3200" dirty="0" smtClean="0"/>
              <a:t>دده يى </a:t>
            </a:r>
            <a:endParaRPr lang="tr-TR" sz="3200" dirty="0" smtClean="0"/>
          </a:p>
          <a:p>
            <a:endParaRPr lang="tr-TR" sz="3200" dirty="0"/>
          </a:p>
          <a:p>
            <a:r>
              <a:rPr lang="tr-TR" sz="3200" dirty="0" smtClean="0"/>
              <a:t>korku-</a:t>
            </a:r>
            <a:r>
              <a:rPr lang="tr-TR" sz="3200" dirty="0" err="1" smtClean="0"/>
              <a:t>yu</a:t>
            </a:r>
            <a:r>
              <a:rPr lang="tr-TR" sz="3200" dirty="0" smtClean="0"/>
              <a:t> </a:t>
            </a:r>
            <a:r>
              <a:rPr lang="ar-SA" sz="3200" dirty="0" smtClean="0"/>
              <a:t>قورقويى </a:t>
            </a:r>
            <a:r>
              <a:rPr lang="tr-TR" sz="3200" dirty="0" smtClean="0"/>
              <a:t>     sürü-</a:t>
            </a:r>
            <a:r>
              <a:rPr lang="tr-TR" sz="3200" dirty="0" err="1" smtClean="0"/>
              <a:t>yü</a:t>
            </a:r>
            <a:r>
              <a:rPr lang="tr-TR" sz="3200" dirty="0" smtClean="0"/>
              <a:t> </a:t>
            </a:r>
            <a:r>
              <a:rPr lang="ar-SA" sz="3200" dirty="0" smtClean="0"/>
              <a:t>سورويى </a:t>
            </a:r>
            <a:endParaRPr lang="ar-SA" sz="3200" dirty="0"/>
          </a:p>
          <a:p>
            <a:endParaRPr lang="tr-TR" sz="4000" dirty="0"/>
          </a:p>
        </p:txBody>
      </p:sp>
    </p:spTree>
    <p:extLst>
      <p:ext uri="{BB962C8B-B14F-4D97-AF65-F5344CB8AC3E}">
        <p14:creationId xmlns:p14="http://schemas.microsoft.com/office/powerpoint/2010/main" val="37997463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up)">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up)">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6749" y="271186"/>
            <a:ext cx="7988969" cy="6110142"/>
          </a:xfrm>
        </p:spPr>
        <p:txBody>
          <a:bodyPr>
            <a:normAutofit fontScale="92500" lnSpcReduction="20000"/>
          </a:bodyPr>
          <a:lstStyle/>
          <a:p>
            <a:r>
              <a:rPr lang="tr-TR" sz="3200" u="sng" dirty="0"/>
              <a:t>Yönelme hâli eki </a:t>
            </a:r>
            <a:r>
              <a:rPr lang="tr-TR" sz="3200" dirty="0"/>
              <a:t>(</a:t>
            </a:r>
            <a:r>
              <a:rPr lang="tr-TR" sz="3200" b="1" dirty="0"/>
              <a:t>ismin -e hâli</a:t>
            </a:r>
            <a:r>
              <a:rPr lang="tr-TR" sz="3200" dirty="0"/>
              <a:t>), ismin ünlü veya ünsüzle bitmesine, sahip olduğu ünlünün yuvarlak veya düz, ya da ince ve kalın oluşuna göre dört ayrı şekilde telaffuz edilir ve günümüz alfabesiyle dört ayrı şekilde yazılır. Bunlardan, ünsüzle biten isimlerin sonunda, -a ve -e şeklindedir ve Osmanlı Türkçesi metinlerinde “</a:t>
            </a:r>
            <a:r>
              <a:rPr lang="tr-TR" sz="3200" dirty="0" err="1"/>
              <a:t>hâ</a:t>
            </a:r>
            <a:r>
              <a:rPr lang="tr-TR" sz="3200" dirty="0"/>
              <a:t>-i </a:t>
            </a:r>
            <a:r>
              <a:rPr lang="tr-TR" sz="3200" dirty="0" smtClean="0"/>
              <a:t>resmiye’’   </a:t>
            </a:r>
            <a:r>
              <a:rPr lang="ar-SA" sz="3200" dirty="0" smtClean="0"/>
              <a:t>ه</a:t>
            </a:r>
            <a:r>
              <a:rPr lang="tr-TR" sz="3200" dirty="0"/>
              <a:t> </a:t>
            </a:r>
            <a:r>
              <a:rPr lang="tr-TR" sz="3200" dirty="0" smtClean="0"/>
              <a:t>    ile </a:t>
            </a:r>
            <a:r>
              <a:rPr lang="tr-TR" sz="3200" dirty="0"/>
              <a:t>yazılır. </a:t>
            </a:r>
            <a:endParaRPr lang="tr-TR" sz="3200" dirty="0" smtClean="0"/>
          </a:p>
          <a:p>
            <a:pPr marL="0" indent="0">
              <a:buNone/>
            </a:pPr>
            <a:endParaRPr lang="tr-TR" sz="3200" dirty="0"/>
          </a:p>
          <a:p>
            <a:r>
              <a:rPr lang="tr-TR" sz="3200" dirty="0" err="1" smtClean="0"/>
              <a:t>kitab</a:t>
            </a:r>
            <a:r>
              <a:rPr lang="tr-TR" sz="3200" dirty="0" smtClean="0"/>
              <a:t>-a   </a:t>
            </a:r>
            <a:r>
              <a:rPr lang="ar-SA" sz="3200" dirty="0" smtClean="0"/>
              <a:t>كتابه </a:t>
            </a:r>
            <a:r>
              <a:rPr lang="tr-TR" sz="3200" dirty="0" smtClean="0"/>
              <a:t>    </a:t>
            </a:r>
            <a:r>
              <a:rPr lang="tr-TR" sz="3200" dirty="0" smtClean="0"/>
              <a:t>           </a:t>
            </a:r>
            <a:r>
              <a:rPr lang="tr-TR" sz="3200" dirty="0" smtClean="0"/>
              <a:t>defter-e  </a:t>
            </a:r>
            <a:r>
              <a:rPr lang="ar-SA" sz="3200" dirty="0" smtClean="0"/>
              <a:t>دفتره </a:t>
            </a:r>
            <a:endParaRPr lang="tr-TR" sz="3200" dirty="0" smtClean="0"/>
          </a:p>
          <a:p>
            <a:endParaRPr lang="tr-TR" sz="3200" dirty="0"/>
          </a:p>
          <a:p>
            <a:r>
              <a:rPr lang="tr-TR" sz="3200" dirty="0" smtClean="0"/>
              <a:t>okul-a </a:t>
            </a:r>
            <a:r>
              <a:rPr lang="ar-SA" sz="3200" dirty="0" smtClean="0"/>
              <a:t>اوقوله </a:t>
            </a:r>
            <a:r>
              <a:rPr lang="tr-TR" sz="3200" dirty="0" smtClean="0"/>
              <a:t>           </a:t>
            </a:r>
            <a:r>
              <a:rPr lang="tr-TR" sz="3200" dirty="0" smtClean="0"/>
              <a:t>      </a:t>
            </a:r>
            <a:r>
              <a:rPr lang="tr-TR" sz="3200" dirty="0" smtClean="0"/>
              <a:t>üzüm-e </a:t>
            </a:r>
            <a:r>
              <a:rPr lang="ar-SA" sz="3200" dirty="0" smtClean="0"/>
              <a:t>اوزومه </a:t>
            </a:r>
            <a:endParaRPr lang="ar-SA" sz="3200" dirty="0"/>
          </a:p>
          <a:p>
            <a:endParaRPr lang="tr-TR" sz="3200" dirty="0"/>
          </a:p>
        </p:txBody>
      </p:sp>
    </p:spTree>
    <p:extLst>
      <p:ext uri="{BB962C8B-B14F-4D97-AF65-F5344CB8AC3E}">
        <p14:creationId xmlns:p14="http://schemas.microsoft.com/office/powerpoint/2010/main" val="36760535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2131" y="3212976"/>
            <a:ext cx="8718376" cy="4138409"/>
          </a:xfrm>
        </p:spPr>
        <p:txBody>
          <a:bodyPr numCol="2">
            <a:normAutofit/>
          </a:bodyPr>
          <a:lstStyle/>
          <a:p>
            <a:endParaRPr lang="tr-TR" sz="3600" dirty="0"/>
          </a:p>
          <a:p>
            <a:r>
              <a:rPr lang="tr-TR" sz="3600" dirty="0" smtClean="0"/>
              <a:t>baba-ya </a:t>
            </a:r>
            <a:r>
              <a:rPr lang="ar-SA" sz="3600" dirty="0" smtClean="0"/>
              <a:t>بابايه</a:t>
            </a:r>
            <a:endParaRPr lang="tr-TR" sz="3600" dirty="0" smtClean="0"/>
          </a:p>
          <a:p>
            <a:endParaRPr lang="tr-TR" sz="3600" dirty="0"/>
          </a:p>
          <a:p>
            <a:r>
              <a:rPr lang="tr-TR" sz="3600" dirty="0" smtClean="0"/>
              <a:t>dede-ye </a:t>
            </a:r>
            <a:r>
              <a:rPr lang="ar-SA" sz="3600" dirty="0" smtClean="0"/>
              <a:t>دده يه </a:t>
            </a:r>
            <a:endParaRPr lang="tr-TR" sz="3600" dirty="0" smtClean="0"/>
          </a:p>
          <a:p>
            <a:endParaRPr lang="tr-TR" sz="3600" dirty="0" smtClean="0"/>
          </a:p>
          <a:p>
            <a:endParaRPr lang="tr-TR" sz="3600" dirty="0"/>
          </a:p>
          <a:p>
            <a:pPr marL="0" indent="0">
              <a:buNone/>
            </a:pPr>
            <a:endParaRPr lang="tr-TR" sz="3600" dirty="0"/>
          </a:p>
          <a:p>
            <a:r>
              <a:rPr lang="tr-TR" sz="3600" dirty="0" smtClean="0"/>
              <a:t>korku-ya </a:t>
            </a:r>
            <a:r>
              <a:rPr lang="ar-SA" sz="3600" dirty="0" smtClean="0"/>
              <a:t>قورقويه </a:t>
            </a:r>
            <a:endParaRPr lang="tr-TR" sz="3600" dirty="0"/>
          </a:p>
          <a:p>
            <a:pPr marL="0" indent="0">
              <a:buNone/>
            </a:pPr>
            <a:r>
              <a:rPr lang="tr-TR" sz="3600" dirty="0" smtClean="0"/>
              <a:t>  </a:t>
            </a:r>
          </a:p>
          <a:p>
            <a:r>
              <a:rPr lang="tr-TR" sz="3600" dirty="0" smtClean="0"/>
              <a:t>sürü-ye     </a:t>
            </a:r>
            <a:r>
              <a:rPr lang="ar-SA" sz="3600" dirty="0" smtClean="0"/>
              <a:t>سورويه</a:t>
            </a:r>
            <a:r>
              <a:rPr lang="tr-TR" sz="3600" dirty="0" smtClean="0"/>
              <a:t> </a:t>
            </a:r>
            <a:endParaRPr lang="ar-SA" sz="3600" dirty="0"/>
          </a:p>
          <a:p>
            <a:endParaRPr lang="tr-TR" sz="3200" dirty="0"/>
          </a:p>
        </p:txBody>
      </p:sp>
      <p:sp>
        <p:nvSpPr>
          <p:cNvPr id="2" name="Dikdörtgen 1"/>
          <p:cNvSpPr/>
          <p:nvPr/>
        </p:nvSpPr>
        <p:spPr>
          <a:xfrm>
            <a:off x="978151" y="536718"/>
            <a:ext cx="7986337" cy="2308324"/>
          </a:xfrm>
          <a:prstGeom prst="rect">
            <a:avLst/>
          </a:prstGeom>
        </p:spPr>
        <p:txBody>
          <a:bodyPr wrap="square">
            <a:spAutoFit/>
          </a:bodyPr>
          <a:lstStyle/>
          <a:p>
            <a:r>
              <a:rPr lang="tr-TR" sz="3600" dirty="0"/>
              <a:t>Ünlü ile biten isimlerin sonunda da (-ya ve –ye) şeklindedir ve Osmanlı Türkçesi metinlerinde “ye ve </a:t>
            </a:r>
            <a:r>
              <a:rPr lang="tr-TR" sz="3600" dirty="0" err="1"/>
              <a:t>hâ</a:t>
            </a:r>
            <a:r>
              <a:rPr lang="tr-TR" sz="3600" dirty="0"/>
              <a:t>-i </a:t>
            </a:r>
            <a:r>
              <a:rPr lang="tr-TR" sz="3600" dirty="0" err="1"/>
              <a:t>resmiyye</a:t>
            </a:r>
            <a:r>
              <a:rPr lang="tr-TR" sz="3600" dirty="0"/>
              <a:t>’’   </a:t>
            </a:r>
            <a:r>
              <a:rPr lang="ar-SA" sz="3600" dirty="0"/>
              <a:t>يه</a:t>
            </a:r>
            <a:r>
              <a:rPr lang="tr-TR" sz="3600" dirty="0"/>
              <a:t> </a:t>
            </a:r>
            <a:r>
              <a:rPr lang="ar-SA" sz="3600" dirty="0"/>
              <a:t> </a:t>
            </a:r>
            <a:r>
              <a:rPr lang="tr-TR" sz="3600" dirty="0"/>
              <a:t>  ile yazılır. </a:t>
            </a:r>
          </a:p>
        </p:txBody>
      </p:sp>
    </p:spTree>
    <p:extLst>
      <p:ext uri="{BB962C8B-B14F-4D97-AF65-F5344CB8AC3E}">
        <p14:creationId xmlns:p14="http://schemas.microsoft.com/office/powerpoint/2010/main" val="4328573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17578" y="381072"/>
            <a:ext cx="8037095" cy="6260360"/>
          </a:xfrm>
        </p:spPr>
        <p:txBody>
          <a:bodyPr>
            <a:noAutofit/>
          </a:bodyPr>
          <a:lstStyle/>
          <a:p>
            <a:r>
              <a:rPr lang="tr-TR" sz="3000" u="sng" dirty="0"/>
              <a:t>Bulunma hâli eki </a:t>
            </a:r>
            <a:r>
              <a:rPr lang="tr-TR" sz="3000" dirty="0"/>
              <a:t>(</a:t>
            </a:r>
            <a:r>
              <a:rPr lang="tr-TR" sz="3000" b="1" dirty="0"/>
              <a:t>ismin -de hâli</a:t>
            </a:r>
            <a:r>
              <a:rPr lang="tr-TR" sz="3000" dirty="0"/>
              <a:t>), kelimenin ince ve kalın ünlülere sahip oluşuna ve ismin sonundaki ünsüzün sert olup olmaması durumuna göre, dört ayrı şekilde telaffuz edilir ve bugünkü yazıda dört ayrı şekilde yazılır. Bunlar -da, -de, -ta ve -te şekilleri olup </a:t>
            </a:r>
            <a:r>
              <a:rPr lang="tr-TR" sz="3000" dirty="0" smtClean="0"/>
              <a:t>hepsi  </a:t>
            </a:r>
            <a:r>
              <a:rPr lang="ar-SA" sz="3000" dirty="0" smtClean="0"/>
              <a:t>ده</a:t>
            </a:r>
            <a:r>
              <a:rPr lang="tr-TR" sz="3000" dirty="0" smtClean="0"/>
              <a:t>  şeklinde </a:t>
            </a:r>
            <a:r>
              <a:rPr lang="tr-TR" sz="3000" dirty="0"/>
              <a:t>yazılır. </a:t>
            </a:r>
          </a:p>
          <a:p>
            <a:r>
              <a:rPr lang="tr-TR" sz="3000" dirty="0" smtClean="0"/>
              <a:t>baba-da   </a:t>
            </a:r>
            <a:r>
              <a:rPr lang="ar-SA" sz="3000" dirty="0" smtClean="0"/>
              <a:t>باباده</a:t>
            </a:r>
            <a:r>
              <a:rPr lang="tr-TR" sz="3000" dirty="0" smtClean="0"/>
              <a:t>        dede-de    </a:t>
            </a:r>
            <a:r>
              <a:rPr lang="ar-SA" sz="3000" dirty="0"/>
              <a:t>دده </a:t>
            </a:r>
            <a:r>
              <a:rPr lang="ar-SA" sz="3000" dirty="0" smtClean="0"/>
              <a:t>ده </a:t>
            </a:r>
            <a:r>
              <a:rPr lang="tr-TR" sz="3000" dirty="0" smtClean="0"/>
              <a:t>  </a:t>
            </a:r>
          </a:p>
          <a:p>
            <a:pPr marL="0" indent="0">
              <a:buNone/>
            </a:pPr>
            <a:endParaRPr lang="tr-TR" sz="3000" dirty="0"/>
          </a:p>
          <a:p>
            <a:r>
              <a:rPr lang="tr-TR" sz="3000" dirty="0" smtClean="0"/>
              <a:t>korku-da </a:t>
            </a:r>
            <a:r>
              <a:rPr lang="ar-SA" sz="3000" dirty="0" smtClean="0"/>
              <a:t>قورقوده </a:t>
            </a:r>
            <a:r>
              <a:rPr lang="tr-TR" sz="3000" dirty="0" smtClean="0"/>
              <a:t>      sürü-de      </a:t>
            </a:r>
            <a:r>
              <a:rPr lang="ar-SA" sz="3000" dirty="0" smtClean="0"/>
              <a:t>سوروده</a:t>
            </a:r>
            <a:r>
              <a:rPr lang="tr-TR" sz="3000" dirty="0" smtClean="0"/>
              <a:t>  </a:t>
            </a:r>
            <a:endParaRPr lang="ar-SA" sz="3000" dirty="0"/>
          </a:p>
          <a:p>
            <a:endParaRPr lang="tr-TR" sz="3000" dirty="0"/>
          </a:p>
        </p:txBody>
      </p:sp>
    </p:spTree>
    <p:extLst>
      <p:ext uri="{BB962C8B-B14F-4D97-AF65-F5344CB8AC3E}">
        <p14:creationId xmlns:p14="http://schemas.microsoft.com/office/powerpoint/2010/main" val="27631338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50494" y="240632"/>
            <a:ext cx="8193506" cy="6617368"/>
          </a:xfrm>
        </p:spPr>
        <p:txBody>
          <a:bodyPr>
            <a:normAutofit/>
          </a:bodyPr>
          <a:lstStyle/>
          <a:p>
            <a:r>
              <a:rPr lang="tr-TR" sz="3000" u="sng" dirty="0"/>
              <a:t>Ayrılma hâli eki </a:t>
            </a:r>
            <a:r>
              <a:rPr lang="tr-TR" sz="3000" dirty="0"/>
              <a:t>(</a:t>
            </a:r>
            <a:r>
              <a:rPr lang="tr-TR" sz="3000" b="1" dirty="0"/>
              <a:t>ismin -den hâli</a:t>
            </a:r>
            <a:r>
              <a:rPr lang="tr-TR" sz="3000" dirty="0"/>
              <a:t>), kelimenin ince ve kalın ünlülere sahip oluşuna ve ismin sonundaki ünsüzün sert olup olmaması durumuna göre, dört ayrı şekilde telaffuz edilir ve bugünkü yazıda dört ayrı şekilde yazılır. Bunlar -dan, -den, -tan ve -ten şekilleridir ve </a:t>
            </a:r>
            <a:r>
              <a:rPr lang="ar-SA" sz="3000" dirty="0" smtClean="0"/>
              <a:t>دن  </a:t>
            </a:r>
            <a:r>
              <a:rPr lang="tr-TR" sz="3000" dirty="0" smtClean="0"/>
              <a:t>   şeklinde </a:t>
            </a:r>
            <a:r>
              <a:rPr lang="tr-TR" sz="3000" dirty="0"/>
              <a:t>yazılır. </a:t>
            </a:r>
            <a:endParaRPr lang="tr-TR" sz="3000" dirty="0" smtClean="0"/>
          </a:p>
          <a:p>
            <a:endParaRPr lang="tr-TR" sz="3000" dirty="0"/>
          </a:p>
          <a:p>
            <a:r>
              <a:rPr lang="tr-TR" sz="3000" dirty="0" smtClean="0"/>
              <a:t>baba-dan</a:t>
            </a:r>
            <a:r>
              <a:rPr lang="ar-SA" sz="3000" dirty="0" smtClean="0"/>
              <a:t>بابادن  </a:t>
            </a:r>
            <a:r>
              <a:rPr lang="tr-TR" sz="3000" dirty="0" smtClean="0"/>
              <a:t>         dede-den </a:t>
            </a:r>
            <a:r>
              <a:rPr lang="ar-SA" sz="3000" dirty="0"/>
              <a:t>دده </a:t>
            </a:r>
            <a:r>
              <a:rPr lang="ar-SA" sz="3000" dirty="0" smtClean="0"/>
              <a:t>دن </a:t>
            </a:r>
            <a:endParaRPr lang="tr-TR" sz="3000" dirty="0" smtClean="0"/>
          </a:p>
          <a:p>
            <a:endParaRPr lang="tr-TR" sz="3000" dirty="0"/>
          </a:p>
          <a:p>
            <a:r>
              <a:rPr lang="tr-TR" sz="3000" dirty="0" smtClean="0"/>
              <a:t>korku-dan </a:t>
            </a:r>
            <a:r>
              <a:rPr lang="ar-SA" sz="3000" dirty="0" smtClean="0"/>
              <a:t>قورقودن </a:t>
            </a:r>
            <a:r>
              <a:rPr lang="tr-TR" sz="3000" dirty="0" smtClean="0"/>
              <a:t>        sürü-den  </a:t>
            </a:r>
            <a:r>
              <a:rPr lang="ar-SA" sz="3000" dirty="0" smtClean="0"/>
              <a:t>سورودن</a:t>
            </a:r>
            <a:endParaRPr lang="ar-SA" sz="3000" dirty="0"/>
          </a:p>
          <a:p>
            <a:endParaRPr lang="tr-TR" sz="3000" dirty="0"/>
          </a:p>
        </p:txBody>
      </p:sp>
    </p:spTree>
    <p:extLst>
      <p:ext uri="{BB962C8B-B14F-4D97-AF65-F5344CB8AC3E}">
        <p14:creationId xmlns:p14="http://schemas.microsoft.com/office/powerpoint/2010/main" val="39747967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p:cNvGraphicFramePr>
            <a:graphicFrameLocks noGrp="1"/>
          </p:cNvGraphicFramePr>
          <p:nvPr>
            <p:extLst>
              <p:ext uri="{D42A27DB-BD31-4B8C-83A1-F6EECF244321}">
                <p14:modId xmlns:p14="http://schemas.microsoft.com/office/powerpoint/2010/main" val="1155603516"/>
              </p:ext>
            </p:extLst>
          </p:nvPr>
        </p:nvGraphicFramePr>
        <p:xfrm>
          <a:off x="1359570" y="75363"/>
          <a:ext cx="6809873" cy="6732409"/>
        </p:xfrm>
        <a:graphic>
          <a:graphicData uri="http://schemas.openxmlformats.org/drawingml/2006/table">
            <a:tbl>
              <a:tblPr firstRow="1" firstCol="1" lastRow="1" lastCol="1" bandRow="1" bandCol="1"/>
              <a:tblGrid>
                <a:gridCol w="1249467"/>
                <a:gridCol w="1682993"/>
                <a:gridCol w="1806045"/>
                <a:gridCol w="2071368"/>
              </a:tblGrid>
              <a:tr h="1239298">
                <a:tc>
                  <a:txBody>
                    <a:bodyPr/>
                    <a:lstStyle/>
                    <a:p>
                      <a:pPr algn="ctr">
                        <a:lnSpc>
                          <a:spcPct val="107000"/>
                        </a:lnSpc>
                        <a:spcAft>
                          <a:spcPts val="0"/>
                        </a:spcAft>
                      </a:pPr>
                      <a:r>
                        <a:rPr lang="tr-TR" sz="3200">
                          <a:effectLst/>
                          <a:latin typeface="Times New Roman" panose="02020603050405020304" pitchFamily="18" charset="0"/>
                          <a:ea typeface="Times New Roman" panose="02020603050405020304" pitchFamily="18" charset="0"/>
                          <a:cs typeface="Traditional Arabic" panose="02020603050405020304" pitchFamily="18" charset="-78"/>
                        </a:rPr>
                        <a:t>Yalın </a:t>
                      </a:r>
                      <a:r>
                        <a:rPr lang="tr-TR" sz="3200" smtClean="0">
                          <a:effectLst/>
                          <a:latin typeface="Times New Roman" panose="02020603050405020304" pitchFamily="18" charset="0"/>
                          <a:ea typeface="Times New Roman" panose="02020603050405020304" pitchFamily="18" charset="0"/>
                          <a:cs typeface="Traditional Arabic" panose="02020603050405020304" pitchFamily="18" charset="-78"/>
                        </a:rPr>
                        <a:t>hâl</a:t>
                      </a:r>
                      <a:endParaRPr lang="tr-TR" sz="3200" dirty="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685800" algn="l"/>
                        </a:tabLst>
                      </a:pPr>
                      <a:r>
                        <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rPr>
                        <a:t>Kitap</a:t>
                      </a:r>
                    </a:p>
                    <a:p>
                      <a:pPr algn="ctr">
                        <a:lnSpc>
                          <a:spcPct val="107000"/>
                        </a:lnSpc>
                        <a:spcAft>
                          <a:spcPts val="0"/>
                        </a:spcAft>
                        <a:tabLst>
                          <a:tab pos="685800" algn="l"/>
                        </a:tabLst>
                      </a:pPr>
                      <a:r>
                        <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dirty="0" smtClean="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كتاب</a:t>
                      </a:r>
                      <a:endParaRPr lang="tr-TR" sz="3200" b="1" dirty="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685800" algn="l"/>
                        </a:tabLst>
                      </a:pPr>
                      <a:r>
                        <a:rPr lang="tr-TR" sz="3200" dirty="0">
                          <a:effectLst/>
                          <a:latin typeface="Times New Roman" panose="02020603050405020304" pitchFamily="18" charset="0"/>
                          <a:ea typeface="Times New Roman" panose="02020603050405020304" pitchFamily="18" charset="0"/>
                          <a:cs typeface="Traditional Arabic" panose="02020603050405020304" pitchFamily="18" charset="-78"/>
                        </a:rPr>
                        <a:t>Baba </a:t>
                      </a:r>
                      <a:endPar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ctr">
                        <a:lnSpc>
                          <a:spcPct val="107000"/>
                        </a:lnSpc>
                        <a:spcAft>
                          <a:spcPts val="0"/>
                        </a:spcAft>
                        <a:tabLst>
                          <a:tab pos="685800" algn="l"/>
                        </a:tabLst>
                      </a:pPr>
                      <a:r>
                        <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بابا</a:t>
                      </a:r>
                      <a:endParaRPr lang="tr-TR" sz="3200" b="1" dirty="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3200" dirty="0">
                          <a:effectLst/>
                          <a:latin typeface="Times New Roman" panose="02020603050405020304" pitchFamily="18" charset="0"/>
                          <a:ea typeface="Times New Roman" panose="02020603050405020304" pitchFamily="18" charset="0"/>
                          <a:cs typeface="Traditional Arabic" panose="02020603050405020304" pitchFamily="18" charset="-78"/>
                        </a:rPr>
                        <a:t>Çiçek </a:t>
                      </a:r>
                      <a:endPar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ctr">
                        <a:lnSpc>
                          <a:spcPct val="107000"/>
                        </a:lnSpc>
                        <a:spcAft>
                          <a:spcPts val="0"/>
                        </a:spcAft>
                      </a:pPr>
                      <a:r>
                        <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fa-IR" sz="3200" b="1" dirty="0">
                          <a:effectLst/>
                          <a:latin typeface="Times New Roman" panose="02020603050405020304" pitchFamily="18" charset="0"/>
                          <a:ea typeface="Times New Roman" panose="02020603050405020304" pitchFamily="18" charset="0"/>
                          <a:cs typeface="Traditional Arabic" panose="02020603050405020304" pitchFamily="18" charset="-78"/>
                        </a:rPr>
                        <a:t>چ</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ي</a:t>
                      </a:r>
                      <a:r>
                        <a:rPr lang="fa-IR" sz="3200" b="1" dirty="0">
                          <a:effectLst/>
                          <a:latin typeface="Times New Roman" panose="02020603050405020304" pitchFamily="18" charset="0"/>
                          <a:ea typeface="Times New Roman" panose="02020603050405020304" pitchFamily="18" charset="0"/>
                          <a:cs typeface="Traditional Arabic" panose="02020603050405020304" pitchFamily="18" charset="-78"/>
                        </a:rPr>
                        <a:t>چ</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ك</a:t>
                      </a:r>
                      <a:endParaRPr lang="tr-TR" sz="3200" b="1" dirty="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39298">
                <a:tc>
                  <a:txBody>
                    <a:bodyPr/>
                    <a:lstStyle/>
                    <a:p>
                      <a:pPr algn="ctr">
                        <a:lnSpc>
                          <a:spcPct val="107000"/>
                        </a:lnSpc>
                        <a:spcAft>
                          <a:spcPts val="0"/>
                        </a:spcAft>
                      </a:pPr>
                      <a:r>
                        <a:rPr lang="tr-TR" sz="3200">
                          <a:effectLst/>
                          <a:latin typeface="Times New Roman" panose="02020603050405020304" pitchFamily="18" charset="0"/>
                          <a:ea typeface="Times New Roman" panose="02020603050405020304" pitchFamily="18" charset="0"/>
                          <a:cs typeface="Traditional Arabic" panose="02020603050405020304" pitchFamily="18" charset="-78"/>
                        </a:rPr>
                        <a:t>-i hâli</a:t>
                      </a:r>
                      <a:endParaRPr lang="tr-TR" sz="320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685800" algn="l"/>
                        </a:tabLst>
                      </a:pPr>
                      <a:r>
                        <a:rPr lang="tr-TR" sz="3200" dirty="0" err="1">
                          <a:effectLst/>
                          <a:latin typeface="Times New Roman" panose="02020603050405020304" pitchFamily="18" charset="0"/>
                          <a:ea typeface="Times New Roman" panose="02020603050405020304" pitchFamily="18" charset="0"/>
                          <a:cs typeface="Traditional Arabic" panose="02020603050405020304" pitchFamily="18" charset="-78"/>
                        </a:rPr>
                        <a:t>Kitab</a:t>
                      </a:r>
                      <a:r>
                        <a:rPr lang="tr-TR" sz="3200" dirty="0">
                          <a:effectLst/>
                          <a:latin typeface="Times New Roman" panose="02020603050405020304" pitchFamily="18" charset="0"/>
                          <a:ea typeface="Times New Roman" panose="02020603050405020304" pitchFamily="18" charset="0"/>
                          <a:cs typeface="Traditional Arabic" panose="02020603050405020304" pitchFamily="18" charset="-78"/>
                        </a:rPr>
                        <a:t>-ı </a:t>
                      </a:r>
                      <a:endPar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ctr">
                        <a:lnSpc>
                          <a:spcPct val="107000"/>
                        </a:lnSpc>
                        <a:spcAft>
                          <a:spcPts val="0"/>
                        </a:spcAft>
                        <a:tabLst>
                          <a:tab pos="685800" algn="l"/>
                        </a:tabLst>
                      </a:pPr>
                      <a:r>
                        <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smtClean="0">
                          <a:effectLst/>
                          <a:latin typeface="Times New Roman" panose="02020603050405020304" pitchFamily="18" charset="0"/>
                          <a:ea typeface="Times New Roman" panose="02020603050405020304" pitchFamily="18" charset="0"/>
                          <a:cs typeface="Traditional Arabic" panose="02020603050405020304" pitchFamily="18" charset="-78"/>
                        </a:rPr>
                        <a:t>كتابي</a:t>
                      </a:r>
                      <a:endParaRPr lang="tr-TR" sz="3200" b="1" dirty="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685800" algn="l"/>
                        </a:tabLst>
                      </a:pPr>
                      <a:r>
                        <a:rPr lang="tr-TR" sz="3200" dirty="0">
                          <a:effectLst/>
                          <a:latin typeface="Times New Roman" panose="02020603050405020304" pitchFamily="18" charset="0"/>
                          <a:ea typeface="Times New Roman" panose="02020603050405020304" pitchFamily="18" charset="0"/>
                          <a:cs typeface="Traditional Arabic" panose="02020603050405020304" pitchFamily="18" charset="-78"/>
                        </a:rPr>
                        <a:t>Baba-</a:t>
                      </a:r>
                      <a:r>
                        <a:rPr lang="tr-TR" sz="3200" dirty="0" err="1">
                          <a:effectLst/>
                          <a:latin typeface="Times New Roman" panose="02020603050405020304" pitchFamily="18" charset="0"/>
                          <a:ea typeface="Times New Roman" panose="02020603050405020304" pitchFamily="18" charset="0"/>
                          <a:cs typeface="Traditional Arabic" panose="02020603050405020304" pitchFamily="18" charset="-78"/>
                        </a:rPr>
                        <a:t>yı</a:t>
                      </a:r>
                      <a:r>
                        <a:rPr lang="tr-TR" sz="3200" dirty="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بابايى</a:t>
                      </a:r>
                      <a:endParaRPr lang="tr-TR" sz="3200" b="1" dirty="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3200" dirty="0" err="1">
                          <a:effectLst/>
                          <a:latin typeface="Times New Roman" panose="02020603050405020304" pitchFamily="18" charset="0"/>
                          <a:ea typeface="Times New Roman" panose="02020603050405020304" pitchFamily="18" charset="0"/>
                          <a:cs typeface="Traditional Arabic" panose="02020603050405020304" pitchFamily="18" charset="-78"/>
                        </a:rPr>
                        <a:t>Çiçeğ</a:t>
                      </a:r>
                      <a:r>
                        <a:rPr lang="tr-TR" sz="3200" dirty="0">
                          <a:effectLst/>
                          <a:latin typeface="Times New Roman" panose="02020603050405020304" pitchFamily="18" charset="0"/>
                          <a:ea typeface="Times New Roman" panose="02020603050405020304" pitchFamily="18" charset="0"/>
                          <a:cs typeface="Traditional Arabic" panose="02020603050405020304" pitchFamily="18" charset="-78"/>
                        </a:rPr>
                        <a:t>-i </a:t>
                      </a:r>
                      <a:endPar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ctr">
                        <a:lnSpc>
                          <a:spcPct val="107000"/>
                        </a:lnSpc>
                        <a:spcAft>
                          <a:spcPts val="0"/>
                        </a:spcAft>
                      </a:pPr>
                      <a:r>
                        <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fa-IR" sz="3200" b="1" dirty="0">
                          <a:effectLst/>
                          <a:latin typeface="Times New Roman" panose="02020603050405020304" pitchFamily="18" charset="0"/>
                          <a:ea typeface="Times New Roman" panose="02020603050405020304" pitchFamily="18" charset="0"/>
                          <a:cs typeface="Traditional Arabic" panose="02020603050405020304" pitchFamily="18" charset="-78"/>
                        </a:rPr>
                        <a:t>چ</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ي</a:t>
                      </a:r>
                      <a:r>
                        <a:rPr lang="fa-IR" sz="3200" b="1" dirty="0">
                          <a:effectLst/>
                          <a:latin typeface="Times New Roman" panose="02020603050405020304" pitchFamily="18" charset="0"/>
                          <a:ea typeface="Times New Roman" panose="02020603050405020304" pitchFamily="18" charset="0"/>
                          <a:cs typeface="Traditional Arabic" panose="02020603050405020304" pitchFamily="18" charset="-78"/>
                        </a:rPr>
                        <a:t>چگ</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ى</a:t>
                      </a:r>
                      <a:endParaRPr lang="tr-TR" sz="3200" b="1" dirty="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02541">
                <a:tc>
                  <a:txBody>
                    <a:bodyPr/>
                    <a:lstStyle/>
                    <a:p>
                      <a:pPr algn="ctr">
                        <a:lnSpc>
                          <a:spcPct val="107000"/>
                        </a:lnSpc>
                        <a:spcAft>
                          <a:spcPts val="0"/>
                        </a:spcAft>
                      </a:pPr>
                      <a:r>
                        <a:rPr lang="tr-TR" sz="3200">
                          <a:effectLst/>
                          <a:latin typeface="Times New Roman" panose="02020603050405020304" pitchFamily="18" charset="0"/>
                          <a:ea typeface="Times New Roman" panose="02020603050405020304" pitchFamily="18" charset="0"/>
                          <a:cs typeface="Traditional Arabic" panose="02020603050405020304" pitchFamily="18" charset="-78"/>
                        </a:rPr>
                        <a:t>-e hâli</a:t>
                      </a:r>
                      <a:endParaRPr lang="tr-TR" sz="320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685800" algn="l"/>
                        </a:tabLst>
                      </a:pPr>
                      <a:r>
                        <a:rPr lang="tr-TR" sz="3200" dirty="0" err="1">
                          <a:effectLst/>
                          <a:latin typeface="Times New Roman" panose="02020603050405020304" pitchFamily="18" charset="0"/>
                          <a:ea typeface="Times New Roman" panose="02020603050405020304" pitchFamily="18" charset="0"/>
                          <a:cs typeface="Traditional Arabic" panose="02020603050405020304" pitchFamily="18" charset="-78"/>
                        </a:rPr>
                        <a:t>Kitab</a:t>
                      </a:r>
                      <a:r>
                        <a:rPr lang="tr-TR" sz="3200" dirty="0">
                          <a:effectLst/>
                          <a:latin typeface="Times New Roman" panose="02020603050405020304" pitchFamily="18" charset="0"/>
                          <a:ea typeface="Times New Roman" panose="02020603050405020304" pitchFamily="18" charset="0"/>
                          <a:cs typeface="Traditional Arabic" panose="02020603050405020304" pitchFamily="18" charset="-78"/>
                        </a:rPr>
                        <a:t>-a </a:t>
                      </a:r>
                      <a:endPar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ctr">
                        <a:lnSpc>
                          <a:spcPct val="107000"/>
                        </a:lnSpc>
                        <a:spcAft>
                          <a:spcPts val="0"/>
                        </a:spcAft>
                        <a:tabLst>
                          <a:tab pos="685800" algn="l"/>
                        </a:tabLst>
                      </a:pPr>
                      <a:r>
                        <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كتابه</a:t>
                      </a:r>
                      <a:endParaRPr lang="tr-TR" sz="3200" b="1" dirty="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685800" algn="l"/>
                        </a:tabLst>
                      </a:pPr>
                      <a:r>
                        <a:rPr lang="tr-TR" sz="3200" dirty="0">
                          <a:effectLst/>
                          <a:latin typeface="Times New Roman" panose="02020603050405020304" pitchFamily="18" charset="0"/>
                          <a:ea typeface="Times New Roman" panose="02020603050405020304" pitchFamily="18" charset="0"/>
                          <a:cs typeface="Traditional Arabic" panose="02020603050405020304" pitchFamily="18" charset="-78"/>
                        </a:rPr>
                        <a:t>Baba-ya </a:t>
                      </a:r>
                      <a:r>
                        <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rPr>
                        <a:t> </a:t>
                      </a:r>
                    </a:p>
                    <a:p>
                      <a:pPr algn="ctr">
                        <a:lnSpc>
                          <a:spcPct val="107000"/>
                        </a:lnSpc>
                        <a:spcAft>
                          <a:spcPts val="0"/>
                        </a:spcAft>
                        <a:tabLst>
                          <a:tab pos="685800" algn="l"/>
                        </a:tabLst>
                      </a:pPr>
                      <a:r>
                        <a:rPr lang="ar-SA" sz="3200" b="1" dirty="0" smtClean="0">
                          <a:effectLst/>
                          <a:latin typeface="Times New Roman" panose="02020603050405020304" pitchFamily="18" charset="0"/>
                          <a:ea typeface="Times New Roman" panose="02020603050405020304" pitchFamily="18" charset="0"/>
                          <a:cs typeface="Traditional Arabic" panose="02020603050405020304" pitchFamily="18" charset="-78"/>
                        </a:rPr>
                        <a:t>بابايه</a:t>
                      </a:r>
                      <a:endParaRPr lang="tr-TR" sz="3200" b="1" dirty="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3200" dirty="0" err="1">
                          <a:effectLst/>
                          <a:latin typeface="Times New Roman" panose="02020603050405020304" pitchFamily="18" charset="0"/>
                          <a:ea typeface="Times New Roman" panose="02020603050405020304" pitchFamily="18" charset="0"/>
                          <a:cs typeface="Traditional Arabic" panose="02020603050405020304" pitchFamily="18" charset="-78"/>
                        </a:rPr>
                        <a:t>Çiçeğ</a:t>
                      </a:r>
                      <a:r>
                        <a:rPr lang="tr-TR" sz="3200" dirty="0">
                          <a:effectLst/>
                          <a:latin typeface="Times New Roman" panose="02020603050405020304" pitchFamily="18" charset="0"/>
                          <a:ea typeface="Times New Roman" panose="02020603050405020304" pitchFamily="18" charset="0"/>
                          <a:cs typeface="Traditional Arabic" panose="02020603050405020304" pitchFamily="18" charset="-78"/>
                        </a:rPr>
                        <a:t>-e </a:t>
                      </a:r>
                      <a:endPar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ctr">
                        <a:lnSpc>
                          <a:spcPct val="107000"/>
                        </a:lnSpc>
                        <a:spcAft>
                          <a:spcPts val="0"/>
                        </a:spcAft>
                      </a:pPr>
                      <a:r>
                        <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fa-IR" sz="3200" b="1" dirty="0">
                          <a:effectLst/>
                          <a:latin typeface="Times New Roman" panose="02020603050405020304" pitchFamily="18" charset="0"/>
                          <a:ea typeface="Times New Roman" panose="02020603050405020304" pitchFamily="18" charset="0"/>
                          <a:cs typeface="Traditional Arabic" panose="02020603050405020304" pitchFamily="18" charset="-78"/>
                        </a:rPr>
                        <a:t>چ</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ي</a:t>
                      </a:r>
                      <a:r>
                        <a:rPr lang="fa-IR" sz="3200" b="1" dirty="0">
                          <a:effectLst/>
                          <a:latin typeface="Times New Roman" panose="02020603050405020304" pitchFamily="18" charset="0"/>
                          <a:ea typeface="Times New Roman" panose="02020603050405020304" pitchFamily="18" charset="0"/>
                          <a:cs typeface="Traditional Arabic" panose="02020603050405020304" pitchFamily="18" charset="-78"/>
                        </a:rPr>
                        <a:t>چ</a:t>
                      </a:r>
                      <a:r>
                        <a:rPr lang="ar-SA" sz="3200" b="1" dirty="0" smtClean="0">
                          <a:effectLst/>
                          <a:latin typeface="Times New Roman" panose="02020603050405020304" pitchFamily="18" charset="0"/>
                          <a:ea typeface="Times New Roman" panose="02020603050405020304" pitchFamily="18" charset="0"/>
                          <a:cs typeface="Traditional Arabic" panose="02020603050405020304" pitchFamily="18" charset="-78"/>
                        </a:rPr>
                        <a:t>گه</a:t>
                      </a:r>
                      <a:endParaRPr lang="tr-TR" sz="3200" b="1" dirty="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39298">
                <a:tc>
                  <a:txBody>
                    <a:bodyPr/>
                    <a:lstStyle/>
                    <a:p>
                      <a:pPr algn="ctr">
                        <a:lnSpc>
                          <a:spcPct val="107000"/>
                        </a:lnSpc>
                        <a:spcAft>
                          <a:spcPts val="0"/>
                        </a:spcAft>
                        <a:tabLst>
                          <a:tab pos="685800" algn="l"/>
                        </a:tabLst>
                      </a:pPr>
                      <a:r>
                        <a:rPr lang="tr-TR" sz="3200">
                          <a:effectLst/>
                          <a:latin typeface="Times New Roman" panose="02020603050405020304" pitchFamily="18" charset="0"/>
                          <a:ea typeface="Times New Roman" panose="02020603050405020304" pitchFamily="18" charset="0"/>
                          <a:cs typeface="Traditional Arabic" panose="02020603050405020304" pitchFamily="18" charset="-78"/>
                        </a:rPr>
                        <a:t>-de hâli</a:t>
                      </a:r>
                      <a:endParaRPr lang="tr-TR" sz="320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685800" algn="l"/>
                        </a:tabLst>
                      </a:pPr>
                      <a:r>
                        <a:rPr lang="tr-TR" sz="3200" dirty="0">
                          <a:effectLst/>
                          <a:latin typeface="Times New Roman" panose="02020603050405020304" pitchFamily="18" charset="0"/>
                          <a:ea typeface="Times New Roman" panose="02020603050405020304" pitchFamily="18" charset="0"/>
                          <a:cs typeface="Traditional Arabic" panose="02020603050405020304" pitchFamily="18" charset="-78"/>
                        </a:rPr>
                        <a:t>Kitap-ta </a:t>
                      </a:r>
                      <a:endPar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ctr">
                        <a:lnSpc>
                          <a:spcPct val="107000"/>
                        </a:lnSpc>
                        <a:spcAft>
                          <a:spcPts val="0"/>
                        </a:spcAft>
                        <a:tabLst>
                          <a:tab pos="685800" algn="l"/>
                        </a:tabLst>
                      </a:pPr>
                      <a:r>
                        <a:rPr lang="ar-SA" sz="3200" b="1" dirty="0" smtClean="0">
                          <a:effectLst/>
                          <a:latin typeface="Times New Roman" panose="02020603050405020304" pitchFamily="18" charset="0"/>
                          <a:ea typeface="Times New Roman" panose="02020603050405020304" pitchFamily="18" charset="0"/>
                          <a:cs typeface="Traditional Arabic" panose="02020603050405020304" pitchFamily="18" charset="-78"/>
                        </a:rPr>
                        <a:t>كتابده</a:t>
                      </a:r>
                      <a:endParaRPr lang="tr-TR" sz="3200" b="1" dirty="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685800" algn="l"/>
                        </a:tabLst>
                      </a:pPr>
                      <a:r>
                        <a:rPr lang="tr-TR" sz="3200" dirty="0">
                          <a:effectLst/>
                          <a:latin typeface="Times New Roman" panose="02020603050405020304" pitchFamily="18" charset="0"/>
                          <a:ea typeface="Times New Roman" panose="02020603050405020304" pitchFamily="18" charset="0"/>
                          <a:cs typeface="Traditional Arabic" panose="02020603050405020304" pitchFamily="18" charset="-78"/>
                        </a:rPr>
                        <a:t>Baba-da </a:t>
                      </a:r>
                      <a:endPar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ctr">
                        <a:lnSpc>
                          <a:spcPct val="107000"/>
                        </a:lnSpc>
                        <a:spcAft>
                          <a:spcPts val="0"/>
                        </a:spcAft>
                        <a:tabLst>
                          <a:tab pos="685800" algn="l"/>
                        </a:tabLst>
                      </a:pPr>
                      <a:r>
                        <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باباده</a:t>
                      </a:r>
                      <a:endParaRPr lang="tr-TR" sz="3200" b="1" dirty="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rPr>
                        <a:t>Çiçek-te </a:t>
                      </a:r>
                    </a:p>
                    <a:p>
                      <a:pPr algn="ctr">
                        <a:lnSpc>
                          <a:spcPct val="107000"/>
                        </a:lnSpc>
                        <a:spcAft>
                          <a:spcPts val="0"/>
                        </a:spcAft>
                      </a:pPr>
                      <a:r>
                        <a:rPr lang="fa-IR" sz="3200" b="1" dirty="0" smtClean="0">
                          <a:effectLst/>
                          <a:latin typeface="Times New Roman" panose="02020603050405020304" pitchFamily="18" charset="0"/>
                          <a:ea typeface="Times New Roman" panose="02020603050405020304" pitchFamily="18" charset="0"/>
                          <a:cs typeface="Traditional Arabic" panose="02020603050405020304" pitchFamily="18" charset="-78"/>
                        </a:rPr>
                        <a:t>چ</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ي</a:t>
                      </a:r>
                      <a:r>
                        <a:rPr lang="fa-IR" sz="3200" b="1" dirty="0">
                          <a:effectLst/>
                          <a:latin typeface="Times New Roman" panose="02020603050405020304" pitchFamily="18" charset="0"/>
                          <a:ea typeface="Times New Roman" panose="02020603050405020304" pitchFamily="18" charset="0"/>
                          <a:cs typeface="Traditional Arabic" panose="02020603050405020304" pitchFamily="18" charset="-78"/>
                        </a:rPr>
                        <a:t>چ</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كده</a:t>
                      </a:r>
                      <a:endParaRPr lang="tr-TR" sz="3200" b="1" dirty="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11974">
                <a:tc>
                  <a:txBody>
                    <a:bodyPr/>
                    <a:lstStyle/>
                    <a:p>
                      <a:pPr algn="ctr">
                        <a:lnSpc>
                          <a:spcPct val="107000"/>
                        </a:lnSpc>
                        <a:spcAft>
                          <a:spcPts val="0"/>
                        </a:spcAft>
                        <a:tabLst>
                          <a:tab pos="685800" algn="l"/>
                        </a:tabLst>
                      </a:pPr>
                      <a:r>
                        <a:rPr lang="tr-TR" sz="3200">
                          <a:effectLst/>
                          <a:latin typeface="Times New Roman" panose="02020603050405020304" pitchFamily="18" charset="0"/>
                          <a:ea typeface="Times New Roman" panose="02020603050405020304" pitchFamily="18" charset="0"/>
                          <a:cs typeface="Traditional Arabic" panose="02020603050405020304" pitchFamily="18" charset="-78"/>
                        </a:rPr>
                        <a:t>-den hâli</a:t>
                      </a:r>
                      <a:endParaRPr lang="tr-TR" sz="320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685800" algn="l"/>
                        </a:tabLst>
                      </a:pPr>
                      <a:r>
                        <a:rPr lang="tr-TR" sz="3200" dirty="0">
                          <a:effectLst/>
                          <a:latin typeface="Times New Roman" panose="02020603050405020304" pitchFamily="18" charset="0"/>
                          <a:ea typeface="Times New Roman" panose="02020603050405020304" pitchFamily="18" charset="0"/>
                          <a:cs typeface="Traditional Arabic" panose="02020603050405020304" pitchFamily="18" charset="-78"/>
                        </a:rPr>
                        <a:t>Kitap-tan </a:t>
                      </a:r>
                      <a:endPar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ctr">
                        <a:lnSpc>
                          <a:spcPct val="107000"/>
                        </a:lnSpc>
                        <a:spcAft>
                          <a:spcPts val="0"/>
                        </a:spcAft>
                        <a:tabLst>
                          <a:tab pos="685800" algn="l"/>
                        </a:tabLst>
                      </a:pPr>
                      <a:r>
                        <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كتابدن</a:t>
                      </a:r>
                      <a:endParaRPr lang="tr-TR" sz="3200" b="1" dirty="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tabLst>
                          <a:tab pos="685800" algn="l"/>
                        </a:tabLst>
                      </a:pPr>
                      <a:r>
                        <a:rPr lang="tr-TR" sz="3200" dirty="0">
                          <a:effectLst/>
                          <a:latin typeface="Times New Roman" panose="02020603050405020304" pitchFamily="18" charset="0"/>
                          <a:ea typeface="Times New Roman" panose="02020603050405020304" pitchFamily="18" charset="0"/>
                          <a:cs typeface="Traditional Arabic" panose="02020603050405020304" pitchFamily="18" charset="-78"/>
                        </a:rPr>
                        <a:t>Baba-dan </a:t>
                      </a:r>
                      <a:endPar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endParaRPr>
                    </a:p>
                    <a:p>
                      <a:pPr algn="ctr">
                        <a:lnSpc>
                          <a:spcPct val="107000"/>
                        </a:lnSpc>
                        <a:spcAft>
                          <a:spcPts val="0"/>
                        </a:spcAft>
                        <a:tabLst>
                          <a:tab pos="685800" algn="l"/>
                        </a:tabLst>
                      </a:pPr>
                      <a:r>
                        <a:rPr lang="ar-SA" sz="3200" b="1" dirty="0" smtClean="0">
                          <a:effectLst/>
                          <a:latin typeface="Times New Roman" panose="02020603050405020304" pitchFamily="18" charset="0"/>
                          <a:ea typeface="Times New Roman" panose="02020603050405020304" pitchFamily="18" charset="0"/>
                          <a:cs typeface="Traditional Arabic" panose="02020603050405020304" pitchFamily="18" charset="-78"/>
                        </a:rPr>
                        <a:t>بابادن</a:t>
                      </a:r>
                      <a:endParaRPr lang="tr-TR" sz="3200" b="1" dirty="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rPr>
                        <a:t>Çiçek-ten </a:t>
                      </a:r>
                    </a:p>
                    <a:p>
                      <a:pPr algn="ctr">
                        <a:lnSpc>
                          <a:spcPct val="107000"/>
                        </a:lnSpc>
                        <a:spcAft>
                          <a:spcPts val="0"/>
                        </a:spcAft>
                      </a:pPr>
                      <a:r>
                        <a:rPr lang="tr-TR" sz="3200" dirty="0" smtClean="0">
                          <a:effectLst/>
                          <a:latin typeface="Times New Roman" panose="02020603050405020304" pitchFamily="18" charset="0"/>
                          <a:ea typeface="Times New Roman" panose="02020603050405020304" pitchFamily="18" charset="0"/>
                          <a:cs typeface="Traditional Arabic" panose="02020603050405020304" pitchFamily="18" charset="-78"/>
                        </a:rPr>
                        <a:t> </a:t>
                      </a:r>
                      <a:r>
                        <a:rPr lang="fa-IR" sz="3200" b="1" dirty="0">
                          <a:effectLst/>
                          <a:latin typeface="Times New Roman" panose="02020603050405020304" pitchFamily="18" charset="0"/>
                          <a:ea typeface="Times New Roman" panose="02020603050405020304" pitchFamily="18" charset="0"/>
                          <a:cs typeface="Traditional Arabic" panose="02020603050405020304" pitchFamily="18" charset="-78"/>
                        </a:rPr>
                        <a:t>چ</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ي</a:t>
                      </a:r>
                      <a:r>
                        <a:rPr lang="fa-IR" sz="3200" b="1" dirty="0">
                          <a:effectLst/>
                          <a:latin typeface="Times New Roman" panose="02020603050405020304" pitchFamily="18" charset="0"/>
                          <a:ea typeface="Times New Roman" panose="02020603050405020304" pitchFamily="18" charset="0"/>
                          <a:cs typeface="Traditional Arabic" panose="02020603050405020304" pitchFamily="18" charset="-78"/>
                        </a:rPr>
                        <a:t>چ</a:t>
                      </a:r>
                      <a:r>
                        <a:rPr lang="ar-SA" sz="3200" b="1" dirty="0">
                          <a:effectLst/>
                          <a:latin typeface="Times New Roman" panose="02020603050405020304" pitchFamily="18" charset="0"/>
                          <a:ea typeface="Times New Roman" panose="02020603050405020304" pitchFamily="18" charset="0"/>
                          <a:cs typeface="Traditional Arabic" panose="02020603050405020304" pitchFamily="18" charset="-78"/>
                        </a:rPr>
                        <a:t>كدن</a:t>
                      </a:r>
                      <a:endParaRPr lang="tr-TR" sz="3200" b="1" dirty="0">
                        <a:effectLst/>
                        <a:latin typeface="Times New Roman" panose="02020603050405020304" pitchFamily="18" charset="0"/>
                        <a:ea typeface="Times New Roman" panose="02020603050405020304" pitchFamily="18" charset="0"/>
                      </a:endParaRPr>
                    </a:p>
                  </a:txBody>
                  <a:tcPr marL="39290" marR="3929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37743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54095" y="190500"/>
            <a:ext cx="6683765" cy="1280890"/>
          </a:xfrm>
        </p:spPr>
        <p:txBody>
          <a:bodyPr/>
          <a:lstStyle/>
          <a:p>
            <a:pPr indent="449580" algn="ctr">
              <a:spcAft>
                <a:spcPts val="0"/>
              </a:spcAft>
              <a:tabLst>
                <a:tab pos="685800" algn="l"/>
              </a:tabLst>
            </a:pPr>
            <a:r>
              <a:rPr lang="tr-TR" b="1" dirty="0">
                <a:latin typeface="Times New Roman" panose="02020603050405020304" pitchFamily="18" charset="0"/>
                <a:ea typeface="Times New Roman" panose="02020603050405020304" pitchFamily="18" charset="0"/>
                <a:cs typeface="Traditional Arabic" panose="02020603050405020304" pitchFamily="18" charset="-78"/>
              </a:rPr>
              <a:t>Şahıs </a:t>
            </a:r>
            <a:r>
              <a:rPr lang="tr-TR" b="1" dirty="0" smtClean="0">
                <a:latin typeface="Times New Roman" panose="02020603050405020304" pitchFamily="18" charset="0"/>
                <a:ea typeface="Times New Roman" panose="02020603050405020304" pitchFamily="18" charset="0"/>
                <a:cs typeface="Traditional Arabic" panose="02020603050405020304" pitchFamily="18" charset="-78"/>
              </a:rPr>
              <a:t>Zamirleri</a:t>
            </a:r>
            <a:endParaRPr lang="tr-TR" dirty="0">
              <a:effectLst/>
              <a:latin typeface="Times New Roman" panose="02020603050405020304" pitchFamily="18" charset="0"/>
              <a:ea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75237879"/>
              </p:ext>
            </p:extLst>
          </p:nvPr>
        </p:nvGraphicFramePr>
        <p:xfrm>
          <a:off x="1187624" y="764704"/>
          <a:ext cx="7362825" cy="5853975"/>
        </p:xfrm>
        <a:graphic>
          <a:graphicData uri="http://schemas.openxmlformats.org/drawingml/2006/table">
            <a:tbl>
              <a:tblPr firstRow="1" firstCol="1" bandRow="1"/>
              <a:tblGrid>
                <a:gridCol w="2454275"/>
                <a:gridCol w="2454275"/>
                <a:gridCol w="2454275"/>
              </a:tblGrid>
              <a:tr h="805543">
                <a:tc>
                  <a:txBody>
                    <a:bodyPr/>
                    <a:lstStyle/>
                    <a:p>
                      <a:pPr algn="ctr">
                        <a:lnSpc>
                          <a:spcPct val="107000"/>
                        </a:lnSpc>
                        <a:spcAft>
                          <a:spcPts val="0"/>
                        </a:spcAft>
                      </a:pPr>
                      <a:r>
                        <a:rPr lang="tr-TR" sz="2800" dirty="0">
                          <a:effectLst/>
                          <a:latin typeface="Times New Roman" panose="02020603050405020304" pitchFamily="18" charset="0"/>
                          <a:ea typeface="Times New Roman" panose="02020603050405020304" pitchFamily="18" charset="0"/>
                          <a:cs typeface="+mn-cs"/>
                        </a:rPr>
                        <a:t>Yalın hâli</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800">
                          <a:effectLst/>
                          <a:latin typeface="Times New Roman" panose="02020603050405020304" pitchFamily="18" charset="0"/>
                          <a:ea typeface="Times New Roman" panose="02020603050405020304" pitchFamily="18" charset="0"/>
                          <a:cs typeface="+mn-cs"/>
                        </a:rPr>
                        <a:t>-i hâli</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2800">
                          <a:effectLst/>
                          <a:latin typeface="Times New Roman" panose="02020603050405020304" pitchFamily="18" charset="0"/>
                          <a:ea typeface="Times New Roman" panose="02020603050405020304" pitchFamily="18" charset="0"/>
                          <a:cs typeface="+mn-cs"/>
                        </a:rPr>
                        <a:t>-e hâli</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5543">
                <a:tc>
                  <a:txBody>
                    <a:bodyPr/>
                    <a:lstStyle/>
                    <a:p>
                      <a:pPr algn="ctr">
                        <a:lnSpc>
                          <a:spcPct val="107000"/>
                        </a:lnSpc>
                        <a:spcAft>
                          <a:spcPts val="0"/>
                        </a:spcAft>
                        <a:tabLst>
                          <a:tab pos="685800" algn="l"/>
                        </a:tabLst>
                      </a:pPr>
                      <a:r>
                        <a:rPr lang="tr-TR" sz="2800" dirty="0">
                          <a:effectLst/>
                          <a:latin typeface="Times New Roman" panose="02020603050405020304" pitchFamily="18" charset="0"/>
                          <a:ea typeface="Times New Roman" panose="02020603050405020304" pitchFamily="18" charset="0"/>
                          <a:cs typeface="+mn-cs"/>
                        </a:rPr>
                        <a:t>Ben - </a:t>
                      </a:r>
                      <a:r>
                        <a:rPr lang="ar-SA" sz="2800" dirty="0">
                          <a:effectLst/>
                          <a:latin typeface="Times New Roman" panose="02020603050405020304" pitchFamily="18" charset="0"/>
                          <a:ea typeface="Times New Roman" panose="02020603050405020304" pitchFamily="18" charset="0"/>
                          <a:cs typeface="+mn-cs"/>
                        </a:rPr>
                        <a:t>بن</a:t>
                      </a:r>
                      <a:endParaRPr lang="tr-TR" sz="28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9580" algn="ctr">
                        <a:lnSpc>
                          <a:spcPct val="107000"/>
                        </a:lnSpc>
                        <a:spcAft>
                          <a:spcPts val="0"/>
                        </a:spcAft>
                        <a:tabLst>
                          <a:tab pos="685800" algn="l"/>
                        </a:tabLst>
                      </a:pPr>
                      <a:r>
                        <a:rPr lang="tr-TR" sz="2800" dirty="0">
                          <a:effectLst/>
                          <a:latin typeface="Times New Roman" panose="02020603050405020304" pitchFamily="18" charset="0"/>
                          <a:ea typeface="Times New Roman" panose="02020603050405020304" pitchFamily="18" charset="0"/>
                          <a:cs typeface="+mn-cs"/>
                        </a:rPr>
                        <a:t>Ben-i - </a:t>
                      </a:r>
                      <a:r>
                        <a:rPr lang="ar-SA" sz="2800" dirty="0">
                          <a:effectLst/>
                          <a:latin typeface="Times New Roman" panose="02020603050405020304" pitchFamily="18" charset="0"/>
                          <a:ea typeface="Times New Roman" panose="02020603050405020304" pitchFamily="18" charset="0"/>
                          <a:cs typeface="+mn-cs"/>
                        </a:rPr>
                        <a:t>بنى</a:t>
                      </a:r>
                      <a:endParaRPr lang="tr-TR" sz="28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96240" algn="ctr">
                        <a:lnSpc>
                          <a:spcPct val="107000"/>
                        </a:lnSpc>
                        <a:spcAft>
                          <a:spcPts val="0"/>
                        </a:spcAft>
                        <a:tabLst>
                          <a:tab pos="685800" algn="l"/>
                        </a:tabLst>
                      </a:pPr>
                      <a:r>
                        <a:rPr lang="tr-TR" sz="2800" dirty="0">
                          <a:effectLst/>
                          <a:latin typeface="Times New Roman" panose="02020603050405020304" pitchFamily="18" charset="0"/>
                          <a:ea typeface="Times New Roman" panose="02020603050405020304" pitchFamily="18" charset="0"/>
                          <a:cs typeface="+mn-cs"/>
                        </a:rPr>
                        <a:t>Ban-a - </a:t>
                      </a:r>
                      <a:r>
                        <a:rPr lang="ar-SA" sz="2800" dirty="0" smtClean="0">
                          <a:effectLst/>
                          <a:latin typeface="Times New Roman" panose="02020603050405020304" pitchFamily="18" charset="0"/>
                          <a:ea typeface="Times New Roman" panose="02020603050405020304" pitchFamily="18" charset="0"/>
                          <a:cs typeface="+mn-cs"/>
                        </a:rPr>
                        <a:t>بـݣـا</a:t>
                      </a:r>
                      <a:endParaRPr lang="tr-TR" sz="28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5543">
                <a:tc>
                  <a:txBody>
                    <a:bodyPr/>
                    <a:lstStyle/>
                    <a:p>
                      <a:pPr algn="ctr">
                        <a:lnSpc>
                          <a:spcPct val="107000"/>
                        </a:lnSpc>
                        <a:spcAft>
                          <a:spcPts val="0"/>
                        </a:spcAft>
                        <a:tabLst>
                          <a:tab pos="685800" algn="l"/>
                        </a:tabLst>
                      </a:pPr>
                      <a:r>
                        <a:rPr lang="tr-TR" sz="2800" dirty="0">
                          <a:effectLst/>
                          <a:latin typeface="Times New Roman" panose="02020603050405020304" pitchFamily="18" charset="0"/>
                          <a:ea typeface="Times New Roman" panose="02020603050405020304" pitchFamily="18" charset="0"/>
                          <a:cs typeface="+mn-cs"/>
                        </a:rPr>
                        <a:t>Sen - </a:t>
                      </a:r>
                      <a:r>
                        <a:rPr lang="ar-SA" sz="2800" dirty="0">
                          <a:effectLst/>
                          <a:latin typeface="Times New Roman" panose="02020603050405020304" pitchFamily="18" charset="0"/>
                          <a:ea typeface="Times New Roman" panose="02020603050405020304" pitchFamily="18" charset="0"/>
                          <a:cs typeface="+mn-cs"/>
                        </a:rPr>
                        <a:t>سن</a:t>
                      </a:r>
                      <a:endParaRPr lang="tr-TR" sz="28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9580" algn="ctr">
                        <a:lnSpc>
                          <a:spcPct val="107000"/>
                        </a:lnSpc>
                        <a:spcAft>
                          <a:spcPts val="0"/>
                        </a:spcAft>
                        <a:tabLst>
                          <a:tab pos="685800" algn="l"/>
                        </a:tabLst>
                      </a:pPr>
                      <a:r>
                        <a:rPr lang="tr-TR" sz="2800" dirty="0">
                          <a:effectLst/>
                          <a:latin typeface="Times New Roman" panose="02020603050405020304" pitchFamily="18" charset="0"/>
                          <a:ea typeface="Times New Roman" panose="02020603050405020304" pitchFamily="18" charset="0"/>
                          <a:cs typeface="+mn-cs"/>
                        </a:rPr>
                        <a:t>Sen-i - </a:t>
                      </a:r>
                      <a:r>
                        <a:rPr lang="ar-SA" sz="2800" dirty="0">
                          <a:effectLst/>
                          <a:latin typeface="Times New Roman" panose="02020603050405020304" pitchFamily="18" charset="0"/>
                          <a:ea typeface="Times New Roman" panose="02020603050405020304" pitchFamily="18" charset="0"/>
                          <a:cs typeface="+mn-cs"/>
                        </a:rPr>
                        <a:t>سنى</a:t>
                      </a:r>
                      <a:endParaRPr lang="tr-TR" sz="28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96240" algn="ctr">
                        <a:lnSpc>
                          <a:spcPct val="107000"/>
                        </a:lnSpc>
                        <a:spcAft>
                          <a:spcPts val="0"/>
                        </a:spcAft>
                        <a:tabLst>
                          <a:tab pos="685800" algn="l"/>
                        </a:tabLst>
                      </a:pPr>
                      <a:r>
                        <a:rPr lang="tr-TR" sz="2800" dirty="0">
                          <a:effectLst/>
                          <a:latin typeface="Times New Roman" panose="02020603050405020304" pitchFamily="18" charset="0"/>
                          <a:ea typeface="Times New Roman" panose="02020603050405020304" pitchFamily="18" charset="0"/>
                          <a:cs typeface="+mn-cs"/>
                        </a:rPr>
                        <a:t>San-a - </a:t>
                      </a:r>
                      <a:r>
                        <a:rPr lang="ar-SA" sz="2800" dirty="0" smtClean="0">
                          <a:effectLst/>
                          <a:latin typeface="Times New Roman" panose="02020603050405020304" pitchFamily="18" charset="0"/>
                          <a:ea typeface="Times New Roman" panose="02020603050405020304" pitchFamily="18" charset="0"/>
                          <a:cs typeface="+mn-cs"/>
                        </a:rPr>
                        <a:t>سـݣـا</a:t>
                      </a:r>
                      <a:endParaRPr lang="tr-TR" sz="28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5543">
                <a:tc>
                  <a:txBody>
                    <a:bodyPr/>
                    <a:lstStyle/>
                    <a:p>
                      <a:pPr algn="ctr">
                        <a:lnSpc>
                          <a:spcPct val="107000"/>
                        </a:lnSpc>
                        <a:spcAft>
                          <a:spcPts val="0"/>
                        </a:spcAft>
                        <a:tabLst>
                          <a:tab pos="685800" algn="l"/>
                        </a:tabLst>
                      </a:pPr>
                      <a:r>
                        <a:rPr lang="tr-TR" sz="2800">
                          <a:effectLst/>
                          <a:latin typeface="Times New Roman" panose="02020603050405020304" pitchFamily="18" charset="0"/>
                          <a:ea typeface="Times New Roman" panose="02020603050405020304" pitchFamily="18" charset="0"/>
                          <a:cs typeface="+mn-cs"/>
                        </a:rPr>
                        <a:t>O - </a:t>
                      </a:r>
                      <a:r>
                        <a:rPr lang="ar-SA" sz="2800">
                          <a:effectLst/>
                          <a:latin typeface="Times New Roman" panose="02020603050405020304" pitchFamily="18" charset="0"/>
                          <a:ea typeface="Times New Roman" panose="02020603050405020304" pitchFamily="18" charset="0"/>
                          <a:cs typeface="+mn-cs"/>
                        </a:rPr>
                        <a:t>او (اول)</a:t>
                      </a:r>
                      <a:endParaRPr lang="tr-TR" sz="280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9580" algn="ctr">
                        <a:lnSpc>
                          <a:spcPct val="107000"/>
                        </a:lnSpc>
                        <a:spcAft>
                          <a:spcPts val="0"/>
                        </a:spcAft>
                        <a:tabLst>
                          <a:tab pos="685800" algn="l"/>
                        </a:tabLst>
                      </a:pPr>
                      <a:r>
                        <a:rPr lang="tr-TR" sz="2800" dirty="0">
                          <a:effectLst/>
                          <a:latin typeface="Times New Roman" panose="02020603050405020304" pitchFamily="18" charset="0"/>
                          <a:ea typeface="Times New Roman" panose="02020603050405020304" pitchFamily="18" charset="0"/>
                          <a:cs typeface="+mn-cs"/>
                        </a:rPr>
                        <a:t>On-u - </a:t>
                      </a:r>
                      <a:r>
                        <a:rPr lang="ar-SA" sz="2800" dirty="0">
                          <a:effectLst/>
                          <a:latin typeface="Times New Roman" panose="02020603050405020304" pitchFamily="18" charset="0"/>
                          <a:ea typeface="Times New Roman" panose="02020603050405020304" pitchFamily="18" charset="0"/>
                          <a:cs typeface="+mn-cs"/>
                        </a:rPr>
                        <a:t>اونى (آنى)</a:t>
                      </a:r>
                      <a:endParaRPr lang="tr-TR" sz="28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96240" algn="ctr">
                        <a:lnSpc>
                          <a:spcPct val="107000"/>
                        </a:lnSpc>
                        <a:spcAft>
                          <a:spcPts val="0"/>
                        </a:spcAft>
                        <a:tabLst>
                          <a:tab pos="685800" algn="l"/>
                        </a:tabLst>
                      </a:pPr>
                      <a:r>
                        <a:rPr lang="tr-TR" sz="2800" dirty="0">
                          <a:effectLst/>
                          <a:latin typeface="Times New Roman" panose="02020603050405020304" pitchFamily="18" charset="0"/>
                          <a:ea typeface="Times New Roman" panose="02020603050405020304" pitchFamily="18" charset="0"/>
                          <a:cs typeface="+mn-cs"/>
                        </a:rPr>
                        <a:t>O-n-a - </a:t>
                      </a:r>
                      <a:r>
                        <a:rPr lang="ar-SA" sz="2800" dirty="0" smtClean="0">
                          <a:effectLst/>
                          <a:latin typeface="Times New Roman" panose="02020603050405020304" pitchFamily="18" charset="0"/>
                          <a:ea typeface="Times New Roman" panose="02020603050405020304" pitchFamily="18" charset="0"/>
                          <a:cs typeface="+mn-cs"/>
                        </a:rPr>
                        <a:t>اوݣـا </a:t>
                      </a:r>
                      <a:r>
                        <a:rPr lang="ar-SA" sz="2800" dirty="0">
                          <a:effectLst/>
                          <a:latin typeface="Times New Roman" panose="02020603050405020304" pitchFamily="18" charset="0"/>
                          <a:ea typeface="Times New Roman" panose="02020603050405020304" pitchFamily="18" charset="0"/>
                          <a:cs typeface="+mn-cs"/>
                        </a:rPr>
                        <a:t>(</a:t>
                      </a:r>
                      <a:r>
                        <a:rPr lang="ar-SA" sz="2800" dirty="0" smtClean="0">
                          <a:effectLst/>
                          <a:latin typeface="Times New Roman" panose="02020603050405020304" pitchFamily="18" charset="0"/>
                          <a:ea typeface="Times New Roman" panose="02020603050405020304" pitchFamily="18" charset="0"/>
                          <a:cs typeface="+mn-cs"/>
                        </a:rPr>
                        <a:t>آݣـا)</a:t>
                      </a:r>
                      <a:endParaRPr lang="tr-TR" sz="28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5543">
                <a:tc>
                  <a:txBody>
                    <a:bodyPr/>
                    <a:lstStyle/>
                    <a:p>
                      <a:pPr algn="ctr">
                        <a:lnSpc>
                          <a:spcPct val="107000"/>
                        </a:lnSpc>
                        <a:spcAft>
                          <a:spcPts val="0"/>
                        </a:spcAft>
                        <a:tabLst>
                          <a:tab pos="685800" algn="l"/>
                        </a:tabLst>
                      </a:pPr>
                      <a:r>
                        <a:rPr lang="tr-TR" sz="2800">
                          <a:effectLst/>
                          <a:latin typeface="Times New Roman" panose="02020603050405020304" pitchFamily="18" charset="0"/>
                          <a:ea typeface="Times New Roman" panose="02020603050405020304" pitchFamily="18" charset="0"/>
                          <a:cs typeface="+mn-cs"/>
                        </a:rPr>
                        <a:t>Biz - </a:t>
                      </a:r>
                      <a:r>
                        <a:rPr lang="ar-SA" sz="2800">
                          <a:effectLst/>
                          <a:latin typeface="Times New Roman" panose="02020603050405020304" pitchFamily="18" charset="0"/>
                          <a:ea typeface="Times New Roman" panose="02020603050405020304" pitchFamily="18" charset="0"/>
                          <a:cs typeface="+mn-cs"/>
                        </a:rPr>
                        <a:t>بز</a:t>
                      </a:r>
                      <a:endParaRPr lang="tr-TR" sz="280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9580" algn="ctr">
                        <a:lnSpc>
                          <a:spcPct val="107000"/>
                        </a:lnSpc>
                        <a:spcAft>
                          <a:spcPts val="0"/>
                        </a:spcAft>
                        <a:tabLst>
                          <a:tab pos="685800" algn="l"/>
                        </a:tabLst>
                      </a:pPr>
                      <a:r>
                        <a:rPr lang="tr-TR" sz="2800" dirty="0">
                          <a:effectLst/>
                          <a:latin typeface="Times New Roman" panose="02020603050405020304" pitchFamily="18" charset="0"/>
                          <a:ea typeface="Times New Roman" panose="02020603050405020304" pitchFamily="18" charset="0"/>
                          <a:cs typeface="+mn-cs"/>
                        </a:rPr>
                        <a:t>Biz-i - </a:t>
                      </a:r>
                      <a:r>
                        <a:rPr lang="ar-SA" sz="2800" dirty="0">
                          <a:effectLst/>
                          <a:latin typeface="Times New Roman" panose="02020603050405020304" pitchFamily="18" charset="0"/>
                          <a:ea typeface="Times New Roman" panose="02020603050405020304" pitchFamily="18" charset="0"/>
                          <a:cs typeface="+mn-cs"/>
                        </a:rPr>
                        <a:t>بزى</a:t>
                      </a:r>
                      <a:endParaRPr lang="tr-TR" sz="28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96240" algn="ctr">
                        <a:lnSpc>
                          <a:spcPct val="107000"/>
                        </a:lnSpc>
                        <a:spcAft>
                          <a:spcPts val="0"/>
                        </a:spcAft>
                        <a:tabLst>
                          <a:tab pos="685800" algn="l"/>
                        </a:tabLst>
                      </a:pPr>
                      <a:r>
                        <a:rPr lang="tr-TR" sz="2800" dirty="0">
                          <a:effectLst/>
                          <a:latin typeface="Times New Roman" panose="02020603050405020304" pitchFamily="18" charset="0"/>
                          <a:ea typeface="Times New Roman" panose="02020603050405020304" pitchFamily="18" charset="0"/>
                          <a:cs typeface="+mn-cs"/>
                        </a:rPr>
                        <a:t>Biz-e - </a:t>
                      </a:r>
                      <a:r>
                        <a:rPr lang="ar-SA" sz="2800" dirty="0">
                          <a:effectLst/>
                          <a:latin typeface="Times New Roman" panose="02020603050405020304" pitchFamily="18" charset="0"/>
                          <a:ea typeface="Times New Roman" panose="02020603050405020304" pitchFamily="18" charset="0"/>
                          <a:cs typeface="+mn-cs"/>
                        </a:rPr>
                        <a:t>بزه</a:t>
                      </a:r>
                      <a:endParaRPr lang="tr-TR" sz="28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5543">
                <a:tc>
                  <a:txBody>
                    <a:bodyPr/>
                    <a:lstStyle/>
                    <a:p>
                      <a:pPr algn="ctr">
                        <a:lnSpc>
                          <a:spcPct val="107000"/>
                        </a:lnSpc>
                        <a:spcAft>
                          <a:spcPts val="0"/>
                        </a:spcAft>
                        <a:tabLst>
                          <a:tab pos="685800" algn="l"/>
                        </a:tabLst>
                      </a:pPr>
                      <a:r>
                        <a:rPr lang="tr-TR" sz="2800">
                          <a:effectLst/>
                          <a:latin typeface="Times New Roman" panose="02020603050405020304" pitchFamily="18" charset="0"/>
                          <a:ea typeface="Times New Roman" panose="02020603050405020304" pitchFamily="18" charset="0"/>
                          <a:cs typeface="+mn-cs"/>
                        </a:rPr>
                        <a:t>Siz - </a:t>
                      </a:r>
                      <a:r>
                        <a:rPr lang="ar-SA" sz="2800">
                          <a:effectLst/>
                          <a:latin typeface="Times New Roman" panose="02020603050405020304" pitchFamily="18" charset="0"/>
                          <a:ea typeface="Times New Roman" panose="02020603050405020304" pitchFamily="18" charset="0"/>
                          <a:cs typeface="+mn-cs"/>
                        </a:rPr>
                        <a:t>سز</a:t>
                      </a:r>
                      <a:endParaRPr lang="tr-TR" sz="280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9580" algn="ctr">
                        <a:lnSpc>
                          <a:spcPct val="107000"/>
                        </a:lnSpc>
                        <a:spcAft>
                          <a:spcPts val="0"/>
                        </a:spcAft>
                        <a:tabLst>
                          <a:tab pos="685800" algn="l"/>
                        </a:tabLst>
                      </a:pPr>
                      <a:r>
                        <a:rPr lang="tr-TR" sz="2800">
                          <a:effectLst/>
                          <a:latin typeface="Times New Roman" panose="02020603050405020304" pitchFamily="18" charset="0"/>
                          <a:ea typeface="Times New Roman" panose="02020603050405020304" pitchFamily="18" charset="0"/>
                          <a:cs typeface="+mn-cs"/>
                        </a:rPr>
                        <a:t>Siz-i - </a:t>
                      </a:r>
                      <a:r>
                        <a:rPr lang="ar-SA" sz="2800">
                          <a:effectLst/>
                          <a:latin typeface="Times New Roman" panose="02020603050405020304" pitchFamily="18" charset="0"/>
                          <a:ea typeface="Times New Roman" panose="02020603050405020304" pitchFamily="18" charset="0"/>
                          <a:cs typeface="+mn-cs"/>
                        </a:rPr>
                        <a:t>سزى</a:t>
                      </a:r>
                      <a:endParaRPr lang="tr-TR" sz="280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96240" algn="ctr">
                        <a:lnSpc>
                          <a:spcPct val="107000"/>
                        </a:lnSpc>
                        <a:spcAft>
                          <a:spcPts val="0"/>
                        </a:spcAft>
                        <a:tabLst>
                          <a:tab pos="685800" algn="l"/>
                        </a:tabLst>
                      </a:pPr>
                      <a:r>
                        <a:rPr lang="tr-TR" sz="2800" dirty="0">
                          <a:effectLst/>
                          <a:latin typeface="Times New Roman" panose="02020603050405020304" pitchFamily="18" charset="0"/>
                          <a:ea typeface="Times New Roman" panose="02020603050405020304" pitchFamily="18" charset="0"/>
                          <a:cs typeface="+mn-cs"/>
                        </a:rPr>
                        <a:t>Siz-e - </a:t>
                      </a:r>
                      <a:r>
                        <a:rPr lang="ar-SA" sz="2800" dirty="0">
                          <a:effectLst/>
                          <a:latin typeface="Times New Roman" panose="02020603050405020304" pitchFamily="18" charset="0"/>
                          <a:ea typeface="Times New Roman" panose="02020603050405020304" pitchFamily="18" charset="0"/>
                          <a:cs typeface="+mn-cs"/>
                        </a:rPr>
                        <a:t>سزه</a:t>
                      </a:r>
                      <a:endParaRPr lang="tr-TR" sz="28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5543">
                <a:tc>
                  <a:txBody>
                    <a:bodyPr/>
                    <a:lstStyle/>
                    <a:p>
                      <a:pPr algn="ctr">
                        <a:lnSpc>
                          <a:spcPct val="107000"/>
                        </a:lnSpc>
                        <a:spcAft>
                          <a:spcPts val="0"/>
                        </a:spcAft>
                        <a:tabLst>
                          <a:tab pos="685800" algn="l"/>
                        </a:tabLst>
                      </a:pPr>
                      <a:r>
                        <a:rPr lang="tr-TR" sz="2800">
                          <a:effectLst/>
                          <a:latin typeface="Times New Roman" panose="02020603050405020304" pitchFamily="18" charset="0"/>
                          <a:ea typeface="Times New Roman" panose="02020603050405020304" pitchFamily="18" charset="0"/>
                          <a:cs typeface="+mn-cs"/>
                        </a:rPr>
                        <a:t>Onlar - </a:t>
                      </a:r>
                      <a:r>
                        <a:rPr lang="ar-SA" sz="2800">
                          <a:effectLst/>
                          <a:latin typeface="Times New Roman" panose="02020603050405020304" pitchFamily="18" charset="0"/>
                          <a:ea typeface="Times New Roman" panose="02020603050405020304" pitchFamily="18" charset="0"/>
                          <a:cs typeface="+mn-cs"/>
                        </a:rPr>
                        <a:t>اونلر (آنلر)</a:t>
                      </a:r>
                      <a:endParaRPr lang="tr-TR" sz="280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9580" algn="ctr">
                        <a:lnSpc>
                          <a:spcPct val="107000"/>
                        </a:lnSpc>
                        <a:spcAft>
                          <a:spcPts val="0"/>
                        </a:spcAft>
                        <a:tabLst>
                          <a:tab pos="685800" algn="l"/>
                        </a:tabLst>
                      </a:pPr>
                      <a:r>
                        <a:rPr lang="tr-TR" sz="2800" dirty="0">
                          <a:effectLst/>
                          <a:latin typeface="Times New Roman" panose="02020603050405020304" pitchFamily="18" charset="0"/>
                          <a:ea typeface="Times New Roman" panose="02020603050405020304" pitchFamily="18" charset="0"/>
                          <a:cs typeface="+mn-cs"/>
                        </a:rPr>
                        <a:t>Onlar-ı - </a:t>
                      </a:r>
                      <a:r>
                        <a:rPr lang="ar-SA" sz="2800" dirty="0">
                          <a:effectLst/>
                          <a:latin typeface="Times New Roman" panose="02020603050405020304" pitchFamily="18" charset="0"/>
                          <a:ea typeface="Times New Roman" panose="02020603050405020304" pitchFamily="18" charset="0"/>
                          <a:cs typeface="+mn-cs"/>
                        </a:rPr>
                        <a:t>اونلرى </a:t>
                      </a:r>
                      <a:r>
                        <a:rPr lang="ar-SA" sz="2800" dirty="0" smtClean="0">
                          <a:effectLst/>
                          <a:latin typeface="Times New Roman" panose="02020603050405020304" pitchFamily="18" charset="0"/>
                          <a:ea typeface="Times New Roman" panose="02020603050405020304" pitchFamily="18" charset="0"/>
                          <a:cs typeface="+mn-cs"/>
                        </a:rPr>
                        <a:t>(آنلرى</a:t>
                      </a:r>
                      <a:r>
                        <a:rPr lang="ar-SA" sz="2800" dirty="0">
                          <a:effectLst/>
                          <a:latin typeface="Times New Roman" panose="02020603050405020304" pitchFamily="18" charset="0"/>
                          <a:ea typeface="Times New Roman" panose="02020603050405020304" pitchFamily="18" charset="0"/>
                          <a:cs typeface="+mn-cs"/>
                        </a:rPr>
                        <a:t>)</a:t>
                      </a:r>
                      <a:endParaRPr lang="tr-TR" sz="28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96240" algn="ctr">
                        <a:lnSpc>
                          <a:spcPct val="107000"/>
                        </a:lnSpc>
                        <a:spcAft>
                          <a:spcPts val="0"/>
                        </a:spcAft>
                        <a:tabLst>
                          <a:tab pos="685800" algn="l"/>
                        </a:tabLst>
                      </a:pPr>
                      <a:r>
                        <a:rPr lang="tr-TR" sz="2800" dirty="0">
                          <a:effectLst/>
                          <a:latin typeface="Times New Roman" panose="02020603050405020304" pitchFamily="18" charset="0"/>
                          <a:ea typeface="Times New Roman" panose="02020603050405020304" pitchFamily="18" charset="0"/>
                          <a:cs typeface="+mn-cs"/>
                        </a:rPr>
                        <a:t>Onlar-a - </a:t>
                      </a:r>
                      <a:r>
                        <a:rPr lang="ar-SA" sz="2800" dirty="0">
                          <a:effectLst/>
                          <a:latin typeface="Times New Roman" panose="02020603050405020304" pitchFamily="18" charset="0"/>
                          <a:ea typeface="Times New Roman" panose="02020603050405020304" pitchFamily="18" charset="0"/>
                          <a:cs typeface="+mn-cs"/>
                        </a:rPr>
                        <a:t>اونلره (آنلره)</a:t>
                      </a:r>
                      <a:endParaRPr lang="tr-TR" sz="28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980070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884947669"/>
              </p:ext>
            </p:extLst>
          </p:nvPr>
        </p:nvGraphicFramePr>
        <p:xfrm>
          <a:off x="1331640" y="116632"/>
          <a:ext cx="7475934" cy="6635747"/>
        </p:xfrm>
        <a:graphic>
          <a:graphicData uri="http://schemas.openxmlformats.org/drawingml/2006/table">
            <a:tbl>
              <a:tblPr firstRow="1" firstCol="1" bandRow="1"/>
              <a:tblGrid>
                <a:gridCol w="3707507"/>
                <a:gridCol w="3768427"/>
              </a:tblGrid>
              <a:tr h="864501">
                <a:tc>
                  <a:txBody>
                    <a:bodyPr/>
                    <a:lstStyle/>
                    <a:p>
                      <a:pPr algn="ctr">
                        <a:lnSpc>
                          <a:spcPct val="107000"/>
                        </a:lnSpc>
                        <a:spcAft>
                          <a:spcPts val="0"/>
                        </a:spcAft>
                      </a:pPr>
                      <a:r>
                        <a:rPr lang="tr-TR" sz="3200" dirty="0">
                          <a:effectLst/>
                          <a:latin typeface="Times New Roman" panose="02020603050405020304" pitchFamily="18" charset="0"/>
                          <a:ea typeface="Times New Roman" panose="02020603050405020304" pitchFamily="18" charset="0"/>
                          <a:cs typeface="+mn-cs"/>
                        </a:rPr>
                        <a:t>-de hâli</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tr-TR" sz="3200">
                          <a:effectLst/>
                          <a:latin typeface="Times New Roman" panose="02020603050405020304" pitchFamily="18" charset="0"/>
                          <a:ea typeface="Times New Roman" panose="02020603050405020304" pitchFamily="18" charset="0"/>
                          <a:cs typeface="+mn-cs"/>
                        </a:rPr>
                        <a:t>-den hâli</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4501">
                <a:tc>
                  <a:txBody>
                    <a:bodyPr/>
                    <a:lstStyle/>
                    <a:p>
                      <a:pPr indent="449580" algn="ctr">
                        <a:lnSpc>
                          <a:spcPct val="107000"/>
                        </a:lnSpc>
                        <a:spcAft>
                          <a:spcPts val="0"/>
                        </a:spcAft>
                        <a:tabLst>
                          <a:tab pos="685800" algn="l"/>
                        </a:tabLst>
                      </a:pPr>
                      <a:r>
                        <a:rPr lang="tr-TR" sz="3200" dirty="0">
                          <a:effectLst/>
                          <a:latin typeface="Times New Roman" panose="02020603050405020304" pitchFamily="18" charset="0"/>
                          <a:ea typeface="Times New Roman" panose="02020603050405020304" pitchFamily="18" charset="0"/>
                          <a:cs typeface="+mn-cs"/>
                        </a:rPr>
                        <a:t>Ben-de - </a:t>
                      </a:r>
                      <a:r>
                        <a:rPr lang="ar-SA" sz="3200" dirty="0">
                          <a:effectLst/>
                          <a:latin typeface="Times New Roman" panose="02020603050405020304" pitchFamily="18" charset="0"/>
                          <a:ea typeface="Times New Roman" panose="02020603050405020304" pitchFamily="18" charset="0"/>
                          <a:cs typeface="+mn-cs"/>
                        </a:rPr>
                        <a:t>بنده</a:t>
                      </a:r>
                      <a:endParaRPr lang="tr-TR" sz="32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9580" algn="ctr">
                        <a:lnSpc>
                          <a:spcPct val="107000"/>
                        </a:lnSpc>
                        <a:spcAft>
                          <a:spcPts val="0"/>
                        </a:spcAft>
                        <a:tabLst>
                          <a:tab pos="685800" algn="l"/>
                        </a:tabLst>
                      </a:pPr>
                      <a:r>
                        <a:rPr lang="tr-TR" sz="3200" dirty="0">
                          <a:effectLst/>
                          <a:latin typeface="Times New Roman" panose="02020603050405020304" pitchFamily="18" charset="0"/>
                          <a:ea typeface="Times New Roman" panose="02020603050405020304" pitchFamily="18" charset="0"/>
                          <a:cs typeface="+mn-cs"/>
                        </a:rPr>
                        <a:t>Ben-den - </a:t>
                      </a:r>
                      <a:r>
                        <a:rPr lang="ar-SA" sz="3200" dirty="0">
                          <a:effectLst/>
                          <a:latin typeface="Times New Roman" panose="02020603050405020304" pitchFamily="18" charset="0"/>
                          <a:ea typeface="Times New Roman" panose="02020603050405020304" pitchFamily="18" charset="0"/>
                          <a:cs typeface="+mn-cs"/>
                        </a:rPr>
                        <a:t>بندن</a:t>
                      </a:r>
                      <a:endParaRPr lang="tr-TR" sz="32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4501">
                <a:tc>
                  <a:txBody>
                    <a:bodyPr/>
                    <a:lstStyle/>
                    <a:p>
                      <a:pPr indent="449580" algn="ctr">
                        <a:lnSpc>
                          <a:spcPct val="107000"/>
                        </a:lnSpc>
                        <a:spcAft>
                          <a:spcPts val="0"/>
                        </a:spcAft>
                        <a:tabLst>
                          <a:tab pos="685800" algn="l"/>
                        </a:tabLst>
                      </a:pPr>
                      <a:r>
                        <a:rPr lang="tr-TR" sz="3200">
                          <a:effectLst/>
                          <a:latin typeface="Times New Roman" panose="02020603050405020304" pitchFamily="18" charset="0"/>
                          <a:ea typeface="Times New Roman" panose="02020603050405020304" pitchFamily="18" charset="0"/>
                          <a:cs typeface="+mn-cs"/>
                        </a:rPr>
                        <a:t>Sen-de - </a:t>
                      </a:r>
                      <a:r>
                        <a:rPr lang="ar-SA" sz="3200">
                          <a:effectLst/>
                          <a:latin typeface="Times New Roman" panose="02020603050405020304" pitchFamily="18" charset="0"/>
                          <a:ea typeface="Times New Roman" panose="02020603050405020304" pitchFamily="18" charset="0"/>
                          <a:cs typeface="+mn-cs"/>
                        </a:rPr>
                        <a:t>سنده</a:t>
                      </a:r>
                      <a:endParaRPr lang="tr-TR" sz="320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9580" algn="ctr">
                        <a:lnSpc>
                          <a:spcPct val="107000"/>
                        </a:lnSpc>
                        <a:spcAft>
                          <a:spcPts val="0"/>
                        </a:spcAft>
                        <a:tabLst>
                          <a:tab pos="685800" algn="l"/>
                        </a:tabLst>
                      </a:pPr>
                      <a:r>
                        <a:rPr lang="tr-TR" sz="3200">
                          <a:effectLst/>
                          <a:latin typeface="Times New Roman" panose="02020603050405020304" pitchFamily="18" charset="0"/>
                          <a:ea typeface="Times New Roman" panose="02020603050405020304" pitchFamily="18" charset="0"/>
                          <a:cs typeface="+mn-cs"/>
                        </a:rPr>
                        <a:t>Sen-den - </a:t>
                      </a:r>
                      <a:r>
                        <a:rPr lang="ar-SA" sz="3200">
                          <a:effectLst/>
                          <a:latin typeface="Times New Roman" panose="02020603050405020304" pitchFamily="18" charset="0"/>
                          <a:ea typeface="Times New Roman" panose="02020603050405020304" pitchFamily="18" charset="0"/>
                          <a:cs typeface="+mn-cs"/>
                        </a:rPr>
                        <a:t>سندن</a:t>
                      </a:r>
                      <a:endParaRPr lang="tr-TR" sz="320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4501">
                <a:tc>
                  <a:txBody>
                    <a:bodyPr/>
                    <a:lstStyle/>
                    <a:p>
                      <a:pPr indent="449580" algn="ctr">
                        <a:lnSpc>
                          <a:spcPct val="107000"/>
                        </a:lnSpc>
                        <a:spcAft>
                          <a:spcPts val="0"/>
                        </a:spcAft>
                        <a:tabLst>
                          <a:tab pos="685800" algn="l"/>
                        </a:tabLst>
                      </a:pPr>
                      <a:r>
                        <a:rPr lang="tr-TR" sz="3200" dirty="0">
                          <a:effectLst/>
                          <a:latin typeface="Times New Roman" panose="02020603050405020304" pitchFamily="18" charset="0"/>
                          <a:ea typeface="Times New Roman" panose="02020603050405020304" pitchFamily="18" charset="0"/>
                          <a:cs typeface="+mn-cs"/>
                        </a:rPr>
                        <a:t>O-n-da - </a:t>
                      </a:r>
                      <a:r>
                        <a:rPr lang="ar-SA" sz="3200" dirty="0">
                          <a:effectLst/>
                          <a:latin typeface="Times New Roman" panose="02020603050405020304" pitchFamily="18" charset="0"/>
                          <a:ea typeface="Times New Roman" panose="02020603050405020304" pitchFamily="18" charset="0"/>
                          <a:cs typeface="+mn-cs"/>
                        </a:rPr>
                        <a:t>اونده (آنده)</a:t>
                      </a:r>
                      <a:endParaRPr lang="tr-TR" sz="32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9580" algn="ctr">
                        <a:lnSpc>
                          <a:spcPct val="107000"/>
                        </a:lnSpc>
                        <a:spcAft>
                          <a:spcPts val="0"/>
                        </a:spcAft>
                        <a:tabLst>
                          <a:tab pos="685800" algn="l"/>
                        </a:tabLst>
                      </a:pPr>
                      <a:r>
                        <a:rPr lang="tr-TR" sz="3200" dirty="0">
                          <a:effectLst/>
                          <a:latin typeface="Times New Roman" panose="02020603050405020304" pitchFamily="18" charset="0"/>
                          <a:ea typeface="Times New Roman" panose="02020603050405020304" pitchFamily="18" charset="0"/>
                          <a:cs typeface="+mn-cs"/>
                        </a:rPr>
                        <a:t>O-n-dan - </a:t>
                      </a:r>
                      <a:r>
                        <a:rPr lang="ar-SA" sz="3200" dirty="0">
                          <a:effectLst/>
                          <a:latin typeface="Times New Roman" panose="02020603050405020304" pitchFamily="18" charset="0"/>
                          <a:ea typeface="Times New Roman" panose="02020603050405020304" pitchFamily="18" charset="0"/>
                          <a:cs typeface="+mn-cs"/>
                        </a:rPr>
                        <a:t>اوندن </a:t>
                      </a:r>
                      <a:r>
                        <a:rPr lang="ar-SA" sz="3200" dirty="0" smtClean="0">
                          <a:effectLst/>
                          <a:latin typeface="Times New Roman" panose="02020603050405020304" pitchFamily="18" charset="0"/>
                          <a:ea typeface="Times New Roman" panose="02020603050405020304" pitchFamily="18" charset="0"/>
                          <a:cs typeface="+mn-cs"/>
                        </a:rPr>
                        <a:t>(آندن</a:t>
                      </a:r>
                      <a:r>
                        <a:rPr lang="ar-SA" sz="3200" dirty="0">
                          <a:effectLst/>
                          <a:latin typeface="Times New Roman" panose="02020603050405020304" pitchFamily="18" charset="0"/>
                          <a:ea typeface="Times New Roman" panose="02020603050405020304" pitchFamily="18" charset="0"/>
                          <a:cs typeface="+mn-cs"/>
                        </a:rPr>
                        <a:t>)</a:t>
                      </a:r>
                      <a:endParaRPr lang="tr-TR" sz="32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4501">
                <a:tc>
                  <a:txBody>
                    <a:bodyPr/>
                    <a:lstStyle/>
                    <a:p>
                      <a:pPr indent="449580" algn="ctr">
                        <a:lnSpc>
                          <a:spcPct val="107000"/>
                        </a:lnSpc>
                        <a:spcAft>
                          <a:spcPts val="0"/>
                        </a:spcAft>
                        <a:tabLst>
                          <a:tab pos="685800" algn="l"/>
                        </a:tabLst>
                      </a:pPr>
                      <a:r>
                        <a:rPr lang="tr-TR" sz="3200" dirty="0">
                          <a:effectLst/>
                          <a:latin typeface="Times New Roman" panose="02020603050405020304" pitchFamily="18" charset="0"/>
                          <a:ea typeface="Times New Roman" panose="02020603050405020304" pitchFamily="18" charset="0"/>
                          <a:cs typeface="+mn-cs"/>
                        </a:rPr>
                        <a:t>Biz-de - </a:t>
                      </a:r>
                      <a:r>
                        <a:rPr lang="ar-SA" sz="3200" dirty="0">
                          <a:effectLst/>
                          <a:latin typeface="Times New Roman" panose="02020603050405020304" pitchFamily="18" charset="0"/>
                          <a:ea typeface="Times New Roman" panose="02020603050405020304" pitchFamily="18" charset="0"/>
                          <a:cs typeface="+mn-cs"/>
                        </a:rPr>
                        <a:t>بزده</a:t>
                      </a:r>
                      <a:endParaRPr lang="tr-TR" sz="32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9580" algn="ctr">
                        <a:lnSpc>
                          <a:spcPct val="107000"/>
                        </a:lnSpc>
                        <a:spcAft>
                          <a:spcPts val="0"/>
                        </a:spcAft>
                        <a:tabLst>
                          <a:tab pos="685800" algn="l"/>
                        </a:tabLst>
                      </a:pPr>
                      <a:r>
                        <a:rPr lang="tr-TR" sz="3200">
                          <a:effectLst/>
                          <a:latin typeface="Times New Roman" panose="02020603050405020304" pitchFamily="18" charset="0"/>
                          <a:ea typeface="Times New Roman" panose="02020603050405020304" pitchFamily="18" charset="0"/>
                          <a:cs typeface="+mn-cs"/>
                        </a:rPr>
                        <a:t>Biz-den - </a:t>
                      </a:r>
                      <a:r>
                        <a:rPr lang="ar-SA" sz="3200">
                          <a:effectLst/>
                          <a:latin typeface="Times New Roman" panose="02020603050405020304" pitchFamily="18" charset="0"/>
                          <a:ea typeface="Times New Roman" panose="02020603050405020304" pitchFamily="18" charset="0"/>
                          <a:cs typeface="+mn-cs"/>
                        </a:rPr>
                        <a:t>بزدن</a:t>
                      </a:r>
                      <a:endParaRPr lang="tr-TR" sz="320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4501">
                <a:tc>
                  <a:txBody>
                    <a:bodyPr/>
                    <a:lstStyle/>
                    <a:p>
                      <a:pPr indent="449580" algn="ctr">
                        <a:lnSpc>
                          <a:spcPct val="107000"/>
                        </a:lnSpc>
                        <a:spcAft>
                          <a:spcPts val="0"/>
                        </a:spcAft>
                        <a:tabLst>
                          <a:tab pos="685800" algn="l"/>
                        </a:tabLst>
                      </a:pPr>
                      <a:r>
                        <a:rPr lang="tr-TR" sz="3200">
                          <a:effectLst/>
                          <a:latin typeface="Times New Roman" panose="02020603050405020304" pitchFamily="18" charset="0"/>
                          <a:ea typeface="Times New Roman" panose="02020603050405020304" pitchFamily="18" charset="0"/>
                          <a:cs typeface="+mn-cs"/>
                        </a:rPr>
                        <a:t>Siz-de - </a:t>
                      </a:r>
                      <a:r>
                        <a:rPr lang="ar-SA" sz="3200">
                          <a:effectLst/>
                          <a:latin typeface="Times New Roman" panose="02020603050405020304" pitchFamily="18" charset="0"/>
                          <a:ea typeface="Times New Roman" panose="02020603050405020304" pitchFamily="18" charset="0"/>
                          <a:cs typeface="+mn-cs"/>
                        </a:rPr>
                        <a:t>سزده</a:t>
                      </a:r>
                      <a:endParaRPr lang="tr-TR" sz="320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9580" algn="ctr">
                        <a:lnSpc>
                          <a:spcPct val="107000"/>
                        </a:lnSpc>
                        <a:spcAft>
                          <a:spcPts val="0"/>
                        </a:spcAft>
                        <a:tabLst>
                          <a:tab pos="685800" algn="l"/>
                        </a:tabLst>
                      </a:pPr>
                      <a:r>
                        <a:rPr lang="tr-TR" sz="3200">
                          <a:effectLst/>
                          <a:latin typeface="Times New Roman" panose="02020603050405020304" pitchFamily="18" charset="0"/>
                          <a:ea typeface="Times New Roman" panose="02020603050405020304" pitchFamily="18" charset="0"/>
                          <a:cs typeface="+mn-cs"/>
                        </a:rPr>
                        <a:t>Siz-den - </a:t>
                      </a:r>
                      <a:r>
                        <a:rPr lang="ar-SA" sz="3200">
                          <a:effectLst/>
                          <a:latin typeface="Times New Roman" panose="02020603050405020304" pitchFamily="18" charset="0"/>
                          <a:ea typeface="Times New Roman" panose="02020603050405020304" pitchFamily="18" charset="0"/>
                          <a:cs typeface="+mn-cs"/>
                        </a:rPr>
                        <a:t>سزدن</a:t>
                      </a:r>
                      <a:endParaRPr lang="tr-TR" sz="320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69556">
                <a:tc>
                  <a:txBody>
                    <a:bodyPr/>
                    <a:lstStyle/>
                    <a:p>
                      <a:pPr indent="449580" algn="ctr">
                        <a:lnSpc>
                          <a:spcPct val="107000"/>
                        </a:lnSpc>
                        <a:spcAft>
                          <a:spcPts val="0"/>
                        </a:spcAft>
                        <a:tabLst>
                          <a:tab pos="685800" algn="l"/>
                        </a:tabLst>
                      </a:pPr>
                      <a:r>
                        <a:rPr lang="tr-TR" sz="3200" dirty="0">
                          <a:effectLst/>
                          <a:latin typeface="Times New Roman" panose="02020603050405020304" pitchFamily="18" charset="0"/>
                          <a:ea typeface="Times New Roman" panose="02020603050405020304" pitchFamily="18" charset="0"/>
                          <a:cs typeface="+mn-cs"/>
                        </a:rPr>
                        <a:t>Onlar-da - </a:t>
                      </a:r>
                      <a:r>
                        <a:rPr lang="ar-SA" sz="3200" dirty="0" smtClean="0">
                          <a:effectLst/>
                          <a:latin typeface="Times New Roman" panose="02020603050405020304" pitchFamily="18" charset="0"/>
                          <a:ea typeface="Times New Roman" panose="02020603050405020304" pitchFamily="18" charset="0"/>
                          <a:cs typeface="+mn-cs"/>
                        </a:rPr>
                        <a:t>اونلرده </a:t>
                      </a:r>
                      <a:r>
                        <a:rPr lang="ar-SA" sz="3200" dirty="0">
                          <a:effectLst/>
                          <a:latin typeface="Times New Roman" panose="02020603050405020304" pitchFamily="18" charset="0"/>
                          <a:ea typeface="Times New Roman" panose="02020603050405020304" pitchFamily="18" charset="0"/>
                          <a:cs typeface="+mn-cs"/>
                        </a:rPr>
                        <a:t>(آنلرده)</a:t>
                      </a:r>
                      <a:endParaRPr lang="tr-TR" sz="32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9580" algn="ctr">
                        <a:lnSpc>
                          <a:spcPct val="107000"/>
                        </a:lnSpc>
                        <a:spcAft>
                          <a:spcPts val="0"/>
                        </a:spcAft>
                        <a:tabLst>
                          <a:tab pos="685800" algn="l"/>
                        </a:tabLst>
                      </a:pPr>
                      <a:r>
                        <a:rPr lang="tr-TR" sz="3200" dirty="0">
                          <a:effectLst/>
                          <a:latin typeface="Times New Roman" panose="02020603050405020304" pitchFamily="18" charset="0"/>
                          <a:ea typeface="Times New Roman" panose="02020603050405020304" pitchFamily="18" charset="0"/>
                          <a:cs typeface="+mn-cs"/>
                        </a:rPr>
                        <a:t>Onlar-dan - </a:t>
                      </a:r>
                      <a:r>
                        <a:rPr lang="ar-SA" sz="3200" dirty="0">
                          <a:effectLst/>
                          <a:latin typeface="Times New Roman" panose="02020603050405020304" pitchFamily="18" charset="0"/>
                          <a:ea typeface="Times New Roman" panose="02020603050405020304" pitchFamily="18" charset="0"/>
                          <a:cs typeface="+mn-cs"/>
                        </a:rPr>
                        <a:t>اونلردن </a:t>
                      </a:r>
                      <a:r>
                        <a:rPr lang="ar-SA" sz="3200" dirty="0" smtClean="0">
                          <a:effectLst/>
                          <a:latin typeface="Times New Roman" panose="02020603050405020304" pitchFamily="18" charset="0"/>
                          <a:ea typeface="Times New Roman" panose="02020603050405020304" pitchFamily="18" charset="0"/>
                          <a:cs typeface="+mn-cs"/>
                        </a:rPr>
                        <a:t>(آنلردن</a:t>
                      </a:r>
                      <a:r>
                        <a:rPr lang="ar-SA" sz="3200" dirty="0">
                          <a:effectLst/>
                          <a:latin typeface="Times New Roman" panose="02020603050405020304" pitchFamily="18" charset="0"/>
                          <a:ea typeface="Times New Roman" panose="02020603050405020304" pitchFamily="18" charset="0"/>
                          <a:cs typeface="+mn-cs"/>
                        </a:rPr>
                        <a:t>)</a:t>
                      </a:r>
                      <a:endParaRPr lang="tr-TR" sz="3200" dirty="0">
                        <a:effectLst/>
                        <a:latin typeface="Times New Roman" panose="02020603050405020304" pitchFamily="18" charset="0"/>
                        <a:ea typeface="Times New Roman" panose="02020603050405020304" pitchFamily="18" charset="0"/>
                        <a:cs typeface="+mn-cs"/>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659851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702</Words>
  <Application>Microsoft Office PowerPoint</Application>
  <PresentationFormat>Ekran Gösterisi (4:3)</PresentationFormat>
  <Paragraphs>132</Paragraphs>
  <Slides>10</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10</vt:i4>
      </vt:variant>
    </vt:vector>
  </HeadingPairs>
  <TitlesOfParts>
    <vt:vector size="18" baseType="lpstr">
      <vt:lpstr>Arial</vt:lpstr>
      <vt:lpstr>Calibri</vt:lpstr>
      <vt:lpstr>Century Gothic</vt:lpstr>
      <vt:lpstr>Tahoma</vt:lpstr>
      <vt:lpstr>Times New Roman</vt:lpstr>
      <vt:lpstr>Traditional Arabic</vt:lpstr>
      <vt:lpstr>Wingdings 3</vt:lpstr>
      <vt:lpstr>Duman</vt:lpstr>
      <vt:lpstr>İsmin Hâl Ekleri</vt:lpstr>
      <vt:lpstr>PowerPoint Sunusu</vt:lpstr>
      <vt:lpstr>PowerPoint Sunusu</vt:lpstr>
      <vt:lpstr>PowerPoint Sunusu</vt:lpstr>
      <vt:lpstr>PowerPoint Sunusu</vt:lpstr>
      <vt:lpstr>PowerPoint Sunusu</vt:lpstr>
      <vt:lpstr>PowerPoint Sunusu</vt:lpstr>
      <vt:lpstr>Şahıs Zamirleri</vt:lpstr>
      <vt:lpstr>PowerPoint Sunusu</vt:lpstr>
      <vt:lpstr>İşaret Zamirleri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İsmin Hâl Ekleri</dc:title>
  <dc:creator>abdulmecit</dc:creator>
  <cp:lastModifiedBy>aaa</cp:lastModifiedBy>
  <cp:revision>3</cp:revision>
  <dcterms:created xsi:type="dcterms:W3CDTF">2018-03-07T11:35:05Z</dcterms:created>
  <dcterms:modified xsi:type="dcterms:W3CDTF">2018-03-08T04:53:10Z</dcterms:modified>
</cp:coreProperties>
</file>