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6" r:id="rId2"/>
    <p:sldId id="257" r:id="rId3"/>
    <p:sldId id="258" r:id="rId4"/>
    <p:sldId id="267" r:id="rId5"/>
    <p:sldId id="261" r:id="rId6"/>
    <p:sldId id="268" r:id="rId7"/>
    <p:sldId id="262" r:id="rId8"/>
    <p:sldId id="269" r:id="rId9"/>
    <p:sldId id="264" r:id="rId10"/>
    <p:sldId id="270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7971B-0235-4659-98C6-DDC2B32F758B}" type="datetimeFigureOut">
              <a:rPr lang="tr-TR" smtClean="0"/>
              <a:pPr/>
              <a:t>16.4.2018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ADDE7-3255-4E46-887A-3CFAACBF6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576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Tarih İçinde Kent ve Kentleşme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2528" y="2221193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Banliyö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Hijyen yönünden tavsiye edilen </a:t>
            </a:r>
            <a:r>
              <a:rPr lang="tr-TR" dirty="0" smtClean="0">
                <a:latin typeface="Book Antiqua" panose="02040602050305030304" pitchFamily="18" charset="0"/>
              </a:rPr>
              <a:t>bölgelerdir.</a:t>
            </a: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Banliyö evlerinin ve çevrenin estetik </a:t>
            </a:r>
            <a:r>
              <a:rPr lang="tr-TR" dirty="0" smtClean="0">
                <a:latin typeface="Book Antiqua" panose="02040602050305030304" pitchFamily="18" charset="0"/>
              </a:rPr>
              <a:t>çekiciliği bulunmaktadır.</a:t>
            </a: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Kent toplumunun adet ve zorlamalarından kaçış </a:t>
            </a:r>
            <a:r>
              <a:rPr lang="tr-TR" dirty="0" smtClean="0">
                <a:latin typeface="Book Antiqua" panose="02040602050305030304" pitchFamily="18" charset="0"/>
              </a:rPr>
              <a:t>imkanı sağlamaktadır.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204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5578" y="2077973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Dünya Kenti</a:t>
            </a:r>
          </a:p>
          <a:p>
            <a:pPr lvl="0"/>
            <a:r>
              <a:rPr lang="tr-TR" dirty="0">
                <a:solidFill>
                  <a:prstClr val="black"/>
                </a:solidFill>
                <a:latin typeface="Book Antiqua" panose="02040602050305030304" pitchFamily="18" charset="0"/>
              </a:rPr>
              <a:t>Bir dünya kenti olarak dünya ile daha iyi bütünleşme </a:t>
            </a:r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görüşüne dayanmaktadır.</a:t>
            </a:r>
            <a:endParaRPr lang="tr-TR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lvl="0"/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Bu kentler e</a:t>
            </a:r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konomik güce sahiptir.</a:t>
            </a:r>
            <a:endParaRPr lang="tr-TR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lvl="0"/>
            <a:r>
              <a:rPr lang="tr-TR" dirty="0">
                <a:solidFill>
                  <a:prstClr val="black"/>
                </a:solidFill>
                <a:latin typeface="Book Antiqua" panose="02040602050305030304" pitchFamily="18" charset="0"/>
              </a:rPr>
              <a:t>İthalat ve ihracat </a:t>
            </a:r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merkezlerid</a:t>
            </a:r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ir.</a:t>
            </a:r>
            <a:endParaRPr lang="tr-TR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lvl="0"/>
            <a:r>
              <a:rPr lang="tr-TR" dirty="0">
                <a:solidFill>
                  <a:prstClr val="black"/>
                </a:solidFill>
                <a:latin typeface="Book Antiqua" panose="02040602050305030304" pitchFamily="18" charset="0"/>
              </a:rPr>
              <a:t>Sağlık, tıp, eğitim, kültür ve sanat </a:t>
            </a:r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merkezleridir.</a:t>
            </a:r>
            <a:endParaRPr lang="tr-TR" dirty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lvl="0"/>
            <a:r>
              <a:rPr lang="tr-TR" dirty="0">
                <a:solidFill>
                  <a:prstClr val="black"/>
                </a:solidFill>
                <a:latin typeface="Book Antiqua" panose="02040602050305030304" pitchFamily="18" charset="0"/>
              </a:rPr>
              <a:t>Dünya kenti örnekleri: New York, Tokyo, Londra</a:t>
            </a:r>
          </a:p>
        </p:txBody>
      </p:sp>
    </p:spTree>
    <p:extLst>
      <p:ext uri="{BB962C8B-B14F-4D97-AF65-F5344CB8AC3E}">
        <p14:creationId xmlns:p14="http://schemas.microsoft.com/office/powerpoint/2010/main" xmlns="" val="389628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Antik kent</a:t>
            </a:r>
          </a:p>
          <a:p>
            <a:r>
              <a:rPr lang="tr-TR" dirty="0">
                <a:latin typeface="Book Antiqua" panose="02040602050305030304" pitchFamily="18" charset="0"/>
              </a:rPr>
              <a:t>Polis</a:t>
            </a:r>
          </a:p>
          <a:p>
            <a:r>
              <a:rPr lang="tr-TR" dirty="0">
                <a:latin typeface="Book Antiqua" panose="02040602050305030304" pitchFamily="18" charset="0"/>
              </a:rPr>
              <a:t>Ticari yayılma ve kent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Banliyö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Dünya Kenti</a:t>
            </a: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6" y="2183057"/>
            <a:ext cx="92787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Antik Kent</a:t>
            </a:r>
          </a:p>
          <a:p>
            <a:pPr marL="0" indent="0">
              <a:buNone/>
            </a:pPr>
            <a:r>
              <a:rPr lang="tr-TR" i="1" dirty="0" smtClean="0">
                <a:latin typeface="Book Antiqua" panose="02040602050305030304" pitchFamily="18" charset="0"/>
              </a:rPr>
              <a:t>“</a:t>
            </a:r>
            <a:r>
              <a:rPr lang="tr-TR" dirty="0" smtClean="0">
                <a:latin typeface="Book Antiqua" panose="02040602050305030304" pitchFamily="18" charset="0"/>
              </a:rPr>
              <a:t>Kent </a:t>
            </a:r>
            <a:r>
              <a:rPr lang="tr-TR" dirty="0">
                <a:latin typeface="Book Antiqua" panose="02040602050305030304" pitchFamily="18" charset="0"/>
              </a:rPr>
              <a:t>tarihinin büyük bir kısmında kentin bir kap olarak taşıdığı işlevler, mıknatıs işlevlerinden daha önemli olmuştur; zira kent, temelde bir depo, bir mahfaza, bir toplayıcıydı. Bu işlevlerini gerçekleştirebildiği için kent nihai işlevini, yani dönüştürücü işlevini yerine </a:t>
            </a:r>
            <a:r>
              <a:rPr lang="tr-TR" dirty="0" smtClean="0">
                <a:latin typeface="Book Antiqua" panose="02040602050305030304" pitchFamily="18" charset="0"/>
              </a:rPr>
              <a:t>getirdi” (</a:t>
            </a:r>
            <a:r>
              <a:rPr lang="tr-TR" dirty="0" err="1" smtClean="0">
                <a:latin typeface="Book Antiqua" panose="02040602050305030304" pitchFamily="18" charset="0"/>
              </a:rPr>
              <a:t>Mumford</a:t>
            </a:r>
            <a:r>
              <a:rPr lang="tr-TR" dirty="0">
                <a:latin typeface="Book Antiqua" panose="02040602050305030304" pitchFamily="18" charset="0"/>
              </a:rPr>
              <a:t>, 2007: 122</a:t>
            </a:r>
            <a:r>
              <a:rPr lang="tr-TR" dirty="0" smtClean="0">
                <a:latin typeface="Book Antiqua" panose="020406020503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21131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218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Antik Kent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Eski çağlarda kentlerin var olabilmesi için gerekli ön </a:t>
            </a:r>
            <a:r>
              <a:rPr lang="tr-TR" dirty="0" smtClean="0">
                <a:latin typeface="Book Antiqua" panose="02040602050305030304" pitchFamily="18" charset="0"/>
              </a:rPr>
              <a:t>koşul; </a:t>
            </a:r>
            <a:r>
              <a:rPr lang="tr-TR" dirty="0" smtClean="0">
                <a:latin typeface="Book Antiqua" panose="02040602050305030304" pitchFamily="18" charset="0"/>
              </a:rPr>
              <a:t>kentin, geniş ölçüde </a:t>
            </a:r>
            <a:r>
              <a:rPr lang="tr-TR" dirty="0" smtClean="0">
                <a:latin typeface="Book Antiqua" panose="02040602050305030304" pitchFamily="18" charset="0"/>
              </a:rPr>
              <a:t>bağımlı (en </a:t>
            </a:r>
            <a:r>
              <a:rPr lang="tr-TR" dirty="0" smtClean="0">
                <a:latin typeface="Book Antiqua" panose="02040602050305030304" pitchFamily="18" charset="0"/>
              </a:rPr>
              <a:t>azından yiyecek gereksinmesi dolayısıyla bir </a:t>
            </a:r>
            <a:r>
              <a:rPr lang="tr-TR" dirty="0" err="1" smtClean="0">
                <a:latin typeface="Book Antiqua" panose="02040602050305030304" pitchFamily="18" charset="0"/>
              </a:rPr>
              <a:t>artbölgeye</a:t>
            </a:r>
            <a:r>
              <a:rPr lang="tr-TR" dirty="0" smtClean="0">
                <a:latin typeface="Book Antiqua" panose="02040602050305030304" pitchFamily="18" charset="0"/>
              </a:rPr>
              <a:t> (hinterlanda) bağımlı)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bir topluluğun ortaya çıkmasına olanak </a:t>
            </a:r>
            <a:r>
              <a:rPr lang="tr-TR" dirty="0" smtClean="0">
                <a:latin typeface="Book Antiqua" panose="02040602050305030304" pitchFamily="18" charset="0"/>
              </a:rPr>
              <a:t>tanımasıdır.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131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218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Polis</a:t>
            </a:r>
          </a:p>
          <a:p>
            <a:r>
              <a:rPr lang="tr-TR" sz="2600" dirty="0">
                <a:latin typeface="Book Antiqua" panose="02040602050305030304" pitchFamily="18" charset="0"/>
              </a:rPr>
              <a:t>Toprak, iklim, bitkiler, jeolojik oluşumlar, bütün bölgesel matris insanların ekonomik faaliyetlerini, genel hayat görüşlerini, polislerin oluşumlarını etkilemiştir.</a:t>
            </a:r>
          </a:p>
          <a:p>
            <a:r>
              <a:rPr lang="tr-TR" sz="2600" dirty="0">
                <a:latin typeface="Book Antiqua" panose="02040602050305030304" pitchFamily="18" charset="0"/>
              </a:rPr>
              <a:t>Girit’in bereketli kıyı ovaları neolitik tarıma destek olmuştur ve yiyecek kaynağı sunmuştur.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96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2183057"/>
            <a:ext cx="84745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Polis</a:t>
            </a:r>
          </a:p>
          <a:p>
            <a:r>
              <a:rPr lang="tr-TR" sz="2600" dirty="0" smtClean="0">
                <a:latin typeface="Book Antiqua" panose="02040602050305030304" pitchFamily="18" charset="0"/>
              </a:rPr>
              <a:t>Kentin </a:t>
            </a:r>
            <a:r>
              <a:rPr lang="tr-TR" sz="2600" dirty="0" smtClean="0">
                <a:latin typeface="Book Antiqua" panose="02040602050305030304" pitchFamily="18" charset="0"/>
              </a:rPr>
              <a:t>temel unsurlarından biri </a:t>
            </a:r>
            <a:r>
              <a:rPr lang="tr-TR" sz="2600" dirty="0" smtClean="0">
                <a:latin typeface="Book Antiqua" panose="02040602050305030304" pitchFamily="18" charset="0"/>
              </a:rPr>
              <a:t>olan din, merkeze inmemiştir (tanrılara </a:t>
            </a:r>
            <a:r>
              <a:rPr lang="tr-TR" sz="2600" dirty="0" smtClean="0">
                <a:latin typeface="Book Antiqua" panose="02040602050305030304" pitchFamily="18" charset="0"/>
              </a:rPr>
              <a:t>dua etmek için dağ tepelerine </a:t>
            </a:r>
            <a:r>
              <a:rPr lang="tr-TR" sz="2600" dirty="0" smtClean="0">
                <a:latin typeface="Book Antiqua" panose="02040602050305030304" pitchFamily="18" charset="0"/>
              </a:rPr>
              <a:t>gidilmekteydi).</a:t>
            </a:r>
            <a:endParaRPr lang="tr-TR" sz="2600" dirty="0" smtClean="0">
              <a:latin typeface="Book Antiqua" panose="02040602050305030304" pitchFamily="18" charset="0"/>
            </a:endParaRPr>
          </a:p>
          <a:p>
            <a:r>
              <a:rPr lang="tr-TR" sz="2600" dirty="0" smtClean="0">
                <a:latin typeface="Book Antiqua" panose="02040602050305030304" pitchFamily="18" charset="0"/>
              </a:rPr>
              <a:t>Birçok </a:t>
            </a:r>
            <a:r>
              <a:rPr lang="tr-TR" sz="2600" dirty="0" smtClean="0">
                <a:latin typeface="Book Antiqua" panose="02040602050305030304" pitchFamily="18" charset="0"/>
              </a:rPr>
              <a:t>kurumsal </a:t>
            </a:r>
            <a:r>
              <a:rPr lang="tr-TR" sz="2600" dirty="0" smtClean="0">
                <a:latin typeface="Book Antiqua" panose="02040602050305030304" pitchFamily="18" charset="0"/>
              </a:rPr>
              <a:t>yeniliğin ortaya çıkmasını sağlamıştır (militarizm, bürokrasi gerektiren yarı tanrısal </a:t>
            </a:r>
            <a:r>
              <a:rPr lang="tr-TR" sz="2600" dirty="0" smtClean="0">
                <a:latin typeface="Book Antiqua" panose="02040602050305030304" pitchFamily="18" charset="0"/>
              </a:rPr>
              <a:t>krallar vb.).</a:t>
            </a:r>
            <a:endParaRPr lang="tr-TR" sz="26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96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545" y="213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Ticari Yayılma ve Kent</a:t>
            </a:r>
          </a:p>
          <a:p>
            <a:r>
              <a:rPr lang="tr-TR" sz="2600" dirty="0" smtClean="0">
                <a:latin typeface="Book Antiqua" panose="02040602050305030304" pitchFamily="18" charset="0"/>
              </a:rPr>
              <a:t>Kentin büyümesinde </a:t>
            </a:r>
            <a:r>
              <a:rPr lang="tr-TR" sz="2600" dirty="0">
                <a:latin typeface="Book Antiqua" panose="02040602050305030304" pitchFamily="18" charset="0"/>
              </a:rPr>
              <a:t>temel olarak tüccarlar, sermayedarlar ve onların isteklerine hizmet eden toprak sahipler etkili olmuştur</a:t>
            </a:r>
            <a:r>
              <a:rPr lang="tr-TR" sz="2600" dirty="0" smtClean="0">
                <a:latin typeface="Book Antiqua" panose="02040602050305030304" pitchFamily="18" charset="0"/>
              </a:rPr>
              <a:t>.</a:t>
            </a:r>
            <a:endParaRPr lang="tr-TR" sz="2600" dirty="0" smtClean="0">
              <a:latin typeface="Book Antiqua" panose="02040602050305030304" pitchFamily="18" charset="0"/>
            </a:endParaRPr>
          </a:p>
          <a:p>
            <a:r>
              <a:rPr lang="tr-TR" sz="2600" dirty="0" smtClean="0">
                <a:latin typeface="Book Antiqua" panose="02040602050305030304" pitchFamily="18" charset="0"/>
              </a:rPr>
              <a:t>Kapitalizm, üretimin kentlerde yoğunlaşmasını kolaylaştırmış, kent yapısı üzerinde etkili olmuştur.</a:t>
            </a:r>
          </a:p>
        </p:txBody>
      </p:sp>
    </p:spTree>
    <p:extLst>
      <p:ext uri="{BB962C8B-B14F-4D97-AF65-F5344CB8AC3E}">
        <p14:creationId xmlns:p14="http://schemas.microsoft.com/office/powerpoint/2010/main" xmlns="" val="233038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545" y="213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Ticari Yayılma ve Kent</a:t>
            </a:r>
          </a:p>
          <a:p>
            <a:r>
              <a:rPr lang="tr-TR" sz="2600" dirty="0" smtClean="0">
                <a:latin typeface="Book Antiqua" panose="02040602050305030304" pitchFamily="18" charset="0"/>
              </a:rPr>
              <a:t>Kapitalizm var olan kent yapısıyla ilişkili iki yöntem geliştirmiştir: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Ya belediye yönetiminin bütün sınırlamalarından uzak olan banliyölere kaçmaya çalışmıştır.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Ya da eski yapıları yıkmaya veya bu yapıları tasarlandıklarından daha yoğun bir içimde doldurmaya çalışmıştır.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>
                <a:latin typeface="Book Antiqua" panose="02040602050305030304" pitchFamily="18" charset="0"/>
              </a:rPr>
              <a:t>Kentte yıkım ve yeniden yapım yeni ekonominin temel işaretlerinden biri haline gelmiştir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38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Tarih İçinde Kent ve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2528" y="2221193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Banliyö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«Banliyönün ortaya çıkışı neredeyse kentin ortaya çıkışı kadar eskidir: bu durum belki de antik kentin, surları içindeki kötü sağlık koşullarına rağmen nasıl varlığını sürdürdüğünü bir parça açıklar</a:t>
            </a:r>
            <a:r>
              <a:rPr lang="tr-TR" dirty="0" smtClean="0">
                <a:latin typeface="Book Antiqua" panose="02040602050305030304" pitchFamily="18" charset="0"/>
              </a:rPr>
              <a:t>» (</a:t>
            </a:r>
            <a:r>
              <a:rPr lang="tr-TR" dirty="0" err="1">
                <a:latin typeface="Book Antiqua" panose="02040602050305030304" pitchFamily="18" charset="0"/>
              </a:rPr>
              <a:t>Mumford</a:t>
            </a:r>
            <a:r>
              <a:rPr lang="tr-TR" dirty="0">
                <a:latin typeface="Book Antiqua" panose="02040602050305030304" pitchFamily="18" charset="0"/>
              </a:rPr>
              <a:t>, 2007: 589</a:t>
            </a:r>
            <a:r>
              <a:rPr lang="tr-TR" dirty="0" smtClean="0">
                <a:latin typeface="Book Antiqua" panose="02040602050305030304" pitchFamily="18" charset="0"/>
              </a:rPr>
              <a:t>)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204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436</Words>
  <Application>Microsoft Office PowerPoint</Application>
  <PresentationFormat>Özel</PresentationFormat>
  <Paragraphs>51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Görünüş</vt:lpstr>
      <vt:lpstr>KENT SOSYOLOJİSİ  Tarih İçinde Kent ve Kentleşme</vt:lpstr>
      <vt:lpstr>Tarih İçinde Kent ve Kentleşme –  Ders İçeriği</vt:lpstr>
      <vt:lpstr>Tarih İçinde Kent ve Kentleşme</vt:lpstr>
      <vt:lpstr>Tarih İçinde Kent ve Kentleşme</vt:lpstr>
      <vt:lpstr>Tarih İçinde Kent ve Kentleşme</vt:lpstr>
      <vt:lpstr>Tarih İçinde Kent ve Kentleşme</vt:lpstr>
      <vt:lpstr>Tarih İçinde Kent ve Kentleşme</vt:lpstr>
      <vt:lpstr>Tarih İçinde Kent ve Kentleşme</vt:lpstr>
      <vt:lpstr>Tarih İçinde Kent ve Kentleşme</vt:lpstr>
      <vt:lpstr>Tarih İçinde Kent ve Kentleşme</vt:lpstr>
      <vt:lpstr>Tarih İçinde Kent ve Kentleşme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bilgiseyerim</dc:creator>
  <cp:lastModifiedBy>FİZYNH</cp:lastModifiedBy>
  <cp:revision>75</cp:revision>
  <dcterms:created xsi:type="dcterms:W3CDTF">2018-03-24T11:57:55Z</dcterms:created>
  <dcterms:modified xsi:type="dcterms:W3CDTF">2018-04-16T08:52:52Z</dcterms:modified>
</cp:coreProperties>
</file>