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472D-E293-4F6C-8EB1-1D216CBD516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9171-6946-4981-B789-FD963E28A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63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472D-E293-4F6C-8EB1-1D216CBD516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9171-6946-4981-B789-FD963E28A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86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472D-E293-4F6C-8EB1-1D216CBD516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9171-6946-4981-B789-FD963E28A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569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Başlık,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476251"/>
            <a:ext cx="10972800" cy="7207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341438"/>
            <a:ext cx="5384800" cy="48244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197600" y="1341438"/>
            <a:ext cx="5384800" cy="48244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29EACAB3-3514-41DE-A3E9-7AD57F90DF58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670167"/>
      </p:ext>
    </p:extLst>
  </p:cSld>
  <p:clrMapOvr>
    <a:masterClrMapping/>
  </p:clrMapOvr>
  <p:transition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472D-E293-4F6C-8EB1-1D216CBD516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9171-6946-4981-B789-FD963E28A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357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472D-E293-4F6C-8EB1-1D216CBD516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9171-6946-4981-B789-FD963E28A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3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472D-E293-4F6C-8EB1-1D216CBD516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9171-6946-4981-B789-FD963E28A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32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472D-E293-4F6C-8EB1-1D216CBD516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9171-6946-4981-B789-FD963E28A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77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472D-E293-4F6C-8EB1-1D216CBD516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9171-6946-4981-B789-FD963E28A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1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472D-E293-4F6C-8EB1-1D216CBD516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9171-6946-4981-B789-FD963E28A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9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472D-E293-4F6C-8EB1-1D216CBD516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9171-6946-4981-B789-FD963E28A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03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472D-E293-4F6C-8EB1-1D216CBD516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9171-6946-4981-B789-FD963E28A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6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8472D-E293-4F6C-8EB1-1D216CBD516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B9171-6946-4981-B789-FD963E28A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9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Gümrük Vergilerinin Refah Etkileri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098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Eksik Rekabet?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Yukarıdaki modeller piyasaların rekabetçi olduğunu kabul ediyordu. Küçük ülke, rekabetçi olarak belirlenmiş uluslararası fiyatları değiştiremez. </a:t>
            </a:r>
          </a:p>
          <a:p>
            <a:pPr lvl="1"/>
            <a:r>
              <a:rPr lang="tr-TR" dirty="0" smtClean="0"/>
              <a:t>Gümrük vergisi, bir refah kaybına neden olabilir. </a:t>
            </a:r>
          </a:p>
          <a:p>
            <a:r>
              <a:rPr lang="tr-TR" dirty="0" smtClean="0"/>
              <a:t>Ya aksak rekabet koşulları geçerliyse? Verginin bir kısmını firmaya yansıtabilir miyiz?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1660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Efektif Koruma Oranı</a:t>
            </a:r>
            <a:endParaRPr lang="en-US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dirty="0" smtClean="0"/>
              <a:t>Efektif koruma oranı, bir koruma önleminin, yurt içi üreticiye ne kadar koruma sağladığını ölçer. </a:t>
            </a:r>
            <a:endParaRPr lang="en-US" dirty="0" smtClean="0"/>
          </a:p>
          <a:p>
            <a:pPr lvl="1" eaLnBrk="1" hangingPunct="1">
              <a:spcBef>
                <a:spcPct val="50000"/>
              </a:spcBef>
            </a:pPr>
            <a:r>
              <a:rPr lang="tr-TR" dirty="0" smtClean="0"/>
              <a:t>Efektif koruma oranı, genellikle tarifeden farklıdır. Çünkü tarifeler bir sektörü korurken, diğer sektörlerdeki kârlılığı da etkiler ve bunun, korunan sektöre de dolaylı etkisi olur. </a:t>
            </a:r>
          </a:p>
          <a:p>
            <a:pPr lvl="1" eaLnBrk="1" hangingPunct="1">
              <a:spcBef>
                <a:spcPct val="50000"/>
              </a:spcBef>
            </a:pPr>
            <a:r>
              <a:rPr lang="tr-TR" dirty="0" smtClean="0"/>
              <a:t>Efektif koruma oranını hesaplarken, nihai ürün fiyatını değil, katma değeri düşünmek gerekir.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6525973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Efektif Koruma Oranı</a:t>
            </a:r>
            <a:endParaRPr lang="en-US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775520" y="1412776"/>
            <a:ext cx="8544818" cy="491182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dirty="0" smtClean="0"/>
              <a:t>Örnek: Otomobilin parçalarını üretmek 6,000 $, bitmiş otomobil ise 8,000 $.</a:t>
            </a:r>
          </a:p>
          <a:p>
            <a:pPr lvl="1">
              <a:lnSpc>
                <a:spcPct val="90000"/>
              </a:lnSpc>
            </a:pPr>
            <a:r>
              <a:rPr lang="tr-TR" dirty="0" smtClean="0"/>
              <a:t>Montaj sektöründe katma değer 2,000$</a:t>
            </a:r>
            <a:endParaRPr lang="en-US" sz="1800" dirty="0"/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tr-TR" dirty="0" smtClean="0"/>
              <a:t>Otomobil ithalatına % 25 vergi koyarsak, otomobil fiyatı 10,000 $ olacak. 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tr-TR" dirty="0" smtClean="0"/>
              <a:t>Otomobilin montajını yapmak, şimdi % 100 daha kârlı. 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tr-TR" dirty="0" smtClean="0"/>
              <a:t>Eskiden parça üretenler, şimdi kararlarını gözden geçirir mi?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457463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Efektif Koruma Oranı</a:t>
            </a:r>
            <a:endParaRPr lang="en-US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dirty="0" smtClean="0"/>
              <a:t>Ya parça ithalatına %10 vergi koyarsak?</a:t>
            </a:r>
          </a:p>
          <a:p>
            <a:pPr eaLnBrk="1" hangingPunct="1">
              <a:spcBef>
                <a:spcPct val="50000"/>
              </a:spcBef>
            </a:pPr>
            <a:r>
              <a:rPr lang="tr-TR" dirty="0" smtClean="0"/>
              <a:t>Eskiden 2,000 olan montaj katma değeri, şimdi 1,400 $ oldu.</a:t>
            </a:r>
          </a:p>
          <a:p>
            <a:pPr lvl="1">
              <a:spcBef>
                <a:spcPct val="50000"/>
              </a:spcBef>
            </a:pPr>
            <a:r>
              <a:rPr lang="tr-TR" dirty="0" smtClean="0"/>
              <a:t>Negatif efektif koruma.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4448201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Dış ticaret ve Refah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tr-TR" dirty="0"/>
              <a:t>Hatırlatma: </a:t>
            </a:r>
          </a:p>
          <a:p>
            <a:r>
              <a:rPr lang="tr-TR" dirty="0"/>
              <a:t>Üretici fazlası (artığı): Üreticinin fiilen sattığı fiyatla satmaya razı olduğu fiyat arasındaki pozitif fark. </a:t>
            </a:r>
          </a:p>
          <a:p>
            <a:r>
              <a:rPr lang="tr-TR" dirty="0"/>
              <a:t>Tüketici fazlası (artığı): Tüketicinin ödemeye razı olduğu fiyatla fiilen ödediği fiyat arasındaki pozitif fark.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752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7" name="AutoShape 37"/>
          <p:cNvSpPr>
            <a:spLocks noChangeArrowheads="1"/>
          </p:cNvSpPr>
          <p:nvPr/>
        </p:nvSpPr>
        <p:spPr bwMode="auto">
          <a:xfrm rot="5400000">
            <a:off x="2316163" y="3321051"/>
            <a:ext cx="2159000" cy="2232025"/>
          </a:xfrm>
          <a:prstGeom prst="rtTriangle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5" name="AutoShape 35"/>
          <p:cNvSpPr>
            <a:spLocks noChangeArrowheads="1"/>
          </p:cNvSpPr>
          <p:nvPr/>
        </p:nvSpPr>
        <p:spPr bwMode="auto">
          <a:xfrm>
            <a:off x="2279651" y="1916113"/>
            <a:ext cx="2303463" cy="1441450"/>
          </a:xfrm>
          <a:prstGeom prst="rtTriangle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1703388" y="5300664"/>
            <a:ext cx="5100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tr-TR" sz="2400" baseline="-25000" dirty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4295775" y="2705101"/>
            <a:ext cx="4074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Gümrük vergileri ve Refah - </a:t>
            </a:r>
            <a:endParaRPr lang="en-US" dirty="0"/>
          </a:p>
        </p:txBody>
      </p:sp>
      <p:sp>
        <p:nvSpPr>
          <p:cNvPr id="20509" name="Rectangle 29"/>
          <p:cNvSpPr>
            <a:spLocks noGrp="1" noChangeArrowheads="1"/>
          </p:cNvSpPr>
          <p:nvPr>
            <p:ph type="body" sz="half" idx="2"/>
          </p:nvPr>
        </p:nvSpPr>
        <p:spPr>
          <a:xfrm>
            <a:off x="7642226" y="1341438"/>
            <a:ext cx="3025775" cy="48244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A: Yurt içi arz</a:t>
            </a:r>
          </a:p>
          <a:p>
            <a:pPr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T: Yurt içi talep</a:t>
            </a:r>
          </a:p>
          <a:p>
            <a:pPr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tr-TR" sz="2400" baseline="-2500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: Yurt içi fiyat</a:t>
            </a:r>
          </a:p>
          <a:p>
            <a:pPr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tr-TR" sz="2400" baseline="-250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: Uluslararası (ticaret sonrası) fiyat</a:t>
            </a:r>
          </a:p>
          <a:p>
            <a:pPr>
              <a:buFont typeface="Wingdings" pitchFamily="2" charset="2"/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2279650" y="1628775"/>
            <a:ext cx="0" cy="4464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279650" y="6092825"/>
            <a:ext cx="51117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2279650" y="1916113"/>
            <a:ext cx="4895850" cy="3097212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682750" y="1052514"/>
            <a:ext cx="35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6167438" y="1557339"/>
            <a:ext cx="35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7319963" y="4941889"/>
            <a:ext cx="4074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7104063" y="6165851"/>
            <a:ext cx="4074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Q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1555750" y="3065464"/>
            <a:ext cx="5798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tr-TR" sz="2400" baseline="-25000" dirty="0" err="1"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4367213" y="6165851"/>
            <a:ext cx="5100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tr-TR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1558925" y="4221163"/>
            <a:ext cx="5005388" cy="2474912"/>
            <a:chOff x="22" y="2659"/>
            <a:chExt cx="3153" cy="1559"/>
          </a:xfrm>
        </p:grpSpPr>
        <p:sp>
          <p:nvSpPr>
            <p:cNvPr id="20493" name="Line 13"/>
            <p:cNvSpPr>
              <a:spLocks noChangeShapeType="1"/>
            </p:cNvSpPr>
            <p:nvPr/>
          </p:nvSpPr>
          <p:spPr bwMode="auto">
            <a:xfrm>
              <a:off x="1196" y="2795"/>
              <a:ext cx="1" cy="104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7" name="Line 17"/>
            <p:cNvSpPr>
              <a:spLocks noChangeShapeType="1"/>
            </p:cNvSpPr>
            <p:nvPr/>
          </p:nvSpPr>
          <p:spPr bwMode="auto">
            <a:xfrm>
              <a:off x="2971" y="2795"/>
              <a:ext cx="1" cy="104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24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" name="Group 42"/>
            <p:cNvGrpSpPr>
              <a:grpSpLocks/>
            </p:cNvGrpSpPr>
            <p:nvPr/>
          </p:nvGrpSpPr>
          <p:grpSpPr bwMode="auto">
            <a:xfrm>
              <a:off x="22" y="2659"/>
              <a:ext cx="3153" cy="1559"/>
              <a:chOff x="22" y="2659"/>
              <a:chExt cx="3153" cy="1559"/>
            </a:xfrm>
          </p:grpSpPr>
          <p:sp>
            <p:nvSpPr>
              <p:cNvPr id="20511" name="Text Box 31"/>
              <p:cNvSpPr txBox="1">
                <a:spLocks noChangeArrowheads="1"/>
              </p:cNvSpPr>
              <p:nvPr/>
            </p:nvSpPr>
            <p:spPr bwMode="auto">
              <a:xfrm>
                <a:off x="1156" y="2750"/>
                <a:ext cx="25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tr-TR" sz="2400" dirty="0">
                    <a:latin typeface="Times New Roman" pitchFamily="18" charset="0"/>
                    <a:cs typeface="Times New Roman" pitchFamily="18" charset="0"/>
                  </a:rPr>
                  <a:t>Y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512" name="Text Box 32"/>
              <p:cNvSpPr txBox="1">
                <a:spLocks noChangeArrowheads="1"/>
              </p:cNvSpPr>
              <p:nvPr/>
            </p:nvSpPr>
            <p:spPr bwMode="auto">
              <a:xfrm>
                <a:off x="2744" y="2750"/>
                <a:ext cx="234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tr-TR" sz="2400">
                    <a:latin typeface="Times New Roman" pitchFamily="18" charset="0"/>
                    <a:cs typeface="Times New Roman" pitchFamily="18" charset="0"/>
                  </a:rPr>
                  <a:t>Z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494" name="Line 14"/>
              <p:cNvSpPr>
                <a:spLocks noChangeShapeType="1"/>
              </p:cNvSpPr>
              <p:nvPr/>
            </p:nvSpPr>
            <p:spPr bwMode="auto">
              <a:xfrm flipH="1">
                <a:off x="476" y="2795"/>
                <a:ext cx="25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498" name="Text Box 18"/>
              <p:cNvSpPr txBox="1">
                <a:spLocks noChangeArrowheads="1"/>
              </p:cNvSpPr>
              <p:nvPr/>
            </p:nvSpPr>
            <p:spPr bwMode="auto">
              <a:xfrm>
                <a:off x="22" y="2659"/>
                <a:ext cx="31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tr-TR" sz="2400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tr-TR" sz="2400" baseline="-25000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en-US" sz="24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504" name="Text Box 24"/>
              <p:cNvSpPr txBox="1">
                <a:spLocks noChangeArrowheads="1"/>
              </p:cNvSpPr>
              <p:nvPr/>
            </p:nvSpPr>
            <p:spPr bwMode="auto">
              <a:xfrm>
                <a:off x="1039" y="3884"/>
                <a:ext cx="32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tr-TR" sz="2400" dirty="0"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tr-TR" sz="2400" baseline="-25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505" name="Text Box 25"/>
              <p:cNvSpPr txBox="1">
                <a:spLocks noChangeArrowheads="1"/>
              </p:cNvSpPr>
              <p:nvPr/>
            </p:nvSpPr>
            <p:spPr bwMode="auto">
              <a:xfrm>
                <a:off x="2854" y="3927"/>
                <a:ext cx="32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tr-TR" sz="2400" dirty="0"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tr-TR" sz="2400" baseline="-25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24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1631950" y="1700214"/>
            <a:ext cx="4748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tr-TR" sz="2400" baseline="-25000" dirty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8" name="AutoShape 38"/>
          <p:cNvSpPr>
            <a:spLocks noChangeArrowheads="1"/>
          </p:cNvSpPr>
          <p:nvPr/>
        </p:nvSpPr>
        <p:spPr bwMode="auto">
          <a:xfrm>
            <a:off x="2279651" y="1916113"/>
            <a:ext cx="3960813" cy="2520950"/>
          </a:xfrm>
          <a:prstGeom prst="rtTriangle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1" name="Freeform 41"/>
          <p:cNvSpPr>
            <a:spLocks/>
          </p:cNvSpPr>
          <p:nvPr/>
        </p:nvSpPr>
        <p:spPr bwMode="auto">
          <a:xfrm>
            <a:off x="3359151" y="3357563"/>
            <a:ext cx="2881313" cy="1079500"/>
          </a:xfrm>
          <a:custGeom>
            <a:avLst/>
            <a:gdLst/>
            <a:ahLst/>
            <a:cxnLst>
              <a:cxn ang="0">
                <a:pos x="726" y="0"/>
              </a:cxn>
              <a:cxn ang="0">
                <a:pos x="0" y="726"/>
              </a:cxn>
              <a:cxn ang="0">
                <a:pos x="1815" y="726"/>
              </a:cxn>
              <a:cxn ang="0">
                <a:pos x="726" y="0"/>
              </a:cxn>
            </a:cxnLst>
            <a:rect l="0" t="0" r="r" b="b"/>
            <a:pathLst>
              <a:path w="1815" h="726">
                <a:moveTo>
                  <a:pt x="726" y="0"/>
                </a:moveTo>
                <a:lnTo>
                  <a:pt x="0" y="726"/>
                </a:lnTo>
                <a:lnTo>
                  <a:pt x="1815" y="726"/>
                </a:lnTo>
                <a:lnTo>
                  <a:pt x="726" y="0"/>
                </a:lnTo>
                <a:close/>
              </a:path>
            </a:pathLst>
          </a:custGeom>
          <a:solidFill>
            <a:srgbClr val="00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>
            <a:off x="4533901" y="3332163"/>
            <a:ext cx="3175" cy="273685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2279651" y="3357563"/>
            <a:ext cx="223202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2279651" y="1916113"/>
            <a:ext cx="3744913" cy="36004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280671"/>
      </p:ext>
    </p:extLst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0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3000"/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7" grpId="0" animBg="1"/>
      <p:bldP spid="20515" grpId="0" animBg="1"/>
      <p:bldP spid="20518" grpId="0" animBg="1"/>
      <p:bldP spid="205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 Ticaret ve Refah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Ticaret Sonucunda:</a:t>
            </a:r>
          </a:p>
          <a:p>
            <a:r>
              <a:rPr lang="tr-TR"/>
              <a:t>F</a:t>
            </a:r>
            <a:r>
              <a:rPr lang="tr-TR" baseline="-25000"/>
              <a:t>D</a:t>
            </a:r>
            <a:r>
              <a:rPr lang="tr-TR"/>
              <a:t> fiyatından, M</a:t>
            </a:r>
            <a:r>
              <a:rPr lang="tr-TR" baseline="-25000"/>
              <a:t>2</a:t>
            </a:r>
            <a:r>
              <a:rPr lang="tr-TR"/>
              <a:t> M</a:t>
            </a:r>
            <a:r>
              <a:rPr lang="tr-TR" baseline="-25000"/>
              <a:t>3</a:t>
            </a:r>
            <a:r>
              <a:rPr lang="tr-TR"/>
              <a:t> kadar ithalat yapılır. </a:t>
            </a:r>
          </a:p>
          <a:p>
            <a:r>
              <a:rPr lang="tr-TR"/>
              <a:t>Tüketici fazlası artar (</a:t>
            </a:r>
            <a:r>
              <a:rPr lang="tr-TR" i="1"/>
              <a:t>ne kadar?</a:t>
            </a:r>
            <a:r>
              <a:rPr lang="tr-TR"/>
              <a:t>)</a:t>
            </a:r>
          </a:p>
          <a:p>
            <a:r>
              <a:rPr lang="tr-TR"/>
              <a:t>Üretici fazlası azalır (</a:t>
            </a:r>
            <a:r>
              <a:rPr lang="tr-TR" i="1"/>
              <a:t>ne kadar?</a:t>
            </a:r>
            <a:r>
              <a:rPr lang="tr-TR"/>
              <a:t>)</a:t>
            </a:r>
          </a:p>
          <a:p>
            <a:r>
              <a:rPr lang="tr-TR"/>
              <a:t>XYZ üçgeni kadar net refah artışı meydana gelir. </a:t>
            </a:r>
          </a:p>
          <a:p>
            <a:endParaRPr lang="tr-TR"/>
          </a:p>
          <a:p>
            <a:endParaRPr lang="tr-TR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92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3" name="Text Box 39"/>
          <p:cNvSpPr txBox="1">
            <a:spLocks noChangeArrowheads="1"/>
          </p:cNvSpPr>
          <p:nvPr/>
        </p:nvSpPr>
        <p:spPr bwMode="auto">
          <a:xfrm>
            <a:off x="4629150" y="4145706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>
                <a:latin typeface="Times New Roman" pitchFamily="18" charset="0"/>
              </a:rPr>
              <a:t>2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16632"/>
            <a:ext cx="7772400" cy="107216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Gümrük vergileri ve Refah </a:t>
            </a:r>
            <a:br>
              <a:rPr lang="tr-TR" dirty="0" smtClean="0"/>
            </a:br>
            <a:r>
              <a:rPr lang="tr-TR" dirty="0" smtClean="0"/>
              <a:t>(Küçük ülke)</a:t>
            </a:r>
            <a:endParaRPr lang="en-US" dirty="0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3003550" y="1628775"/>
            <a:ext cx="0" cy="4464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3003550" y="6092825"/>
            <a:ext cx="65484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000376" y="1916113"/>
            <a:ext cx="6335713" cy="3529012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2590801" y="1052514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>
                <a:latin typeface="Times New Roman" pitchFamily="18" charset="0"/>
              </a:rPr>
              <a:t>P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8688388" y="1341439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>
                <a:latin typeface="Times New Roman" pitchFamily="18" charset="0"/>
              </a:rPr>
              <a:t>S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9480550" y="5229226"/>
            <a:ext cx="4812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>
                <a:latin typeface="Times New Roman" pitchFamily="18" charset="0"/>
              </a:rPr>
              <a:t>D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9696450" y="6165851"/>
            <a:ext cx="4812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>
                <a:latin typeface="Times New Roman" pitchFamily="18" charset="0"/>
              </a:rPr>
              <a:t>Q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3863976" y="6092826"/>
            <a:ext cx="6174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>
                <a:latin typeface="Times New Roman" pitchFamily="18" charset="0"/>
              </a:rPr>
              <a:t>Q</a:t>
            </a:r>
            <a:r>
              <a:rPr lang="tr-TR" sz="3200" baseline="-25000" dirty="0">
                <a:latin typeface="Times New Roman" pitchFamily="18" charset="0"/>
              </a:rPr>
              <a:t>1</a:t>
            </a:r>
            <a:endParaRPr lang="en-US" sz="3200" baseline="-25000" dirty="0">
              <a:latin typeface="Times New Roman" pitchFamily="18" charset="0"/>
            </a:endParaRP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4151314" y="4652963"/>
            <a:ext cx="1587" cy="1439862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7967664" y="4652963"/>
            <a:ext cx="1587" cy="15113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6647" name="Line 23"/>
          <p:cNvSpPr>
            <a:spLocks noChangeShapeType="1"/>
          </p:cNvSpPr>
          <p:nvPr/>
        </p:nvSpPr>
        <p:spPr bwMode="auto">
          <a:xfrm flipH="1">
            <a:off x="3000375" y="4652963"/>
            <a:ext cx="4967288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2254250" y="4433889"/>
            <a:ext cx="5645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>
                <a:latin typeface="Times New Roman" pitchFamily="18" charset="0"/>
              </a:rPr>
              <a:t>P</a:t>
            </a:r>
            <a:r>
              <a:rPr lang="tr-TR" sz="3200" baseline="-25000" dirty="0">
                <a:latin typeface="Times New Roman" pitchFamily="18" charset="0"/>
              </a:rPr>
              <a:t>F</a:t>
            </a:r>
            <a:endParaRPr lang="en-US" sz="3200" baseline="-25000" dirty="0">
              <a:latin typeface="Times New Roman" pitchFamily="18" charset="0"/>
            </a:endParaRPr>
          </a:p>
        </p:txBody>
      </p:sp>
      <p:sp>
        <p:nvSpPr>
          <p:cNvPr id="26656" name="Line 32"/>
          <p:cNvSpPr>
            <a:spLocks noChangeShapeType="1"/>
          </p:cNvSpPr>
          <p:nvPr/>
        </p:nvSpPr>
        <p:spPr bwMode="auto">
          <a:xfrm flipV="1">
            <a:off x="3003551" y="1484313"/>
            <a:ext cx="5540375" cy="40322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1774825" y="3789365"/>
            <a:ext cx="5411788" cy="2887663"/>
            <a:chOff x="158" y="2387"/>
            <a:chExt cx="3409" cy="1819"/>
          </a:xfrm>
        </p:grpSpPr>
        <p:sp>
          <p:nvSpPr>
            <p:cNvPr id="26649" name="Text Box 25"/>
            <p:cNvSpPr txBox="1">
              <a:spLocks noChangeArrowheads="1"/>
            </p:cNvSpPr>
            <p:nvPr/>
          </p:nvSpPr>
          <p:spPr bwMode="auto">
            <a:xfrm>
              <a:off x="1973" y="3838"/>
              <a:ext cx="38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 dirty="0">
                  <a:latin typeface="Times New Roman" pitchFamily="18" charset="0"/>
                </a:rPr>
                <a:t>Q</a:t>
              </a:r>
              <a:r>
                <a:rPr lang="tr-TR" sz="3200" baseline="-25000" dirty="0">
                  <a:latin typeface="Times New Roman" pitchFamily="18" charset="0"/>
                </a:rPr>
                <a:t>2</a:t>
              </a:r>
              <a:endParaRPr lang="en-US" sz="3200" baseline="-25000" dirty="0">
                <a:latin typeface="Times New Roman" pitchFamily="18" charset="0"/>
              </a:endParaRPr>
            </a:p>
          </p:txBody>
        </p:sp>
        <p:sp>
          <p:nvSpPr>
            <p:cNvPr id="26650" name="Text Box 26"/>
            <p:cNvSpPr txBox="1">
              <a:spLocks noChangeArrowheads="1"/>
            </p:cNvSpPr>
            <p:nvPr/>
          </p:nvSpPr>
          <p:spPr bwMode="auto">
            <a:xfrm>
              <a:off x="3178" y="3838"/>
              <a:ext cx="38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 dirty="0">
                  <a:latin typeface="Times New Roman" pitchFamily="18" charset="0"/>
                </a:rPr>
                <a:t>Q</a:t>
              </a:r>
              <a:r>
                <a:rPr lang="tr-TR" sz="3200" baseline="-25000" dirty="0">
                  <a:latin typeface="Times New Roman" pitchFamily="18" charset="0"/>
                </a:rPr>
                <a:t>3</a:t>
              </a:r>
              <a:endParaRPr lang="en-US" sz="3200" baseline="-25000" dirty="0">
                <a:latin typeface="Times New Roman" pitchFamily="18" charset="0"/>
              </a:endParaRPr>
            </a:p>
          </p:txBody>
        </p:sp>
        <p:sp>
          <p:nvSpPr>
            <p:cNvPr id="26657" name="Line 33"/>
            <p:cNvSpPr>
              <a:spLocks noChangeShapeType="1"/>
            </p:cNvSpPr>
            <p:nvPr/>
          </p:nvSpPr>
          <p:spPr bwMode="auto">
            <a:xfrm flipH="1">
              <a:off x="930" y="2568"/>
              <a:ext cx="244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26658" name="Text Box 34"/>
            <p:cNvSpPr txBox="1">
              <a:spLocks noChangeArrowheads="1"/>
            </p:cNvSpPr>
            <p:nvPr/>
          </p:nvSpPr>
          <p:spPr bwMode="auto">
            <a:xfrm>
              <a:off x="158" y="2387"/>
              <a:ext cx="6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 dirty="0">
                  <a:latin typeface="Times New Roman" pitchFamily="18" charset="0"/>
                </a:rPr>
                <a:t>P</a:t>
              </a:r>
              <a:r>
                <a:rPr lang="tr-TR" sz="3200" baseline="-25000" dirty="0">
                  <a:latin typeface="Times New Roman" pitchFamily="18" charset="0"/>
                </a:rPr>
                <a:t>F</a:t>
              </a:r>
              <a:r>
                <a:rPr lang="tr-TR" sz="3200" dirty="0">
                  <a:latin typeface="Times New Roman" pitchFamily="18" charset="0"/>
                </a:rPr>
                <a:t>+G</a:t>
              </a:r>
              <a:endParaRPr lang="en-US" sz="3200" dirty="0">
                <a:latin typeface="Times New Roman" pitchFamily="18" charset="0"/>
              </a:endParaRPr>
            </a:p>
          </p:txBody>
        </p:sp>
        <p:sp>
          <p:nvSpPr>
            <p:cNvPr id="26659" name="Line 35"/>
            <p:cNvSpPr>
              <a:spLocks noChangeShapeType="1"/>
            </p:cNvSpPr>
            <p:nvPr/>
          </p:nvSpPr>
          <p:spPr bwMode="auto">
            <a:xfrm>
              <a:off x="3379" y="2568"/>
              <a:ext cx="2" cy="12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26660" name="Line 36"/>
            <p:cNvSpPr>
              <a:spLocks noChangeShapeType="1"/>
            </p:cNvSpPr>
            <p:nvPr/>
          </p:nvSpPr>
          <p:spPr bwMode="auto">
            <a:xfrm>
              <a:off x="2190" y="2578"/>
              <a:ext cx="2" cy="12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7680326" y="6092826"/>
            <a:ext cx="6174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>
                <a:latin typeface="Times New Roman" pitchFamily="18" charset="0"/>
              </a:rPr>
              <a:t>Q</a:t>
            </a:r>
            <a:r>
              <a:rPr lang="tr-TR" sz="3200" baseline="-25000" dirty="0">
                <a:latin typeface="Times New Roman" pitchFamily="18" charset="0"/>
              </a:rPr>
              <a:t>4</a:t>
            </a:r>
            <a:endParaRPr lang="en-US" sz="3200" baseline="-25000" dirty="0">
              <a:latin typeface="Times New Roman" pitchFamily="18" charset="0"/>
            </a:endParaRPr>
          </a:p>
        </p:txBody>
      </p:sp>
      <p:sp>
        <p:nvSpPr>
          <p:cNvPr id="26662" name="Text Box 38"/>
          <p:cNvSpPr txBox="1">
            <a:spLocks noChangeArrowheads="1"/>
          </p:cNvSpPr>
          <p:nvPr/>
        </p:nvSpPr>
        <p:spPr bwMode="auto">
          <a:xfrm>
            <a:off x="3432175" y="407670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>
                <a:latin typeface="Times New Roman" pitchFamily="18" charset="0"/>
              </a:rPr>
              <a:t>1</a:t>
            </a:r>
            <a:endParaRPr lang="en-US" sz="3200">
              <a:latin typeface="Times New Roman" pitchFamily="18" charset="0"/>
            </a:endParaRPr>
          </a:p>
        </p:txBody>
      </p:sp>
      <p:sp>
        <p:nvSpPr>
          <p:cNvPr id="26664" name="Text Box 40"/>
          <p:cNvSpPr txBox="1">
            <a:spLocks noChangeArrowheads="1"/>
          </p:cNvSpPr>
          <p:nvPr/>
        </p:nvSpPr>
        <p:spPr bwMode="auto">
          <a:xfrm>
            <a:off x="5808663" y="407670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>
                <a:latin typeface="Times New Roman" pitchFamily="18" charset="0"/>
              </a:rPr>
              <a:t>3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26665" name="Text Box 41"/>
          <p:cNvSpPr txBox="1">
            <a:spLocks noChangeArrowheads="1"/>
          </p:cNvSpPr>
          <p:nvPr/>
        </p:nvSpPr>
        <p:spPr bwMode="auto">
          <a:xfrm>
            <a:off x="6888088" y="4077072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>
                <a:latin typeface="Times New Roman" pitchFamily="18" charset="0"/>
              </a:rPr>
              <a:t>4</a:t>
            </a:r>
            <a:endParaRPr lang="en-US" sz="3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997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6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6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6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63" grpId="0"/>
      <p:bldP spid="26662" grpId="0"/>
      <p:bldP spid="26664" grpId="0"/>
      <p:bldP spid="266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Gümrük vergileri ve Refah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Vergi sonucunda, ithal fiyatı yükselir, F</a:t>
            </a:r>
            <a:r>
              <a:rPr lang="tr-TR" baseline="-25000" dirty="0"/>
              <a:t>D</a:t>
            </a:r>
            <a:r>
              <a:rPr lang="tr-TR" dirty="0"/>
              <a:t>+G olur. </a:t>
            </a:r>
          </a:p>
          <a:p>
            <a:pPr>
              <a:lnSpc>
                <a:spcPct val="90000"/>
              </a:lnSpc>
            </a:pPr>
            <a:r>
              <a:rPr lang="tr-TR" dirty="0"/>
              <a:t>Talep edilen miktar M</a:t>
            </a:r>
            <a:r>
              <a:rPr lang="tr-TR" baseline="-25000" dirty="0"/>
              <a:t>4</a:t>
            </a:r>
            <a:r>
              <a:rPr lang="tr-TR" dirty="0"/>
              <a:t>’ten M</a:t>
            </a:r>
            <a:r>
              <a:rPr lang="tr-TR" baseline="-25000" dirty="0"/>
              <a:t>3</a:t>
            </a:r>
            <a:r>
              <a:rPr lang="tr-TR" dirty="0"/>
              <a:t>’e geriler. </a:t>
            </a:r>
          </a:p>
          <a:p>
            <a:pPr>
              <a:lnSpc>
                <a:spcPct val="90000"/>
              </a:lnSpc>
            </a:pPr>
            <a:r>
              <a:rPr lang="tr-TR" dirty="0"/>
              <a:t>Tüketici fazlası 1+2+3+4 kadar azalır. </a:t>
            </a:r>
          </a:p>
          <a:p>
            <a:pPr>
              <a:lnSpc>
                <a:spcPct val="90000"/>
              </a:lnSpc>
            </a:pPr>
            <a:r>
              <a:rPr lang="tr-TR" dirty="0"/>
              <a:t>Devlet, 3 numaralı alan kadar gümrük geliri elde eder. </a:t>
            </a:r>
          </a:p>
          <a:p>
            <a:pPr>
              <a:lnSpc>
                <a:spcPct val="90000"/>
              </a:lnSpc>
            </a:pPr>
            <a:r>
              <a:rPr lang="tr-TR" dirty="0"/>
              <a:t>Yerli üretici fazlasında 1 numaralı alan kadar artış olur. </a:t>
            </a:r>
          </a:p>
          <a:p>
            <a:pPr>
              <a:lnSpc>
                <a:spcPct val="90000"/>
              </a:lnSpc>
            </a:pPr>
            <a:r>
              <a:rPr lang="tr-TR" dirty="0"/>
              <a:t>2+4 kadar bir net refah kaybı meydana gelir.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473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388</Words>
  <Application>Microsoft Office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Theme</vt:lpstr>
      <vt:lpstr>Gümrük Vergilerinin Refah Etkileri</vt:lpstr>
      <vt:lpstr>Efektif Koruma Oranı</vt:lpstr>
      <vt:lpstr>Efektif Koruma Oranı</vt:lpstr>
      <vt:lpstr>Efektif Koruma Oranı</vt:lpstr>
      <vt:lpstr>Dış ticaret ve Refah</vt:lpstr>
      <vt:lpstr>Gümrük vergileri ve Refah - </vt:lpstr>
      <vt:lpstr>Dış Ticaret ve Refah</vt:lpstr>
      <vt:lpstr>Gümrük vergileri ve Refah  (Küçük ülke)</vt:lpstr>
      <vt:lpstr>Gümrük vergileri ve Refah</vt:lpstr>
      <vt:lpstr>Eksik Rekabet?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Kemal Kızılca</dc:creator>
  <cp:lastModifiedBy>Kemal Kızılca</cp:lastModifiedBy>
  <cp:revision>4</cp:revision>
  <dcterms:created xsi:type="dcterms:W3CDTF">2019-09-22T18:30:57Z</dcterms:created>
  <dcterms:modified xsi:type="dcterms:W3CDTF">2019-09-22T18:48:44Z</dcterms:modified>
</cp:coreProperties>
</file>