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20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21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23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24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Rounded Rectangle 25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Rounded Rectangle 26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40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41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42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43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FC69E-8C1F-452C-BE84-4177E2D162B8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25AAA80-5A4A-4D5D-83B4-9358359AEEC6}" type="slidenum">
              <a:rPr lang="tr-T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47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D03A6-B8FA-4388-AD30-68744FD26491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AC275-8171-494F-AB33-569FE46BB23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262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8F8C1-C244-4AC7-A531-3AE782056968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7D711-5A3F-4135-9720-4F46C201E9F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476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23DB-3BE8-4ABB-AB06-43096B858D4A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B49D5-AFCC-4093-8F9D-BB0A0EEAAAF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777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CFB340E-B5C7-4407-8A45-F0B938C6B04C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8FA270E-BE53-4D5F-9035-0B2E583E834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677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2BB99-3EBD-432D-9775-8D5E05C7658F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344FF-17AA-4204-9A8D-E0CD4C0421D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981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A3806-75C5-4008-AB91-CB1399572EE2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10846-835D-4D46-9E3E-7AF29F0E822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621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8CD41-36E8-44E9-BA96-EFE1E8D1A45F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D407C-4303-41F4-BC23-641D2CA11B9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16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09496-BBE0-40E8-BD7F-2A5794EC1D30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4A68B-C8A3-4350-834C-3487E6C9F9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145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97E20-FD1E-4CC7-933E-F7980EBEE548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D6CE2-7A69-4B25-80EF-6849D3E0005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150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1925F-4F09-4F40-BF25-D37BD74921BA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E19F0-B6F3-49EA-A03A-813F1F590C8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77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31.10.2014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35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51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3C24D0EC-B220-4029-82BA-62BF9A93AB59}" type="datetimeFigureOut">
              <a:rPr lang="tr-TR">
                <a:solidFill>
                  <a:srgbClr val="438086"/>
                </a:solidFill>
              </a:rPr>
              <a:pPr>
                <a:defRPr/>
              </a:pPr>
              <a:t>31.10.2014</a:t>
            </a:fld>
            <a:endParaRPr lang="tr-TR">
              <a:solidFill>
                <a:srgbClr val="43808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srgbClr val="438086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2744752-7920-48A8-B415-CF15DE3B1C9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49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214313" y="500063"/>
            <a:ext cx="8786812" cy="6072187"/>
          </a:xfrm>
        </p:spPr>
        <p:txBody>
          <a:bodyPr/>
          <a:lstStyle/>
          <a:p>
            <a:pPr eaLnBrk="1" hangingPunct="1"/>
            <a:r>
              <a:rPr lang="tr-TR" altLang="tr-TR" smtClean="0"/>
              <a:t>Haber verme: Acenta sahipleri ya da yöneticiler  işletme belgelerinde yaptıkları değişiklikleri 30 gün içerisinde Kültür ve Turizm Bakanlığı’na bildirmek durumundadır.</a:t>
            </a:r>
          </a:p>
          <a:p>
            <a:pPr eaLnBrk="1" hangingPunct="1">
              <a:buFont typeface="Georgia" pitchFamily="18" charset="0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Bilgi verme: Acentalar her yıl en geç Ekim ayı sonuna kadar 1 yıl önceki faaliyet raporlarını Kültür ve Turizm Bakanlığı’na bildirmek durumundadır.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Reklam ve tanıtma: Acentalar gerçeğe aykırı reklam yapamazlar. Reklam ve tanıtma belgelerinden birer nüshayı dağıtımdan 15 gün önce Kültür ve Turizm Bakanlığı’na göndermek durumundadır.</a:t>
            </a:r>
          </a:p>
          <a:p>
            <a:pPr eaLnBrk="1" hangingPunct="1">
              <a:buFont typeface="Georgia" pitchFamily="18" charset="0"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8072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142875" y="642938"/>
            <a:ext cx="8786813" cy="6072187"/>
          </a:xfrm>
        </p:spPr>
        <p:txBody>
          <a:bodyPr/>
          <a:lstStyle/>
          <a:p>
            <a:pPr eaLnBrk="1" hangingPunct="1"/>
            <a:r>
              <a:rPr lang="tr-TR" altLang="tr-TR" smtClean="0"/>
              <a:t>Yazışma: Acentalar Bakanlıktan gelen yazıları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15 gün içerisinde cevaplamak zorundadır ya da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gecikmenin nedenini bildirmek zorundadır. Yerli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ve yabancı kuruluşların turizm faaliyetleri ile ilgili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yazıları da bu sürede cevaplamak durumundadır.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Acentalar bu yazışmaları 5 yıl süreyle saklar. Bu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kuruluşlarla yapılan yazışmaların bir örneğini de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Bakanlığa gönderirler.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Mesleki sır: Acentalar, müşterilerinin isim, adres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ve gezileri ile ilgili bilgilerini gizli tutmak 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zorundadırlar.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97329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214313" y="500063"/>
            <a:ext cx="8715375" cy="6215062"/>
          </a:xfrm>
        </p:spPr>
        <p:txBody>
          <a:bodyPr/>
          <a:lstStyle/>
          <a:p>
            <a:pPr>
              <a:buFont typeface="Georgia" pitchFamily="18" charset="0"/>
              <a:buNone/>
            </a:pPr>
            <a:r>
              <a:rPr lang="tr-TR" altLang="tr-TR" sz="2000" b="1" smtClean="0"/>
              <a:t>MADDE 5 –</a:t>
            </a:r>
            <a:r>
              <a:rPr lang="tr-TR" altLang="tr-TR" sz="2000" smtClean="0"/>
              <a:t>  </a:t>
            </a:r>
            <a:r>
              <a:rPr lang="tr-TR" altLang="tr-TR" smtClean="0"/>
              <a:t>Seyahat acentalarının hizmetleri şunlardır: </a:t>
            </a:r>
          </a:p>
          <a:p>
            <a:pPr>
              <a:buFont typeface="Georgia" pitchFamily="18" charset="0"/>
              <a:buNone/>
            </a:pPr>
            <a:r>
              <a:rPr lang="tr-TR" altLang="tr-TR" sz="1200" smtClean="0"/>
              <a:t>	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1) Münferit veya gruplar için bir programa bağlı ya da programsız gecelemeli veya gecelemesiz yurt içi/yurt dışı tur veya paket turları tanıtır, oluşturur, pazarlar veya satar, 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2) Kara, deniz ve hava ulaştırma araçlarının ve bu araçlara sahip işletmelerin rezervasyonunu yapar, biletlerini satar,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3) Seyahat acentalarının ürettiği hizmetlerin tamamını ya da bir kısmını ürün sahibi seyahat acentası tarafından yetki verilmek suretiyle satar, 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4) Transfer yapar,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5) Kâr amacıyla konaklama, ulaşım, gezi, yeme-içme, eğlence sağlayan, sportif faaliyetler, kongre-konferans, dinî, sağlık, eğitim, kültürel, bilimsel ve meslekî inceleme, teşvik veya destek amaçlı seyahat ve bunun içinde yer alan hizmetleri organize etmeyi, sağlamayı, pazarlamayı, gerçekleştirmeyi içeren paket tur veya turları düzenler, satar,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6) Kâr amacıyla ikram, teşvik veya destek amaçlı olarak bedelsiz sunulmak üzere bedelini bizzat ödeyen kişi ya da kuruluşun yapacakları hizmetleri oluşturur, pazarlar veya satar.</a:t>
            </a:r>
          </a:p>
          <a:p>
            <a:pPr>
              <a:buFont typeface="Georgia" pitchFamily="18" charset="0"/>
              <a:buNone/>
            </a:pPr>
            <a:endParaRPr lang="tr-TR" altLang="tr-TR" sz="1200" smtClean="0"/>
          </a:p>
          <a:p>
            <a:pPr>
              <a:buFont typeface="Georgia" pitchFamily="18" charset="0"/>
              <a:buNone/>
            </a:pPr>
            <a:r>
              <a:rPr lang="tr-TR" altLang="tr-TR" sz="2000" smtClean="0"/>
              <a:t>Seyahat acentalarının yapabileceği diğer hizmetler şunlardır: 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1) Ulusal ve uluslararası kuruluşlarca da kabul edilen turizm faaliyetlerinin oluşturduğu ürünleri satabilir,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2) Turizmle ilgili ve turizm hareketinin gerektirdiği konular hakkında turistin tabi olduğu döviz, vize, gümrük gibi işlemlere ilişkin bilgi verebilir, vize işlemlerini yapabilir, 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3) Seyahat acentaları işyerinde veya araçlarında turistik nitelikte kitap, resim, kartpostal, hediyelik eşya, turistin ihtiyaç duyacağı enformasyon malzemelerini satabilir, </a:t>
            </a:r>
          </a:p>
          <a:p>
            <a:pPr>
              <a:buFont typeface="Georgia" pitchFamily="18" charset="0"/>
              <a:buNone/>
            </a:pPr>
            <a:r>
              <a:rPr lang="tr-TR" altLang="tr-TR" sz="1400" smtClean="0"/>
              <a:t>4) Ticarî amaçla sürücülü veya sürücüsüz olarak 15+1 veya daha az koltuk kapasitesine sahip, yolcu ve eşyalarını taşımaya mahsus taşıtları yurt içinde veya yurt dışında olmak üzere, yazılı bir sözleşmeyle belirli süreli kiralanmasını yapabilir. </a:t>
            </a:r>
          </a:p>
          <a:p>
            <a:endParaRPr lang="tr-TR" altLang="tr-TR" sz="1000" smtClean="0"/>
          </a:p>
        </p:txBody>
      </p:sp>
    </p:spTree>
    <p:extLst>
      <p:ext uri="{BB962C8B-B14F-4D97-AF65-F5344CB8AC3E}">
        <p14:creationId xmlns:p14="http://schemas.microsoft.com/office/powerpoint/2010/main" val="1049880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Seyahat Acentalarının Sınıflandırılması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428750"/>
            <a:ext cx="8715375" cy="5145088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Sunulan Hizmete Göre: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Havayolu bilet satış, tur satış, araç kiralama, kongre,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ulaştırma, teşvik seyahat, yat  acentaları, tur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operatörü temsilcisi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Yapısal: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A-Büyük dağıtım ( T.o. nin ürünlerini pazarlayan t.o.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ile s.a. arasında aracı konumda olanlar)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B- Endüstriyel firmalar için uzmanlaşmışlar ( Büyük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işletmelerin kendi personeli için anlaşma yaptıkları)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C- Bağımsız ( Genelde bilet ve paket tur satışları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dirty="0" smtClean="0"/>
              <a:t>yapan belirli bağlantısı olmayanlar ) </a:t>
            </a:r>
          </a:p>
        </p:txBody>
      </p:sp>
    </p:spTree>
    <p:extLst>
      <p:ext uri="{BB962C8B-B14F-4D97-AF65-F5344CB8AC3E}">
        <p14:creationId xmlns:p14="http://schemas.microsoft.com/office/powerpoint/2010/main" val="2653442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214313" y="642938"/>
            <a:ext cx="8715375" cy="5930900"/>
          </a:xfrm>
        </p:spPr>
        <p:txBody>
          <a:bodyPr/>
          <a:lstStyle/>
          <a:p>
            <a:pPr eaLnBrk="1" hangingPunct="1"/>
            <a:r>
              <a:rPr lang="tr-TR" altLang="tr-TR" smtClean="0"/>
              <a:t>İşlevsel: </a:t>
            </a:r>
          </a:p>
          <a:p>
            <a:pPr eaLnBrk="1" hangingPunct="1">
              <a:buFont typeface="Georgia" pitchFamily="18" charset="0"/>
              <a:buNone/>
            </a:pPr>
            <a:r>
              <a:rPr lang="tr-TR" altLang="tr-TR" smtClean="0"/>
              <a:t>Incoming ve Outgoing acentalar</a:t>
            </a:r>
          </a:p>
          <a:p>
            <a:pPr eaLnBrk="1" hangingPunct="1"/>
            <a:r>
              <a:rPr lang="tr-TR" altLang="tr-TR" smtClean="0"/>
              <a:t>Yasal: 1618’e göre</a:t>
            </a:r>
          </a:p>
          <a:p>
            <a:pPr>
              <a:buFont typeface="Georgia" pitchFamily="18" charset="0"/>
              <a:buNone/>
            </a:pPr>
            <a:r>
              <a:rPr lang="tr-TR" altLang="tr-TR" sz="1800" b="1" smtClean="0"/>
              <a:t>MADDE 7 –</a:t>
            </a:r>
            <a:r>
              <a:rPr lang="tr-TR" altLang="tr-TR" sz="1800" smtClean="0"/>
              <a:t> (1) Seyahat acentaları yaptıkları hizmetler bakımından üç gruba ayrılır; </a:t>
            </a:r>
          </a:p>
          <a:p>
            <a:pPr>
              <a:buFont typeface="Georgia" pitchFamily="18" charset="0"/>
              <a:buNone/>
            </a:pPr>
            <a:r>
              <a:rPr lang="tr-TR" altLang="tr-TR" sz="1800" b="1" smtClean="0">
                <a:solidFill>
                  <a:srgbClr val="00B050"/>
                </a:solidFill>
              </a:rPr>
              <a:t>a) A Grubu Seyahat Acentası: </a:t>
            </a:r>
            <a:r>
              <a:rPr lang="tr-TR" altLang="tr-TR" sz="1800" smtClean="0"/>
              <a:t>Tüm seyahat acentalığı hizmetlerini yapar.</a:t>
            </a:r>
          </a:p>
          <a:p>
            <a:pPr>
              <a:buFont typeface="Georgia" pitchFamily="18" charset="0"/>
              <a:buNone/>
            </a:pPr>
            <a:r>
              <a:rPr lang="tr-TR" altLang="tr-TR" sz="1800" b="1" smtClean="0">
                <a:solidFill>
                  <a:srgbClr val="00B050"/>
                </a:solidFill>
              </a:rPr>
              <a:t>b) B Grubu Seyahat Acentası: </a:t>
            </a:r>
            <a:r>
              <a:rPr lang="tr-TR" altLang="tr-TR" sz="1800" smtClean="0"/>
              <a:t>Kara, deniz ve hava ulaştırma araçlarına ilişkin rezervasyon ve bilet satışı hizmetleri ile A grubu seyahat acentalarının düzenledikleri turların biletlerinin rezervasyonunu ve satışını yapar. </a:t>
            </a:r>
          </a:p>
          <a:p>
            <a:pPr>
              <a:buFont typeface="Georgia" pitchFamily="18" charset="0"/>
              <a:buNone/>
            </a:pPr>
            <a:r>
              <a:rPr lang="tr-TR" altLang="tr-TR" sz="1800" b="1" smtClean="0">
                <a:solidFill>
                  <a:srgbClr val="00B050"/>
                </a:solidFill>
              </a:rPr>
              <a:t>c) C Grubu Seyahat Acentası: </a:t>
            </a:r>
            <a:r>
              <a:rPr lang="tr-TR" altLang="tr-TR" sz="1800" smtClean="0"/>
              <a:t>Yalnız Türk vatandaşı için yurt içi turları tanıtır, üretir, pazarlar veya satar.</a:t>
            </a:r>
          </a:p>
          <a:p>
            <a:pPr>
              <a:buFont typeface="Georgia" pitchFamily="18" charset="0"/>
              <a:buNone/>
            </a:pPr>
            <a:r>
              <a:rPr lang="tr-TR" altLang="tr-TR" sz="1800" smtClean="0"/>
              <a:t>	(2) Ayrıca, B ve C grubu seyahat acentaları, kendilerine A grubu seyahat acentalarınca verilen hizmeti yerine getirir ve bu acentaların ürünlerini tanıtır, pazarlar veya satar.</a:t>
            </a:r>
          </a:p>
          <a:p>
            <a:pPr>
              <a:buFont typeface="Georgia" pitchFamily="18" charset="0"/>
              <a:buNone/>
            </a:pPr>
            <a:r>
              <a:rPr lang="tr-TR" altLang="tr-TR" sz="1800" smtClean="0"/>
              <a:t>	(3) A grubu seyahat acentasının, B veya C grubu seyahat acentasına gerçekleştirmeleri için vereceği görevin bir yazı ya da sözleşme ile belgelenmesi gerekir. Bu görev, A grubu seyahat acentası hizmetine giren bir paket tur veya turun tamamının B veya C grubu seyahat acentasınca düzenlenmesi şeklinde olamaz.</a:t>
            </a:r>
          </a:p>
          <a:p>
            <a:r>
              <a:rPr lang="tr-TR" altLang="tr-TR" sz="1800" smtClean="0"/>
              <a:t> 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9167008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Ekran Gösterisi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Ofis Teması</vt:lpstr>
      <vt:lpstr>Urban</vt:lpstr>
      <vt:lpstr>PowerPoint Sunusu</vt:lpstr>
      <vt:lpstr>PowerPoint Sunusu</vt:lpstr>
      <vt:lpstr>PowerPoint Sunusu</vt:lpstr>
      <vt:lpstr>Seyahat Acentalarının Sınıflandırılması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gül</dc:creator>
  <cp:lastModifiedBy>gül</cp:lastModifiedBy>
  <cp:revision>1</cp:revision>
  <dcterms:created xsi:type="dcterms:W3CDTF">2014-10-31T11:55:02Z</dcterms:created>
  <dcterms:modified xsi:type="dcterms:W3CDTF">2014-10-31T11:55:19Z</dcterms:modified>
</cp:coreProperties>
</file>