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3" r:id="rId1"/>
  </p:sldMasterIdLst>
  <p:notesMasterIdLst>
    <p:notesMasterId r:id="rId11"/>
  </p:notesMasterIdLst>
  <p:sldIdLst>
    <p:sldId id="256" r:id="rId2"/>
    <p:sldId id="257" r:id="rId3"/>
    <p:sldId id="259" r:id="rId4"/>
    <p:sldId id="260" r:id="rId5"/>
    <p:sldId id="261" r:id="rId6"/>
    <p:sldId id="258" r:id="rId7"/>
    <p:sldId id="264" r:id="rId8"/>
    <p:sldId id="265" r:id="rId9"/>
    <p:sldId id="28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snapToGrid="0" snapToObjects="1">
      <p:cViewPr>
        <p:scale>
          <a:sx n="77" d="100"/>
          <a:sy n="77" d="100"/>
        </p:scale>
        <p:origin x="-408"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A5F26D-62A4-F243-AC12-7C8BC010C689}" type="datetimeFigureOut">
              <a:rPr lang="tr-TR" smtClean="0"/>
              <a:t>20.11.2019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D94A10-42CA-B547-AC1D-F00BD6B77B77}" type="slidenum">
              <a:rPr lang="tr-TR" smtClean="0"/>
              <a:t>‹#›</a:t>
            </a:fld>
            <a:endParaRPr lang="tr-TR"/>
          </a:p>
        </p:txBody>
      </p:sp>
    </p:spTree>
    <p:extLst>
      <p:ext uri="{BB962C8B-B14F-4D97-AF65-F5344CB8AC3E}">
        <p14:creationId xmlns:p14="http://schemas.microsoft.com/office/powerpoint/2010/main" val="1829040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12192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grpSp>
        <p:nvGrpSpPr>
          <p:cNvPr id="8" name="Group 7"/>
          <p:cNvGrpSpPr/>
          <p:nvPr/>
        </p:nvGrpSpPr>
        <p:grpSpPr>
          <a:xfrm>
            <a:off x="1592135" y="2887530"/>
            <a:ext cx="9038813"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77788" y="1387737"/>
            <a:ext cx="9036424"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828800" y="3767862"/>
            <a:ext cx="85344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1" name="Group 10"/>
          <p:cNvGrpSpPr/>
          <p:nvPr/>
        </p:nvGrpSpPr>
        <p:grpSpPr>
          <a:xfrm>
            <a:off x="1563446" y="1392217"/>
            <a:ext cx="9038813" cy="923330"/>
            <a:chOff x="1172584" y="1381459"/>
            <a:chExt cx="6779110" cy="923330"/>
          </a:xfrm>
        </p:grpSpPr>
        <p:sp>
          <p:nvSpPr>
            <p:cNvPr id="15" name="TextBox 14"/>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22081" y="559399"/>
            <a:ext cx="2237591"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7985" y="849855"/>
            <a:ext cx="7343889"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1" name="Group 10"/>
          <p:cNvGrpSpPr/>
          <p:nvPr/>
        </p:nvGrpSpPr>
        <p:grpSpPr>
          <a:xfrm rot="5400000">
            <a:off x="6125426" y="2880824"/>
            <a:ext cx="5480154" cy="923330"/>
            <a:chOff x="1815339" y="1496875"/>
            <a:chExt cx="5480154" cy="692497"/>
          </a:xfrm>
        </p:grpSpPr>
        <p:sp>
          <p:nvSpPr>
            <p:cNvPr id="12" name="TextBox 11"/>
            <p:cNvSpPr txBox="1"/>
            <p:nvPr/>
          </p:nvSpPr>
          <p:spPr>
            <a:xfrm>
              <a:off x="4147073" y="1496875"/>
              <a:ext cx="877163" cy="692497"/>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563446" y="1392217"/>
            <a:ext cx="9038813" cy="923330"/>
            <a:chOff x="1172584" y="1381459"/>
            <a:chExt cx="6779110" cy="923330"/>
          </a:xfrm>
        </p:grpSpPr>
        <p:sp>
          <p:nvSpPr>
            <p:cNvPr id="13" name="TextBox 12"/>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12192000" cy="6858000"/>
          </a:xfrm>
          <a:prstGeom prst="rect">
            <a:avLst/>
          </a:prstGeom>
        </p:spPr>
      </p:pic>
      <p:grpSp>
        <p:nvGrpSpPr>
          <p:cNvPr id="7" name="Group 7"/>
          <p:cNvGrpSpPr/>
          <p:nvPr/>
        </p:nvGrpSpPr>
        <p:grpSpPr>
          <a:xfrm>
            <a:off x="1563446" y="2887579"/>
            <a:ext cx="9038813" cy="923330"/>
            <a:chOff x="1172584" y="1381459"/>
            <a:chExt cx="6779110" cy="923330"/>
          </a:xfrm>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920054" y="1204857"/>
            <a:ext cx="10339617"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32331" y="3767317"/>
            <a:ext cx="10312996"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914400" y="2240280"/>
            <a:ext cx="5071872"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6193535" y="2240280"/>
            <a:ext cx="5071872"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402080" y="2240280"/>
            <a:ext cx="458992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7984" y="2947595"/>
            <a:ext cx="5071872"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69741" y="2240280"/>
            <a:ext cx="4596384"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944368"/>
            <a:ext cx="50663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4" name="Group 13"/>
          <p:cNvGrpSpPr/>
          <p:nvPr/>
        </p:nvGrpSpPr>
        <p:grpSpPr>
          <a:xfrm>
            <a:off x="1563446" y="1392217"/>
            <a:ext cx="9038813" cy="923330"/>
            <a:chOff x="1172584" y="1381459"/>
            <a:chExt cx="6779110" cy="923330"/>
          </a:xfrm>
        </p:grpSpPr>
        <p:sp>
          <p:nvSpPr>
            <p:cNvPr id="16" name="TextBox 15"/>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0" name="Group 9"/>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12773" y="1678196"/>
            <a:ext cx="4563311"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922669" y="559399"/>
            <a:ext cx="5488889"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12773" y="3603813"/>
            <a:ext cx="4548967"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03642" y="4668819"/>
            <a:ext cx="10356028"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911723" y="666965"/>
            <a:ext cx="6362875"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7986" y="5324306"/>
            <a:ext cx="10341685"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7987" y="570156"/>
            <a:ext cx="10341684"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32330" y="2248348"/>
            <a:ext cx="10327340"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80504" y="6161443"/>
            <a:ext cx="2844800" cy="365125"/>
          </a:xfrm>
          <a:prstGeom prst="rect">
            <a:avLst/>
          </a:prstGeom>
        </p:spPr>
        <p:txBody>
          <a:bodyPr vert="horz" lIns="91440" tIns="45720" rIns="91440" bIns="45720" rtlCol="0" anchor="ctr"/>
          <a:lstStyle>
            <a:lvl1pPr algn="l">
              <a:defRPr sz="1200">
                <a:solidFill>
                  <a:schemeClr val="tx2"/>
                </a:solidFill>
              </a:defRPr>
            </a:lvl1p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3"/>
          </p:nvPr>
        </p:nvSpPr>
        <p:spPr>
          <a:xfrm>
            <a:off x="4165600" y="6161443"/>
            <a:ext cx="38608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8852352" y="6161443"/>
            <a:ext cx="2844800" cy="365125"/>
          </a:xfrm>
          <a:prstGeom prst="rect">
            <a:avLst/>
          </a:prstGeom>
        </p:spPr>
        <p:txBody>
          <a:bodyPr vert="horz" lIns="91440" tIns="45720" rIns="91440" bIns="45720" rtlCol="0" anchor="ctr"/>
          <a:lstStyle>
            <a:lvl1pPr algn="r">
              <a:defRPr sz="1200">
                <a:solidFill>
                  <a:schemeClr val="tx2"/>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Tapu Sicili</a:t>
            </a:r>
            <a:r>
              <a:rPr lang="tr-TR" dirty="0" smtClean="0"/>
              <a:t>-1</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535075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54908" y="2051222"/>
            <a:ext cx="10604762" cy="4074941"/>
          </a:xfrm>
        </p:spPr>
        <p:txBody>
          <a:bodyPr/>
          <a:lstStyle/>
          <a:p>
            <a:pPr algn="just"/>
            <a:r>
              <a:rPr lang="tr-TR" dirty="0" smtClean="0"/>
              <a:t>Medeni Kanun taşınmazlarda ayni hakları açıklamak üzere ‘</a:t>
            </a:r>
            <a:r>
              <a:rPr lang="tr-TR" i="1" dirty="0" smtClean="0"/>
              <a:t>Tapu Sicili’ sistemini kabul etmiştir.</a:t>
            </a:r>
          </a:p>
          <a:p>
            <a:pPr algn="just"/>
            <a:r>
              <a:rPr lang="tr-TR" dirty="0" smtClean="0"/>
              <a:t>Bu sistemde taşınmazlar üzerindeki ayni hakları üçüncü kişilere tanıtma görevini resmi memurlar tarafından tutulan tapu sicilindeki tesciller yerine getirir.</a:t>
            </a:r>
          </a:p>
          <a:p>
            <a:pPr algn="just"/>
            <a:r>
              <a:rPr lang="tr-TR" dirty="0" smtClean="0"/>
              <a:t>Tapu sicili </a:t>
            </a:r>
            <a:r>
              <a:rPr lang="tr-TR" i="1" dirty="0" smtClean="0"/>
              <a:t>‘ayni sistem’</a:t>
            </a:r>
            <a:r>
              <a:rPr lang="tr-TR" dirty="0" smtClean="0"/>
              <a:t> denilen usule göre tutulur. TMK m. </a:t>
            </a:r>
            <a:r>
              <a:rPr lang="tr-TR" dirty="0"/>
              <a:t>1000/1’e göre, </a:t>
            </a:r>
            <a:r>
              <a:rPr lang="tr-TR" i="1" dirty="0"/>
              <a:t>‘Her </a:t>
            </a:r>
            <a:r>
              <a:rPr lang="tr-TR" i="1" dirty="0" smtClean="0"/>
              <a:t>taşınmaza </a:t>
            </a:r>
            <a:r>
              <a:rPr lang="tr-TR" i="1" dirty="0"/>
              <a:t>kütükte bir sayfa ayrılır ve sayfa numaraları birbirini izler</a:t>
            </a:r>
            <a:r>
              <a:rPr lang="tr-TR" i="1" dirty="0" smtClean="0"/>
              <a:t>.’</a:t>
            </a:r>
          </a:p>
          <a:p>
            <a:pPr algn="just"/>
            <a:r>
              <a:rPr lang="tr-TR" dirty="0" smtClean="0"/>
              <a:t>Medeni Kanunda öngörülmüş bulunan tapu sicili sisteminin en iyi biçimde işleyebilmesi için arazinin sınırlarının fenni usullerle belirlenerek planın yapılması gerekir.</a:t>
            </a:r>
            <a:endParaRPr lang="tr-TR" dirty="0"/>
          </a:p>
        </p:txBody>
      </p:sp>
      <p:sp>
        <p:nvSpPr>
          <p:cNvPr id="2" name="Başlık 1"/>
          <p:cNvSpPr>
            <a:spLocks noGrp="1"/>
          </p:cNvSpPr>
          <p:nvPr>
            <p:ph type="title"/>
          </p:nvPr>
        </p:nvSpPr>
        <p:spPr>
          <a:xfrm>
            <a:off x="234778" y="234778"/>
            <a:ext cx="11504141" cy="1389628"/>
          </a:xfrm>
        </p:spPr>
        <p:txBody>
          <a:bodyPr>
            <a:normAutofit fontScale="90000"/>
          </a:bodyPr>
          <a:lstStyle/>
          <a:p>
            <a:r>
              <a:rPr lang="tr-TR" dirty="0" smtClean="0"/>
              <a:t>1. Tapu Sicili Hakkında Genel Bilgiler</a:t>
            </a:r>
            <a:endParaRPr lang="tr-TR" dirty="0"/>
          </a:p>
        </p:txBody>
      </p:sp>
    </p:spTree>
    <p:extLst>
      <p:ext uri="{BB962C8B-B14F-4D97-AF65-F5344CB8AC3E}">
        <p14:creationId xmlns:p14="http://schemas.microsoft.com/office/powerpoint/2010/main" val="18479306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248348"/>
            <a:ext cx="11195222" cy="4411944"/>
          </a:xfrm>
        </p:spPr>
        <p:txBody>
          <a:bodyPr>
            <a:normAutofit fontScale="62500" lnSpcReduction="20000"/>
          </a:bodyPr>
          <a:lstStyle/>
          <a:p>
            <a:pPr marL="0" indent="0">
              <a:buNone/>
            </a:pPr>
            <a:r>
              <a:rPr lang="tr-TR" b="1" dirty="0" smtClean="0"/>
              <a:t>I. Genel Olarak</a:t>
            </a:r>
          </a:p>
          <a:p>
            <a:pPr marL="0" indent="0">
              <a:buNone/>
            </a:pPr>
            <a:r>
              <a:rPr lang="tr-TR" dirty="0" smtClean="0"/>
              <a:t>Tapu sicili çeşitli unsurlardan meydana gelen bir bütündür. Taşınmazların hukuki durumunu göstermek üzere tutulan çeşitli defter ve belgelerin tümü bu bütün içinde yer alır. Tapu sicilini oluşturan unsurların bazıları asli (ana), bazıları ise </a:t>
            </a:r>
            <a:r>
              <a:rPr lang="tr-TR" dirty="0" err="1" smtClean="0"/>
              <a:t>fer’i</a:t>
            </a:r>
            <a:r>
              <a:rPr lang="tr-TR" dirty="0" smtClean="0"/>
              <a:t> (yardımcı) unsurlardır.</a:t>
            </a:r>
          </a:p>
          <a:p>
            <a:pPr marL="0" indent="0">
              <a:buNone/>
            </a:pPr>
            <a:r>
              <a:rPr lang="tr-TR" dirty="0" smtClean="0"/>
              <a:t>TMK m. 997/2’ye göre, </a:t>
            </a:r>
            <a:r>
              <a:rPr lang="tr-TR" dirty="0"/>
              <a:t>tapu sicilinin asli unsurları, </a:t>
            </a:r>
            <a:r>
              <a:rPr lang="tr-TR" dirty="0" smtClean="0"/>
              <a:t>tapu </a:t>
            </a:r>
            <a:r>
              <a:rPr lang="tr-TR" dirty="0"/>
              <a:t>sicili, tapu kütüğü ve kat mülkiyeti kütüğü ile bunları tamamlayan yevmiye defteri </a:t>
            </a:r>
            <a:r>
              <a:rPr lang="tr-TR" dirty="0" smtClean="0"/>
              <a:t>ve belgeler </a:t>
            </a:r>
            <a:r>
              <a:rPr lang="tr-TR" dirty="0"/>
              <a:t>ile plânlardan oluşur</a:t>
            </a:r>
            <a:r>
              <a:rPr lang="tr-TR" dirty="0" smtClean="0"/>
              <a:t>.</a:t>
            </a:r>
          </a:p>
          <a:p>
            <a:pPr marL="0" indent="0">
              <a:buNone/>
            </a:pPr>
            <a:r>
              <a:rPr lang="tr-TR" b="1" dirty="0"/>
              <a:t>ANA SİCİLLER</a:t>
            </a:r>
          </a:p>
          <a:p>
            <a:r>
              <a:rPr lang="tr-TR" dirty="0"/>
              <a:t>Tapu Kütüğü</a:t>
            </a:r>
          </a:p>
          <a:p>
            <a:r>
              <a:rPr lang="tr-TR" dirty="0"/>
              <a:t>Kat Mülkiyeti Kütüğü</a:t>
            </a:r>
          </a:p>
          <a:p>
            <a:r>
              <a:rPr lang="tr-TR" dirty="0"/>
              <a:t>Tamamlayıcı Siciller</a:t>
            </a:r>
          </a:p>
          <a:p>
            <a:pPr>
              <a:buFont typeface="Arial" pitchFamily="34" charset="0"/>
              <a:buChar char="•"/>
            </a:pPr>
            <a:r>
              <a:rPr lang="tr-TR" dirty="0"/>
              <a:t>Yevmiye Defteri</a:t>
            </a:r>
          </a:p>
          <a:p>
            <a:pPr>
              <a:buFont typeface="Arial" pitchFamily="34" charset="0"/>
              <a:buChar char="•"/>
            </a:pPr>
            <a:r>
              <a:rPr lang="tr-TR" dirty="0"/>
              <a:t>Planlar</a:t>
            </a:r>
          </a:p>
          <a:p>
            <a:pPr>
              <a:buFont typeface="Arial" pitchFamily="34" charset="0"/>
              <a:buChar char="•"/>
            </a:pPr>
            <a:r>
              <a:rPr lang="tr-TR" dirty="0"/>
              <a:t>Belgeler</a:t>
            </a:r>
          </a:p>
          <a:p>
            <a:pPr marL="0" indent="0">
              <a:buNone/>
            </a:pPr>
            <a:r>
              <a:rPr lang="tr-TR" b="1" dirty="0"/>
              <a:t>YARDIMCI SİCİLLER</a:t>
            </a:r>
          </a:p>
          <a:p>
            <a:r>
              <a:rPr lang="tr-TR" dirty="0" smtClean="0"/>
              <a:t>Tapu Envanter Defteri</a:t>
            </a:r>
            <a:endParaRPr lang="tr-TR" dirty="0"/>
          </a:p>
          <a:p>
            <a:r>
              <a:rPr lang="tr-TR" dirty="0"/>
              <a:t>Aziller Sicili</a:t>
            </a:r>
          </a:p>
          <a:p>
            <a:r>
              <a:rPr lang="tr-TR" dirty="0"/>
              <a:t>Düzeltmeler Sicili</a:t>
            </a:r>
          </a:p>
          <a:p>
            <a:r>
              <a:rPr lang="tr-TR" dirty="0"/>
              <a:t>Kamu Orta Malları </a:t>
            </a:r>
            <a:r>
              <a:rPr lang="tr-TR" dirty="0" smtClean="0"/>
              <a:t>Sicili</a:t>
            </a:r>
          </a:p>
          <a:p>
            <a:r>
              <a:rPr lang="tr-TR" dirty="0" smtClean="0"/>
              <a:t>İdari Sınırlar Kayıt Defteri</a:t>
            </a:r>
            <a:endParaRPr lang="tr-TR" dirty="0"/>
          </a:p>
          <a:p>
            <a:pPr marL="0" indent="0">
              <a:buNone/>
            </a:pPr>
            <a:endParaRPr lang="tr-TR" dirty="0"/>
          </a:p>
        </p:txBody>
      </p:sp>
      <p:sp>
        <p:nvSpPr>
          <p:cNvPr id="2" name="Unvan 1"/>
          <p:cNvSpPr>
            <a:spLocks noGrp="1"/>
          </p:cNvSpPr>
          <p:nvPr>
            <p:ph type="title"/>
          </p:nvPr>
        </p:nvSpPr>
        <p:spPr/>
        <p:txBody>
          <a:bodyPr/>
          <a:lstStyle/>
          <a:p>
            <a:r>
              <a:rPr lang="tr-TR" dirty="0" smtClean="0"/>
              <a:t>2. </a:t>
            </a:r>
            <a:r>
              <a:rPr lang="tr-TR" dirty="0" smtClean="0"/>
              <a:t>Tapu Sicilinin Unsurları</a:t>
            </a:r>
            <a:endParaRPr lang="tr-TR" dirty="0"/>
          </a:p>
        </p:txBody>
      </p:sp>
    </p:spTree>
    <p:extLst>
      <p:ext uri="{BB962C8B-B14F-4D97-AF65-F5344CB8AC3E}">
        <p14:creationId xmlns:p14="http://schemas.microsoft.com/office/powerpoint/2010/main" val="9814388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b="1" dirty="0" smtClean="0"/>
              <a:t>Kadastrosu Yapılmamış Yerlerde Tutulan Defterler</a:t>
            </a:r>
          </a:p>
          <a:p>
            <a:r>
              <a:rPr lang="tr-TR" dirty="0" smtClean="0"/>
              <a:t>Zabıt Defteri</a:t>
            </a:r>
          </a:p>
          <a:p>
            <a:r>
              <a:rPr lang="tr-TR" dirty="0" smtClean="0"/>
              <a:t>Kat Mülkiyeti Zabıt Defteri</a:t>
            </a:r>
          </a:p>
          <a:p>
            <a:r>
              <a:rPr lang="tr-TR" dirty="0" smtClean="0"/>
              <a:t>İpotek Kayıt Defteri</a:t>
            </a:r>
          </a:p>
          <a:p>
            <a:r>
              <a:rPr lang="tr-TR" dirty="0" smtClean="0"/>
              <a:t>Diğer Defterler</a:t>
            </a:r>
            <a:endParaRPr lang="tr-TR" dirty="0"/>
          </a:p>
        </p:txBody>
      </p:sp>
    </p:spTree>
    <p:extLst>
      <p:ext uri="{BB962C8B-B14F-4D97-AF65-F5344CB8AC3E}">
        <p14:creationId xmlns:p14="http://schemas.microsoft.com/office/powerpoint/2010/main" val="3110250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dirty="0"/>
              <a:t>Taşınmaza Sayfa Açılması </a:t>
            </a:r>
            <a:r>
              <a:rPr lang="tr-TR" dirty="0" smtClean="0"/>
              <a:t>İlkesi (</a:t>
            </a:r>
            <a:r>
              <a:rPr lang="tr-TR" dirty="0" err="1" smtClean="0"/>
              <a:t>Aynilik</a:t>
            </a:r>
            <a:r>
              <a:rPr lang="tr-TR" dirty="0" smtClean="0"/>
              <a:t> İlkesi)</a:t>
            </a:r>
            <a:endParaRPr lang="tr-TR" dirty="0"/>
          </a:p>
          <a:p>
            <a:pPr algn="just"/>
            <a:r>
              <a:rPr lang="tr-TR" dirty="0"/>
              <a:t>Tescil İlkesi</a:t>
            </a:r>
          </a:p>
          <a:p>
            <a:pPr algn="just"/>
            <a:r>
              <a:rPr lang="tr-TR" dirty="0"/>
              <a:t>Tescilin Sebebe Bağlılığı İlkesi</a:t>
            </a:r>
          </a:p>
          <a:p>
            <a:pPr algn="just"/>
            <a:r>
              <a:rPr lang="tr-TR" dirty="0"/>
              <a:t>Tapu Siciline Güven İlkesi</a:t>
            </a:r>
          </a:p>
          <a:p>
            <a:pPr algn="just"/>
            <a:r>
              <a:rPr lang="tr-TR" dirty="0"/>
              <a:t>Açıklık İlkesi</a:t>
            </a:r>
          </a:p>
          <a:p>
            <a:pPr marL="0" indent="0" algn="just">
              <a:buNone/>
            </a:pPr>
            <a:endParaRPr lang="tr-TR" dirty="0"/>
          </a:p>
        </p:txBody>
      </p:sp>
      <p:sp>
        <p:nvSpPr>
          <p:cNvPr id="2" name="Unvan 1"/>
          <p:cNvSpPr>
            <a:spLocks noGrp="1"/>
          </p:cNvSpPr>
          <p:nvPr>
            <p:ph type="title"/>
          </p:nvPr>
        </p:nvSpPr>
        <p:spPr>
          <a:xfrm>
            <a:off x="308918" y="0"/>
            <a:ext cx="11714205" cy="1624406"/>
          </a:xfrm>
        </p:spPr>
        <p:txBody>
          <a:bodyPr/>
          <a:lstStyle/>
          <a:p>
            <a:r>
              <a:rPr lang="tr-TR" dirty="0" smtClean="0"/>
              <a:t>3. Tapu Sicili Sistemine Hakim Olan İlkeler</a:t>
            </a:r>
            <a:endParaRPr lang="tr-TR" dirty="0"/>
          </a:p>
        </p:txBody>
      </p:sp>
    </p:spTree>
    <p:extLst>
      <p:ext uri="{BB962C8B-B14F-4D97-AF65-F5344CB8AC3E}">
        <p14:creationId xmlns:p14="http://schemas.microsoft.com/office/powerpoint/2010/main" val="499038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4777" y="2248348"/>
            <a:ext cx="11701849" cy="4609652"/>
          </a:xfrm>
        </p:spPr>
        <p:txBody>
          <a:bodyPr/>
          <a:lstStyle/>
          <a:p>
            <a:pPr marL="0" indent="0">
              <a:buNone/>
            </a:pPr>
            <a:r>
              <a:rPr lang="tr-TR" b="1" dirty="0" smtClean="0"/>
              <a:t>I. Sorumluluğun Hukuki Niteliği</a:t>
            </a:r>
          </a:p>
          <a:p>
            <a:r>
              <a:rPr lang="tr-TR" dirty="0" smtClean="0"/>
              <a:t>TMK m. 1007/1’e göre</a:t>
            </a:r>
            <a:r>
              <a:rPr lang="tr-TR" dirty="0"/>
              <a:t>, </a:t>
            </a:r>
            <a:r>
              <a:rPr lang="tr-TR" i="1" dirty="0"/>
              <a:t>‘Tapu sicilinin tutulmasından doğan bütün zararlardan Devlet sorumludur. </a:t>
            </a:r>
            <a:r>
              <a:rPr lang="tr-TR" i="1" dirty="0" smtClean="0"/>
              <a:t>’</a:t>
            </a:r>
          </a:p>
          <a:p>
            <a:r>
              <a:rPr lang="tr-TR" dirty="0" smtClean="0"/>
              <a:t>Kanun koyucu, taşınmazlar üzerindeki Devlet eliyle tutulan bir sicille açıklık kazanmasının hak ve işlem güvenliği yönünden sağladığı teminatın bir uzantısı olarak, TMK m. 1007’de tapu sicilinin yolsuz tutulmasından doğan zararlardan Devletin sorumlu olduğu ilkesini hükme bağlamak zorunluluğu duymuştur.</a:t>
            </a:r>
          </a:p>
          <a:p>
            <a:r>
              <a:rPr lang="tr-TR" dirty="0" smtClean="0"/>
              <a:t>TMK m. 1007’de Devlet için düzenlenmiş sorumluluk aslidir. Devlet kusursuz sorumludur.</a:t>
            </a:r>
            <a:r>
              <a:rPr lang="tr-TR" dirty="0" smtClean="0"/>
              <a:t> </a:t>
            </a:r>
            <a:endParaRPr lang="tr-TR" dirty="0" smtClean="0"/>
          </a:p>
        </p:txBody>
      </p:sp>
      <p:sp>
        <p:nvSpPr>
          <p:cNvPr id="2" name="Başlık 1"/>
          <p:cNvSpPr>
            <a:spLocks noGrp="1"/>
          </p:cNvSpPr>
          <p:nvPr>
            <p:ph type="title"/>
          </p:nvPr>
        </p:nvSpPr>
        <p:spPr/>
        <p:txBody>
          <a:bodyPr/>
          <a:lstStyle/>
          <a:p>
            <a:r>
              <a:rPr lang="tr-TR" dirty="0" smtClean="0"/>
              <a:t>4. Devletin Sorumluluğu</a:t>
            </a:r>
            <a:endParaRPr lang="tr-TR" dirty="0"/>
          </a:p>
        </p:txBody>
      </p:sp>
    </p:spTree>
    <p:extLst>
      <p:ext uri="{BB962C8B-B14F-4D97-AF65-F5344CB8AC3E}">
        <p14:creationId xmlns:p14="http://schemas.microsoft.com/office/powerpoint/2010/main" val="1656480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08919" y="2248348"/>
            <a:ext cx="10950751" cy="3877815"/>
          </a:xfrm>
        </p:spPr>
        <p:txBody>
          <a:bodyPr/>
          <a:lstStyle/>
          <a:p>
            <a:pPr marL="0" indent="0" algn="just">
              <a:buNone/>
            </a:pPr>
            <a:r>
              <a:rPr lang="tr-TR" b="1" dirty="0" smtClean="0"/>
              <a:t>II. Sorumluluğun Şartları</a:t>
            </a:r>
          </a:p>
          <a:p>
            <a:pPr marL="0" indent="0" algn="just">
              <a:buNone/>
            </a:pPr>
            <a:r>
              <a:rPr lang="tr-TR" dirty="0" smtClean="0"/>
              <a:t>Devletin sorumluluğu için aranan şartların kümülatif olması gerekir. Şartlar:</a:t>
            </a:r>
          </a:p>
          <a:p>
            <a:pPr algn="just"/>
            <a:r>
              <a:rPr lang="tr-TR" dirty="0" smtClean="0"/>
              <a:t>Tapu sicilinin tutulmasına ilişkin bir fiil veya kaçınma</a:t>
            </a:r>
          </a:p>
          <a:p>
            <a:pPr algn="just"/>
            <a:r>
              <a:rPr lang="tr-TR" dirty="0" smtClean="0"/>
              <a:t>Fiil veya kaçınmanın hukuka aykırı olması</a:t>
            </a:r>
          </a:p>
          <a:p>
            <a:pPr algn="just"/>
            <a:r>
              <a:rPr lang="tr-TR" dirty="0" smtClean="0"/>
              <a:t>Zarar</a:t>
            </a:r>
          </a:p>
          <a:p>
            <a:pPr algn="just"/>
            <a:r>
              <a:rPr lang="tr-TR" dirty="0" smtClean="0"/>
              <a:t>Sicilin hukuka aykırı tutulması ile zarar arasında uygun illiyet bağı bulunmalı</a:t>
            </a:r>
            <a:endParaRPr lang="tr-TR" dirty="0"/>
          </a:p>
        </p:txBody>
      </p:sp>
    </p:spTree>
    <p:extLst>
      <p:ext uri="{BB962C8B-B14F-4D97-AF65-F5344CB8AC3E}">
        <p14:creationId xmlns:p14="http://schemas.microsoft.com/office/powerpoint/2010/main" val="2831756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58345" y="1977081"/>
            <a:ext cx="11318789" cy="4695568"/>
          </a:xfrm>
        </p:spPr>
        <p:txBody>
          <a:bodyPr>
            <a:normAutofit fontScale="85000" lnSpcReduction="10000"/>
          </a:bodyPr>
          <a:lstStyle/>
          <a:p>
            <a:pPr marL="0" indent="0" algn="just">
              <a:buNone/>
            </a:pPr>
            <a:r>
              <a:rPr lang="tr-TR" b="1" dirty="0" smtClean="0"/>
              <a:t>III. Tazminat Davasının Diğer Özellikleri</a:t>
            </a:r>
          </a:p>
          <a:p>
            <a:pPr algn="just"/>
            <a:r>
              <a:rPr lang="tr-TR" dirty="0" smtClean="0"/>
              <a:t>Tapu sicilinin tutulması, idari nitelikte bir kamu hizmeti olduğundan, dava esas itibariyle kamu hukuku karakterindedir. Ancak TMK m. 1007’ye dayanılarak açılan davalarda , </a:t>
            </a:r>
            <a:r>
              <a:rPr lang="tr-TR" dirty="0" err="1" smtClean="0"/>
              <a:t>TBK’nın</a:t>
            </a:r>
            <a:r>
              <a:rPr lang="tr-TR" dirty="0" smtClean="0"/>
              <a:t> haksız fillere ilişkin genel hükümlerinin de kıyasen uygulanacağı kabul edilir.</a:t>
            </a:r>
          </a:p>
          <a:p>
            <a:pPr algn="just"/>
            <a:r>
              <a:rPr lang="tr-TR" dirty="0" smtClean="0"/>
              <a:t>TMK m. 1007’ye dayanılarak açılan dava adli yargının görevi içinde kabul edilir.</a:t>
            </a:r>
          </a:p>
          <a:p>
            <a:pPr algn="just"/>
            <a:r>
              <a:rPr lang="tr-TR" dirty="0" smtClean="0"/>
              <a:t>Davacı sıfatı, tapu sicilinin yolsuz tutulmasından dolayı zarara uğrayan kimseye aittir.</a:t>
            </a:r>
            <a:r>
              <a:rPr lang="tr-TR" dirty="0"/>
              <a:t> </a:t>
            </a:r>
            <a:r>
              <a:rPr lang="tr-TR" dirty="0" smtClean="0"/>
              <a:t>Davalı ise, Devlet denildiği için dava doğrudan doğruya Hazineye karşı açılır.</a:t>
            </a:r>
          </a:p>
          <a:p>
            <a:pPr algn="just"/>
            <a:r>
              <a:rPr lang="tr-TR" dirty="0" smtClean="0"/>
              <a:t>Devletin ödeyeceği tazminatın miktarını tayinde TBK m. 52/1 gereğine zarar görenin kusuru da dikkate alınır.</a:t>
            </a:r>
          </a:p>
          <a:p>
            <a:pPr algn="just"/>
            <a:r>
              <a:rPr lang="tr-TR" dirty="0" smtClean="0"/>
              <a:t>TMK m. 1007’ye göre devlete karşı açılacak tazminat davaları, TBK m. 72’deki iki ve on yıllık zamanaşımı sürelerine tabidir. Tazminat talebi zarar görenin zararı ve tazminat yükümlüsünü öğrendiği tarihten başlayarak iki yılın ve her halde zarar verici fiilin işlediği tarihten başlayarak da on yılın geçmesiyle zamanaşımına uğrar.</a:t>
            </a:r>
          </a:p>
          <a:p>
            <a:pPr algn="just"/>
            <a:r>
              <a:rPr lang="tr-TR" dirty="0" smtClean="0"/>
              <a:t>TMK m. 1007/2’ye göre</a:t>
            </a:r>
            <a:r>
              <a:rPr lang="tr-TR" dirty="0"/>
              <a:t>, </a:t>
            </a:r>
            <a:r>
              <a:rPr lang="tr-TR" i="1" dirty="0"/>
              <a:t>‘Devlet, zararın doğmasında kusuru bulunan görevlilere rücu eder. ’</a:t>
            </a:r>
          </a:p>
        </p:txBody>
      </p:sp>
    </p:spTree>
    <p:extLst>
      <p:ext uri="{BB962C8B-B14F-4D97-AF65-F5344CB8AC3E}">
        <p14:creationId xmlns:p14="http://schemas.microsoft.com/office/powerpoint/2010/main" val="2219328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1276" y="2248348"/>
            <a:ext cx="11504140" cy="4609652"/>
          </a:xfrm>
        </p:spPr>
        <p:txBody>
          <a:bodyPr>
            <a:normAutofit fontScale="77500" lnSpcReduction="20000"/>
          </a:bodyPr>
          <a:lstStyle/>
          <a:p>
            <a:pPr marL="0" indent="0" algn="just">
              <a:buNone/>
            </a:pPr>
            <a:r>
              <a:rPr lang="tr-TR" b="1" dirty="0" smtClean="0"/>
              <a:t>I. Uygulanacak Hükümler</a:t>
            </a:r>
          </a:p>
          <a:p>
            <a:pPr marL="0" indent="0" algn="just">
              <a:buNone/>
            </a:pPr>
            <a:r>
              <a:rPr lang="tr-TR" dirty="0" smtClean="0"/>
              <a:t>TMK m. </a:t>
            </a:r>
            <a:r>
              <a:rPr lang="tr-TR" dirty="0"/>
              <a:t>1004’e göre, ‘</a:t>
            </a:r>
            <a:r>
              <a:rPr lang="tr-TR" i="1" dirty="0"/>
              <a:t>Taşınmazlar, bulundukları bölgenin tapu siciline </a:t>
            </a:r>
            <a:r>
              <a:rPr lang="tr-TR" i="1" dirty="0" smtClean="0"/>
              <a:t>kaydedilir.</a:t>
            </a:r>
            <a:r>
              <a:rPr lang="tr-TR" dirty="0" smtClean="0"/>
              <a:t>’</a:t>
            </a:r>
          </a:p>
          <a:p>
            <a:pPr marL="0" indent="0" algn="just">
              <a:buNone/>
            </a:pPr>
            <a:r>
              <a:rPr lang="tr-TR" dirty="0" smtClean="0"/>
              <a:t>Öğretide kadastro yapılmamış yerlerde zabıt defterlerine, daha sonrada tapu kütüğüne kaydedilmiş taşınmazlar için </a:t>
            </a:r>
            <a:r>
              <a:rPr lang="tr-TR" i="1" dirty="0" smtClean="0"/>
              <a:t>‘tapulu yada tapuya kayıtlı’, </a:t>
            </a:r>
            <a:r>
              <a:rPr lang="tr-TR" dirty="0" smtClean="0"/>
              <a:t>bunların dışında kalan, yani tapu sicilinde kayıtları olmayan taşınmazlar için de </a:t>
            </a:r>
            <a:r>
              <a:rPr lang="tr-TR" i="1" dirty="0" smtClean="0"/>
              <a:t>‘tapusuz ya da tapuya kayıtlı olmayan’</a:t>
            </a:r>
            <a:r>
              <a:rPr lang="tr-TR" dirty="0" smtClean="0"/>
              <a:t> şeklinde nitelendirmeler yapılmaktadır.</a:t>
            </a:r>
          </a:p>
          <a:p>
            <a:pPr marL="0" indent="0" algn="just">
              <a:buNone/>
            </a:pPr>
            <a:r>
              <a:rPr lang="tr-TR" b="1" dirty="0" smtClean="0"/>
              <a:t>II. Taşınmaz Kavramı</a:t>
            </a:r>
          </a:p>
          <a:p>
            <a:pPr marL="0" indent="0" algn="just">
              <a:buNone/>
            </a:pPr>
            <a:r>
              <a:rPr lang="tr-TR" dirty="0" smtClean="0"/>
              <a:t>TMK m. </a:t>
            </a:r>
            <a:r>
              <a:rPr lang="tr-TR" dirty="0"/>
              <a:t>998’e göre, </a:t>
            </a:r>
            <a:r>
              <a:rPr lang="tr-TR" i="1" dirty="0"/>
              <a:t>‘Tapu siciline taşınmaz olarak şunlar kaydedilir:</a:t>
            </a:r>
          </a:p>
          <a:p>
            <a:pPr marL="0" indent="0" algn="just">
              <a:buNone/>
            </a:pPr>
            <a:r>
              <a:rPr lang="tr-TR" i="1" dirty="0"/>
              <a:t>1. Arazi,</a:t>
            </a:r>
          </a:p>
          <a:p>
            <a:pPr marL="0" indent="0" algn="just">
              <a:buNone/>
            </a:pPr>
            <a:r>
              <a:rPr lang="tr-TR" i="1" dirty="0"/>
              <a:t>2. Taşınmazlar üzerindeki bağımsız ve sürekli haklar,</a:t>
            </a:r>
          </a:p>
          <a:p>
            <a:pPr marL="0" indent="0" algn="just">
              <a:buNone/>
            </a:pPr>
            <a:r>
              <a:rPr lang="tr-TR" i="1" dirty="0"/>
              <a:t>3. Kat mülkiyetine konu olan bağımsız bölümler.</a:t>
            </a:r>
          </a:p>
          <a:p>
            <a:pPr marL="0" indent="0" algn="just">
              <a:buNone/>
            </a:pPr>
            <a:r>
              <a:rPr lang="tr-TR" i="1" dirty="0"/>
              <a:t>Arazinin tapu siciline kaydı, özel kanun hükümlerine tâbidir.</a:t>
            </a:r>
          </a:p>
          <a:p>
            <a:pPr marL="0" indent="0" algn="just">
              <a:buNone/>
            </a:pPr>
            <a:r>
              <a:rPr lang="tr-TR" i="1" dirty="0"/>
              <a:t>Bağımsız ve sürekli hakların kaydedilmesi için gerekli koşullar ve usul Cumhurbaşkanınca</a:t>
            </a:r>
          </a:p>
          <a:p>
            <a:pPr marL="0" indent="0" algn="just">
              <a:buNone/>
            </a:pPr>
            <a:r>
              <a:rPr lang="tr-TR" i="1" dirty="0"/>
              <a:t>çıkarılan yönetmelikle belirlenir. Süreklilik koşulunun gerçekleşmesi için hakkın süresiz veya en az</a:t>
            </a:r>
          </a:p>
          <a:p>
            <a:pPr marL="0" indent="0" algn="just">
              <a:buNone/>
            </a:pPr>
            <a:r>
              <a:rPr lang="tr-TR" i="1" dirty="0"/>
              <a:t>otuz yıl süreli olması gerekir. </a:t>
            </a:r>
          </a:p>
          <a:p>
            <a:pPr marL="0" indent="0" algn="just">
              <a:buNone/>
            </a:pPr>
            <a:r>
              <a:rPr lang="tr-TR" i="1" dirty="0"/>
              <a:t>Kat mülkiyetine konu olan bağımsız bölümlerin taşınmaz olarak kaydı, özel kanun</a:t>
            </a:r>
          </a:p>
          <a:p>
            <a:pPr marL="0" indent="0" algn="just">
              <a:buNone/>
            </a:pPr>
            <a:r>
              <a:rPr lang="tr-TR" i="1" dirty="0"/>
              <a:t>hükümlerine tâbidir</a:t>
            </a:r>
            <a:r>
              <a:rPr lang="tr-TR" i="1" dirty="0" smtClean="0"/>
              <a:t>.’</a:t>
            </a:r>
            <a:endParaRPr lang="tr-TR" i="1" dirty="0"/>
          </a:p>
        </p:txBody>
      </p:sp>
      <p:sp>
        <p:nvSpPr>
          <p:cNvPr id="3" name="Başlık 2"/>
          <p:cNvSpPr>
            <a:spLocks noGrp="1"/>
          </p:cNvSpPr>
          <p:nvPr>
            <p:ph type="title"/>
          </p:nvPr>
        </p:nvSpPr>
        <p:spPr>
          <a:xfrm>
            <a:off x="321276" y="1"/>
            <a:ext cx="11306432" cy="1902940"/>
          </a:xfrm>
        </p:spPr>
        <p:txBody>
          <a:bodyPr/>
          <a:lstStyle/>
          <a:p>
            <a:r>
              <a:rPr lang="tr-TR" dirty="0" smtClean="0"/>
              <a:t>5. Taşınmazların Kütüğe Kaydedilmesi (Tapulama)</a:t>
            </a:r>
            <a:endParaRPr lang="tr-TR" dirty="0"/>
          </a:p>
        </p:txBody>
      </p:sp>
    </p:spTree>
    <p:extLst>
      <p:ext uri="{BB962C8B-B14F-4D97-AF65-F5344CB8AC3E}">
        <p14:creationId xmlns:p14="http://schemas.microsoft.com/office/powerpoint/2010/main" val="319797033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Hardcover</Template>
  <TotalTime>286</TotalTime>
  <Words>713</Words>
  <Application>Microsoft Office PowerPoint</Application>
  <PresentationFormat>Özel</PresentationFormat>
  <Paragraphs>67</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Cilt</vt:lpstr>
      <vt:lpstr>Tapu Sicili-1</vt:lpstr>
      <vt:lpstr>1. Tapu Sicili Hakkında Genel Bilgiler</vt:lpstr>
      <vt:lpstr>2. Tapu Sicilinin Unsurları</vt:lpstr>
      <vt:lpstr>PowerPoint Sunusu</vt:lpstr>
      <vt:lpstr>3. Tapu Sicili Sistemine Hakim Olan İlkeler</vt:lpstr>
      <vt:lpstr>4. Devletin Sorumluluğu</vt:lpstr>
      <vt:lpstr>PowerPoint Sunusu</vt:lpstr>
      <vt:lpstr>PowerPoint Sunusu</vt:lpstr>
      <vt:lpstr>5. Taşınmazların Kütüğe Kaydedilmesi (Tapulama)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Ayni hak kavramı</dc:title>
  <dc:creator>Tuğçe ORAL</dc:creator>
  <cp:lastModifiedBy>Acer</cp:lastModifiedBy>
  <cp:revision>37</cp:revision>
  <dcterms:created xsi:type="dcterms:W3CDTF">2018-01-30T16:53:25Z</dcterms:created>
  <dcterms:modified xsi:type="dcterms:W3CDTF">2019-11-20T11:44:01Z</dcterms:modified>
</cp:coreProperties>
</file>