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3" r:id="rId4"/>
    <p:sldId id="258" r:id="rId5"/>
    <p:sldId id="259" r:id="rId6"/>
    <p:sldId id="264" r:id="rId7"/>
    <p:sldId id="265" r:id="rId8"/>
    <p:sldId id="266"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43"/>
    <p:restoredTop sz="94689"/>
  </p:normalViewPr>
  <p:slideViewPr>
    <p:cSldViewPr snapToGrid="0" snapToObjects="1">
      <p:cViewPr varScale="1">
        <p:scale>
          <a:sx n="108" d="100"/>
          <a:sy n="108" d="100"/>
        </p:scale>
        <p:origin x="520" y="184"/>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09F05-291C-F441-BEF7-09EF92A965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a:extLst>
              <a:ext uri="{FF2B5EF4-FFF2-40B4-BE49-F238E27FC236}">
                <a16:creationId xmlns:a16="http://schemas.microsoft.com/office/drawing/2014/main" id="{B04AE043-E8E3-644F-BA26-B129E15D79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a:extLst>
              <a:ext uri="{FF2B5EF4-FFF2-40B4-BE49-F238E27FC236}">
                <a16:creationId xmlns:a16="http://schemas.microsoft.com/office/drawing/2014/main" id="{74FAD461-878C-774A-B91E-2AC8F9815BF0}"/>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E0C56A3-FE54-3042-9CDA-501FE351FE9B}"/>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B69AF164-FF54-E142-A7CB-ACE9843749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65051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E7F7A-C5D8-1041-97DD-67B71A8F001F}"/>
              </a:ext>
            </a:extLst>
          </p:cNvPr>
          <p:cNvSpPr>
            <a:spLocks noGrp="1"/>
          </p:cNvSpPr>
          <p:nvPr>
            <p:ph type="title"/>
          </p:nvPr>
        </p:nvSpPr>
        <p:spPr/>
        <p:txBody>
          <a:bodyPr/>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CBA02FD1-C6F2-E54F-8489-09F563BD1A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130CB309-404F-3E4E-AE52-1C9D67DDC41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DABBDD1D-0AEF-4345-8276-A81525532E10}"/>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A4CF99D8-147F-A846-81AD-E1F73A68B48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82242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9290FD-2E6D-294D-B2A4-5242C257AA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6661609B-CAE5-324E-BD2C-DC2FA5DB81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EE679B8D-4D81-5044-BF00-9DACCA6FAAF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163391F7-0DD0-0F45-92D0-573E3E000137}"/>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DC36849-3D8A-E549-8894-4E00D9E56DDD}"/>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674816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08758-D72B-CB48-A9CD-CBE7FF5B6BE4}"/>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F33CDBF5-C2F1-3F45-A9BA-A6B738CDCB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D8B49B56-7C80-734D-A241-D6401140A3E2}"/>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BDDE894D-38C3-3F40-8C4B-E39B707B1D65}"/>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CCE8235-4F8F-914F-AA19-B1AA3E75C552}"/>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146823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EDDE3-BCDE-A647-9F21-D3E3C0B776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a:extLst>
              <a:ext uri="{FF2B5EF4-FFF2-40B4-BE49-F238E27FC236}">
                <a16:creationId xmlns:a16="http://schemas.microsoft.com/office/drawing/2014/main" id="{A1F53870-207E-3C40-B966-3A7B5E5684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78BE83-8D86-ED47-BFF0-58C44FF93D48}"/>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00BF5BB8-F675-4E49-9FDC-E23A21AD9486}"/>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9AEB012C-F2EC-F14D-8AC7-900E8682A52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873218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FEEE1-7A77-3741-8078-6DD38225FF3D}"/>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064BC8B0-403F-614C-BEE4-1E332932B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a:extLst>
              <a:ext uri="{FF2B5EF4-FFF2-40B4-BE49-F238E27FC236}">
                <a16:creationId xmlns:a16="http://schemas.microsoft.com/office/drawing/2014/main" id="{4A3001D5-2172-8847-9D98-EB74CD1295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a:extLst>
              <a:ext uri="{FF2B5EF4-FFF2-40B4-BE49-F238E27FC236}">
                <a16:creationId xmlns:a16="http://schemas.microsoft.com/office/drawing/2014/main" id="{22EA793C-143F-F24F-BBA2-D89DB225AB9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7E0ACDDA-FB11-C34F-AAFA-54DB7F52583C}"/>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729A6B79-E597-B84A-9982-58D61B64D21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152920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01D83-679B-A343-A852-19C4C123CB4D}"/>
              </a:ext>
            </a:extLst>
          </p:cNvPr>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a:extLst>
              <a:ext uri="{FF2B5EF4-FFF2-40B4-BE49-F238E27FC236}">
                <a16:creationId xmlns:a16="http://schemas.microsoft.com/office/drawing/2014/main" id="{FD684FBE-2AB3-7C43-A72F-167B9C5E11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8DD1BF-1704-4F4C-9DF5-86026F8CA4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a:extLst>
              <a:ext uri="{FF2B5EF4-FFF2-40B4-BE49-F238E27FC236}">
                <a16:creationId xmlns:a16="http://schemas.microsoft.com/office/drawing/2014/main" id="{4779DBDB-5D9C-DA4D-BC4D-F74583790D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1B11BE-63B0-D24D-B0E3-78B19336DD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a:extLst>
              <a:ext uri="{FF2B5EF4-FFF2-40B4-BE49-F238E27FC236}">
                <a16:creationId xmlns:a16="http://schemas.microsoft.com/office/drawing/2014/main" id="{CF4081AA-A63A-E14B-8C51-B341A3CF005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8" name="Footer Placeholder 7">
            <a:extLst>
              <a:ext uri="{FF2B5EF4-FFF2-40B4-BE49-F238E27FC236}">
                <a16:creationId xmlns:a16="http://schemas.microsoft.com/office/drawing/2014/main" id="{C656FA20-D59A-264C-AFDA-23E5F1E890DD}"/>
              </a:ext>
            </a:extLst>
          </p:cNvPr>
          <p:cNvSpPr>
            <a:spLocks noGrp="1"/>
          </p:cNvSpPr>
          <p:nvPr>
            <p:ph type="ftr" sz="quarter" idx="11"/>
          </p:nvPr>
        </p:nvSpPr>
        <p:spPr/>
        <p:txBody>
          <a:bodyPr/>
          <a:lstStyle/>
          <a:p>
            <a:endParaRPr lang="tr-TR"/>
          </a:p>
        </p:txBody>
      </p:sp>
      <p:sp>
        <p:nvSpPr>
          <p:cNvPr id="9" name="Slide Number Placeholder 8">
            <a:extLst>
              <a:ext uri="{FF2B5EF4-FFF2-40B4-BE49-F238E27FC236}">
                <a16:creationId xmlns:a16="http://schemas.microsoft.com/office/drawing/2014/main" id="{1F041338-2A67-DD4E-BD4F-831A87DBB978}"/>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137588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60D0E-9ABF-AB47-9B9D-6B12C2FA3214}"/>
              </a:ext>
            </a:extLst>
          </p:cNvPr>
          <p:cNvSpPr>
            <a:spLocks noGrp="1"/>
          </p:cNvSpPr>
          <p:nvPr>
            <p:ph type="title"/>
          </p:nvPr>
        </p:nvSpPr>
        <p:spPr/>
        <p:txBody>
          <a:bodyPr/>
          <a:lstStyle/>
          <a:p>
            <a:r>
              <a:rPr lang="en-US"/>
              <a:t>Click to edit Master title style</a:t>
            </a:r>
            <a:endParaRPr lang="tr-TR"/>
          </a:p>
        </p:txBody>
      </p:sp>
      <p:sp>
        <p:nvSpPr>
          <p:cNvPr id="3" name="Date Placeholder 2">
            <a:extLst>
              <a:ext uri="{FF2B5EF4-FFF2-40B4-BE49-F238E27FC236}">
                <a16:creationId xmlns:a16="http://schemas.microsoft.com/office/drawing/2014/main" id="{BA5296DA-21EE-0644-A9A5-71724E7D6AF1}"/>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4" name="Footer Placeholder 3">
            <a:extLst>
              <a:ext uri="{FF2B5EF4-FFF2-40B4-BE49-F238E27FC236}">
                <a16:creationId xmlns:a16="http://schemas.microsoft.com/office/drawing/2014/main" id="{F8E618FF-B95D-D244-80C6-8388B7F12A47}"/>
              </a:ext>
            </a:extLst>
          </p:cNvPr>
          <p:cNvSpPr>
            <a:spLocks noGrp="1"/>
          </p:cNvSpPr>
          <p:nvPr>
            <p:ph type="ftr" sz="quarter" idx="11"/>
          </p:nvPr>
        </p:nvSpPr>
        <p:spPr/>
        <p:txBody>
          <a:bodyPr/>
          <a:lstStyle/>
          <a:p>
            <a:endParaRPr lang="tr-TR"/>
          </a:p>
        </p:txBody>
      </p:sp>
      <p:sp>
        <p:nvSpPr>
          <p:cNvPr id="5" name="Slide Number Placeholder 4">
            <a:extLst>
              <a:ext uri="{FF2B5EF4-FFF2-40B4-BE49-F238E27FC236}">
                <a16:creationId xmlns:a16="http://schemas.microsoft.com/office/drawing/2014/main" id="{DC56E3F6-2607-4942-ACDD-BB30279641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896566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1D0CFE-8934-1845-A795-2CF6876827E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3" name="Footer Placeholder 2">
            <a:extLst>
              <a:ext uri="{FF2B5EF4-FFF2-40B4-BE49-F238E27FC236}">
                <a16:creationId xmlns:a16="http://schemas.microsoft.com/office/drawing/2014/main" id="{74BECD09-F342-C347-94C3-0E3C30D6530F}"/>
              </a:ext>
            </a:extLst>
          </p:cNvPr>
          <p:cNvSpPr>
            <a:spLocks noGrp="1"/>
          </p:cNvSpPr>
          <p:nvPr>
            <p:ph type="ftr" sz="quarter" idx="11"/>
          </p:nvPr>
        </p:nvSpPr>
        <p:spPr/>
        <p:txBody>
          <a:bodyPr/>
          <a:lstStyle/>
          <a:p>
            <a:endParaRPr lang="tr-TR"/>
          </a:p>
        </p:txBody>
      </p:sp>
      <p:sp>
        <p:nvSpPr>
          <p:cNvPr id="4" name="Slide Number Placeholder 3">
            <a:extLst>
              <a:ext uri="{FF2B5EF4-FFF2-40B4-BE49-F238E27FC236}">
                <a16:creationId xmlns:a16="http://schemas.microsoft.com/office/drawing/2014/main" id="{0901E7D1-18DD-C04E-B10C-3649BA1C26C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245169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D1CC0-E768-9F4C-9C84-00AD428C8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a:extLst>
              <a:ext uri="{FF2B5EF4-FFF2-40B4-BE49-F238E27FC236}">
                <a16:creationId xmlns:a16="http://schemas.microsoft.com/office/drawing/2014/main" id="{E4303E34-1586-CE42-B458-8807B89E00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a:extLst>
              <a:ext uri="{FF2B5EF4-FFF2-40B4-BE49-F238E27FC236}">
                <a16:creationId xmlns:a16="http://schemas.microsoft.com/office/drawing/2014/main" id="{80C5E0A6-13F5-E647-AB1F-531F52695D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84B777-F3A3-D64E-B932-C03DAD1267E6}"/>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5586540A-60CA-D94A-A435-9B19B06C50D8}"/>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BA6B5BB9-95A3-774E-A9D1-827A9D56C096}"/>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778411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1C025-1A37-F04D-8346-18F64E749B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a:extLst>
              <a:ext uri="{FF2B5EF4-FFF2-40B4-BE49-F238E27FC236}">
                <a16:creationId xmlns:a16="http://schemas.microsoft.com/office/drawing/2014/main" id="{7CFA5112-2771-A44D-BEA6-163F7C72BF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a:extLst>
              <a:ext uri="{FF2B5EF4-FFF2-40B4-BE49-F238E27FC236}">
                <a16:creationId xmlns:a16="http://schemas.microsoft.com/office/drawing/2014/main" id="{4B327234-FB12-424A-91B3-9F9DF924DC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D9D315-3B10-7942-A29E-1BDC747BCB0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CAEFD233-9BBD-694E-BC85-D9A99B994E43}"/>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8EB87EC0-E539-AE41-A427-D0A42DEBC68A}"/>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5411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60E0AA-0E51-A442-BD30-423E9E9378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a:extLst>
              <a:ext uri="{FF2B5EF4-FFF2-40B4-BE49-F238E27FC236}">
                <a16:creationId xmlns:a16="http://schemas.microsoft.com/office/drawing/2014/main" id="{A30383C1-2C43-F94C-99BA-26B8C04459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F7A4CCB7-FD76-B74D-8B2F-7947F98026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49C192E-D2D6-814F-9A8E-0DEE776E65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a:extLst>
              <a:ext uri="{FF2B5EF4-FFF2-40B4-BE49-F238E27FC236}">
                <a16:creationId xmlns:a16="http://schemas.microsoft.com/office/drawing/2014/main" id="{CC986A21-830A-A742-B768-4A88DB63F3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95D26-1811-3B4E-BEE8-EE009B1D92A8}" type="slidenum">
              <a:rPr lang="tr-TR" smtClean="0"/>
              <a:t>‹#›</a:t>
            </a:fld>
            <a:endParaRPr lang="tr-TR"/>
          </a:p>
        </p:txBody>
      </p:sp>
    </p:spTree>
    <p:extLst>
      <p:ext uri="{BB962C8B-B14F-4D97-AF65-F5344CB8AC3E}">
        <p14:creationId xmlns:p14="http://schemas.microsoft.com/office/powerpoint/2010/main" val="81938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B31E223E-9CA1-9D40-A230-EFA6ABD00001}"/>
              </a:ext>
            </a:extLst>
          </p:cNvPr>
          <p:cNvSpPr>
            <a:spLocks noGrp="1"/>
          </p:cNvSpPr>
          <p:nvPr>
            <p:ph type="title"/>
          </p:nvPr>
        </p:nvSpPr>
        <p:spPr>
          <a:xfrm>
            <a:off x="2555631" y="1441938"/>
            <a:ext cx="7080738" cy="3974124"/>
          </a:xfrm>
        </p:spPr>
        <p:txBody>
          <a:bodyPr>
            <a:normAutofit fontScale="90000"/>
          </a:bodyPr>
          <a:lstStyle/>
          <a:p>
            <a:pPr algn="ctr"/>
            <a:br>
              <a:rPr lang="tr-TR" sz="5400" dirty="0">
                <a:solidFill>
                  <a:schemeClr val="bg1">
                    <a:lumMod val="95000"/>
                    <a:lumOff val="5000"/>
                  </a:schemeClr>
                </a:solidFill>
              </a:rPr>
            </a:br>
            <a:r>
              <a:rPr lang="tr-TR" sz="5400" dirty="0">
                <a:solidFill>
                  <a:schemeClr val="bg1">
                    <a:lumMod val="95000"/>
                    <a:lumOff val="5000"/>
                  </a:schemeClr>
                </a:solidFill>
              </a:rPr>
              <a:t>PHI 421</a:t>
            </a:r>
            <a:br>
              <a:rPr lang="tr-TR" sz="5400" dirty="0">
                <a:solidFill>
                  <a:schemeClr val="bg1">
                    <a:lumMod val="95000"/>
                    <a:lumOff val="5000"/>
                  </a:schemeClr>
                </a:solidFill>
              </a:rPr>
            </a:br>
            <a:r>
              <a:rPr lang="tr-TR" sz="5400" dirty="0" err="1">
                <a:solidFill>
                  <a:schemeClr val="bg1">
                    <a:lumMod val="95000"/>
                    <a:lumOff val="5000"/>
                  </a:schemeClr>
                </a:solidFill>
              </a:rPr>
              <a:t>Contemporary</a:t>
            </a:r>
            <a:r>
              <a:rPr lang="tr-TR" sz="5400" dirty="0">
                <a:solidFill>
                  <a:schemeClr val="bg1">
                    <a:lumMod val="95000"/>
                    <a:lumOff val="5000"/>
                  </a:schemeClr>
                </a:solidFill>
              </a:rPr>
              <a:t> </a:t>
            </a:r>
            <a:r>
              <a:rPr lang="tr-TR" sz="5400" dirty="0" err="1">
                <a:solidFill>
                  <a:schemeClr val="bg1">
                    <a:lumMod val="95000"/>
                    <a:lumOff val="5000"/>
                  </a:schemeClr>
                </a:solidFill>
              </a:rPr>
              <a:t>Philosophy</a:t>
            </a:r>
            <a:br>
              <a:rPr lang="tr-TR" sz="2700" dirty="0">
                <a:solidFill>
                  <a:schemeClr val="bg1">
                    <a:lumMod val="95000"/>
                    <a:lumOff val="5000"/>
                  </a:schemeClr>
                </a:solidFill>
              </a:rPr>
            </a:br>
            <a:br>
              <a:rPr lang="tr-TR" sz="2700" dirty="0">
                <a:solidFill>
                  <a:schemeClr val="bg1">
                    <a:lumMod val="95000"/>
                    <a:lumOff val="5000"/>
                  </a:schemeClr>
                </a:solidFill>
              </a:rPr>
            </a:br>
            <a:r>
              <a:rPr lang="tr-TR" sz="2700" dirty="0" err="1">
                <a:solidFill>
                  <a:schemeClr val="bg1">
                    <a:lumMod val="95000"/>
                    <a:lumOff val="5000"/>
                  </a:schemeClr>
                </a:solidFill>
              </a:rPr>
              <a:t>Week</a:t>
            </a:r>
            <a:r>
              <a:rPr lang="tr-TR" sz="2700">
                <a:solidFill>
                  <a:schemeClr val="bg1">
                    <a:lumMod val="95000"/>
                    <a:lumOff val="5000"/>
                  </a:schemeClr>
                </a:solidFill>
              </a:rPr>
              <a:t> 7</a:t>
            </a:r>
            <a:br>
              <a:rPr lang="tr-TR" sz="2700" dirty="0">
                <a:solidFill>
                  <a:schemeClr val="bg1">
                    <a:lumMod val="95000"/>
                    <a:lumOff val="5000"/>
                  </a:schemeClr>
                </a:solidFill>
              </a:rPr>
            </a:br>
            <a:br>
              <a:rPr lang="tr-TR" sz="2700" dirty="0">
                <a:solidFill>
                  <a:schemeClr val="bg1">
                    <a:lumMod val="95000"/>
                    <a:lumOff val="5000"/>
                  </a:schemeClr>
                </a:solidFill>
              </a:rPr>
            </a:br>
            <a:endParaRPr lang="tr-TR" sz="2700" dirty="0">
              <a:solidFill>
                <a:schemeClr val="bg1">
                  <a:lumMod val="95000"/>
                  <a:lumOff val="5000"/>
                </a:schemeClr>
              </a:solidFill>
            </a:endParaRPr>
          </a:p>
        </p:txBody>
      </p:sp>
    </p:spTree>
    <p:extLst>
      <p:ext uri="{BB962C8B-B14F-4D97-AF65-F5344CB8AC3E}">
        <p14:creationId xmlns:p14="http://schemas.microsoft.com/office/powerpoint/2010/main" val="160469249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0B946A4C-0966-FB47-93AA-BA74B3B1C23F}"/>
              </a:ext>
            </a:extLst>
          </p:cNvPr>
          <p:cNvSpPr>
            <a:spLocks noGrp="1"/>
          </p:cNvSpPr>
          <p:nvPr>
            <p:ph type="title"/>
          </p:nvPr>
        </p:nvSpPr>
        <p:spPr>
          <a:xfrm>
            <a:off x="1028700" y="190500"/>
            <a:ext cx="2886075" cy="2851279"/>
          </a:xfrm>
          <a:noFill/>
        </p:spPr>
        <p:txBody>
          <a:bodyPr anchor="ctr">
            <a:noAutofit/>
          </a:bodyPr>
          <a:lstStyle/>
          <a:p>
            <a:pPr algn="ctr"/>
            <a:r>
              <a:rPr lang="tr-TR" sz="2000" dirty="0" err="1">
                <a:solidFill>
                  <a:schemeClr val="bg1"/>
                </a:solidFill>
              </a:rPr>
              <a:t>Today’s</a:t>
            </a:r>
            <a:r>
              <a:rPr lang="tr-TR" sz="2000" dirty="0">
                <a:solidFill>
                  <a:schemeClr val="bg1"/>
                </a:solidFill>
              </a:rPr>
              <a:t> Class: </a:t>
            </a:r>
            <a:br>
              <a:rPr lang="tr-TR" sz="2000" dirty="0">
                <a:solidFill>
                  <a:schemeClr val="bg1"/>
                </a:solidFill>
              </a:rPr>
            </a:br>
            <a:br>
              <a:rPr lang="tr-TR" sz="2000" dirty="0">
                <a:solidFill>
                  <a:schemeClr val="bg1"/>
                </a:solidFill>
              </a:rPr>
            </a:br>
            <a:r>
              <a:rPr lang="tr-TR" sz="2000" dirty="0" err="1">
                <a:solidFill>
                  <a:schemeClr val="bg1"/>
                </a:solidFill>
              </a:rPr>
              <a:t>Heidegger’s</a:t>
            </a:r>
            <a:r>
              <a:rPr lang="tr-TR" sz="2000" dirty="0">
                <a:solidFill>
                  <a:schemeClr val="bg1"/>
                </a:solidFill>
              </a:rPr>
              <a:t> </a:t>
            </a:r>
            <a:r>
              <a:rPr lang="tr-TR" sz="2000" dirty="0" err="1">
                <a:solidFill>
                  <a:schemeClr val="bg1"/>
                </a:solidFill>
              </a:rPr>
              <a:t>Kehre</a:t>
            </a:r>
            <a:r>
              <a:rPr lang="tr-TR" sz="2000" dirty="0">
                <a:solidFill>
                  <a:schemeClr val="bg1"/>
                </a:solidFill>
              </a:rPr>
              <a:t> </a:t>
            </a:r>
            <a:br>
              <a:rPr lang="tr-TR" sz="2000" dirty="0">
                <a:solidFill>
                  <a:schemeClr val="bg1"/>
                </a:solidFill>
              </a:rPr>
            </a:br>
            <a:r>
              <a:rPr lang="tr-TR" sz="2000" dirty="0">
                <a:solidFill>
                  <a:schemeClr val="bg1"/>
                </a:solidFill>
              </a:rPr>
              <a:t>(</a:t>
            </a:r>
            <a:r>
              <a:rPr lang="tr-TR" sz="2000" dirty="0" err="1">
                <a:solidFill>
                  <a:schemeClr val="bg1"/>
                </a:solidFill>
              </a:rPr>
              <a:t>The</a:t>
            </a:r>
            <a:r>
              <a:rPr lang="tr-TR" sz="2000" dirty="0">
                <a:solidFill>
                  <a:schemeClr val="bg1"/>
                </a:solidFill>
              </a:rPr>
              <a:t> </a:t>
            </a:r>
            <a:r>
              <a:rPr lang="tr-TR" sz="2000" dirty="0" err="1">
                <a:solidFill>
                  <a:schemeClr val="bg1"/>
                </a:solidFill>
              </a:rPr>
              <a:t>Turn</a:t>
            </a:r>
            <a:r>
              <a:rPr lang="tr-TR" sz="2000" dirty="0">
                <a:solidFill>
                  <a:schemeClr val="bg1"/>
                </a:solidFill>
              </a:rPr>
              <a:t>)</a:t>
            </a:r>
            <a:endParaRPr lang="tr-TR" sz="2400" dirty="0">
              <a:solidFill>
                <a:schemeClr val="bg1"/>
              </a:solidFill>
            </a:endParaRPr>
          </a:p>
        </p:txBody>
      </p:sp>
      <p:sp>
        <p:nvSpPr>
          <p:cNvPr id="4" name="TextBox 3">
            <a:extLst>
              <a:ext uri="{FF2B5EF4-FFF2-40B4-BE49-F238E27FC236}">
                <a16:creationId xmlns:a16="http://schemas.microsoft.com/office/drawing/2014/main" id="{C94F1C4C-B12E-FD45-AA5C-1F1D7B17B194}"/>
              </a:ext>
            </a:extLst>
          </p:cNvPr>
          <p:cNvSpPr txBox="1"/>
          <p:nvPr/>
        </p:nvSpPr>
        <p:spPr>
          <a:xfrm>
            <a:off x="4362449" y="0"/>
            <a:ext cx="7186178" cy="838948"/>
          </a:xfrm>
          <a:prstGeom prst="rect">
            <a:avLst/>
          </a:prstGeom>
          <a:noFill/>
        </p:spPr>
        <p:txBody>
          <a:bodyPr wrap="square" rtlCol="0">
            <a:spAutoFit/>
          </a:bodyPr>
          <a:lstStyle/>
          <a:p>
            <a:pPr marL="298450" algn="just">
              <a:lnSpc>
                <a:spcPct val="115000"/>
              </a:lnSpc>
              <a:spcAft>
                <a:spcPts val="10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FAAE8C14-56D4-636D-AB4F-BECE63561B08}"/>
              </a:ext>
            </a:extLst>
          </p:cNvPr>
          <p:cNvSpPr txBox="1"/>
          <p:nvPr/>
        </p:nvSpPr>
        <p:spPr>
          <a:xfrm>
            <a:off x="2781300" y="3524250"/>
            <a:ext cx="8401050" cy="2492990"/>
          </a:xfrm>
          <a:prstGeom prst="rect">
            <a:avLst/>
          </a:prstGeom>
          <a:noFill/>
        </p:spPr>
        <p:txBody>
          <a:bodyPr wrap="square" rtlCol="0">
            <a:spAutoFit/>
          </a:bodyPr>
          <a:lstStyle/>
          <a:p>
            <a:r>
              <a:rPr lang="en-US" sz="4000" dirty="0">
                <a:effectLst/>
                <a:latin typeface="Times New Roman" panose="02020603050405020304" pitchFamily="18" charset="0"/>
                <a:ea typeface="Calibri" panose="020F0502020204030204" pitchFamily="34" charset="0"/>
                <a:cs typeface="Times New Roman" panose="02020603050405020304" pitchFamily="18" charset="0"/>
              </a:rPr>
              <a:t>“The Question Concerning Technology”</a:t>
            </a:r>
          </a:p>
          <a:p>
            <a:endParaRPr lang="en-US" sz="40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4000" dirty="0">
                <a:latin typeface="Times New Roman" panose="02020603050405020304" pitchFamily="18" charset="0"/>
                <a:ea typeface="Calibri" panose="020F0502020204030204" pitchFamily="34" charset="0"/>
                <a:cs typeface="Times New Roman" panose="02020603050405020304" pitchFamily="18" charset="0"/>
              </a:rPr>
              <a:t>“</a:t>
            </a:r>
            <a:r>
              <a:rPr lang="en-US" sz="4000" dirty="0">
                <a:effectLst/>
                <a:latin typeface="Calibri" panose="020F0502020204030204" pitchFamily="34" charset="0"/>
                <a:ea typeface="Calibri" panose="020F0502020204030204" pitchFamily="34" charset="0"/>
                <a:cs typeface="Times New Roman" panose="02020603050405020304" pitchFamily="18" charset="0"/>
              </a:rPr>
              <a:t>The Origin of the Work of Art</a:t>
            </a:r>
            <a:r>
              <a:rPr lang="en-TR" sz="4000" dirty="0">
                <a:latin typeface="Calibri" panose="020F0502020204030204" pitchFamily="34" charset="0"/>
                <a:ea typeface="Calibri" panose="020F0502020204030204" pitchFamily="34" charset="0"/>
                <a:cs typeface="Times New Roman" panose="02020603050405020304" pitchFamily="18" charset="0"/>
              </a:rPr>
              <a:t>” 1936</a:t>
            </a:r>
            <a:endParaRPr lang="en-US" sz="4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824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4FB2F3E-259B-4650-B258-F09745BAA8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084C5BAC-71DF-48C0-AB51-699516D3BE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a:noFill/>
        </p:grpSpPr>
        <p:sp>
          <p:nvSpPr>
            <p:cNvPr id="10" name="Freeform 5">
              <a:extLst>
                <a:ext uri="{FF2B5EF4-FFF2-40B4-BE49-F238E27FC236}">
                  <a16:creationId xmlns:a16="http://schemas.microsoft.com/office/drawing/2014/main" id="{6742FA10-28D2-4023-A08B-427E93706E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17000"/>
                </a:schemeClr>
              </a:solidFill>
              <a:prstDash val="solid"/>
              <a:miter lim="800000"/>
              <a:headEnd/>
              <a:tailEnd/>
            </a:ln>
          </p:spPr>
        </p:sp>
        <p:sp>
          <p:nvSpPr>
            <p:cNvPr id="11" name="Freeform 6">
              <a:extLst>
                <a:ext uri="{FF2B5EF4-FFF2-40B4-BE49-F238E27FC236}">
                  <a16:creationId xmlns:a16="http://schemas.microsoft.com/office/drawing/2014/main" id="{BC497CE0-1368-4C66-923F-CA97C35ED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p:spPr>
        </p:sp>
        <p:sp>
          <p:nvSpPr>
            <p:cNvPr id="12" name="Freeform 7">
              <a:extLst>
                <a:ext uri="{FF2B5EF4-FFF2-40B4-BE49-F238E27FC236}">
                  <a16:creationId xmlns:a16="http://schemas.microsoft.com/office/drawing/2014/main" id="{F96D638D-D7BB-43E9-BC7A-6FBBDB507B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18000"/>
                </a:schemeClr>
              </a:solidFill>
              <a:prstDash val="dash"/>
              <a:miter lim="800000"/>
              <a:headEnd/>
              <a:tailEnd/>
            </a:ln>
          </p:spPr>
        </p:sp>
        <p:sp>
          <p:nvSpPr>
            <p:cNvPr id="13" name="Freeform 8">
              <a:extLst>
                <a:ext uri="{FF2B5EF4-FFF2-40B4-BE49-F238E27FC236}">
                  <a16:creationId xmlns:a16="http://schemas.microsoft.com/office/drawing/2014/main" id="{207DB018-8F92-42DF-A1CA-065C774E6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15000"/>
                </a:schemeClr>
              </a:solidFill>
              <a:prstDash val="solid"/>
              <a:miter lim="800000"/>
              <a:headEnd/>
              <a:tailEnd/>
            </a:ln>
          </p:spPr>
        </p:sp>
        <p:sp>
          <p:nvSpPr>
            <p:cNvPr id="14" name="Freeform 9">
              <a:extLst>
                <a:ext uri="{FF2B5EF4-FFF2-40B4-BE49-F238E27FC236}">
                  <a16:creationId xmlns:a16="http://schemas.microsoft.com/office/drawing/2014/main" id="{BB2A6006-A798-4927-B799-42A45D5B1F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15000"/>
                </a:schemeClr>
              </a:solidFill>
              <a:prstDash val="solid"/>
              <a:miter lim="800000"/>
              <a:headEnd/>
              <a:tailEnd/>
            </a:ln>
          </p:spPr>
        </p:sp>
        <p:sp>
          <p:nvSpPr>
            <p:cNvPr id="15" name="Freeform 10">
              <a:extLst>
                <a:ext uri="{FF2B5EF4-FFF2-40B4-BE49-F238E27FC236}">
                  <a16:creationId xmlns:a16="http://schemas.microsoft.com/office/drawing/2014/main" id="{3F6DB3F4-548A-4D02-A6CC-D5275E6C85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14000"/>
                </a:schemeClr>
              </a:solidFill>
              <a:prstDash val="solid"/>
              <a:miter lim="800000"/>
              <a:headEnd/>
              <a:tailEnd/>
            </a:ln>
          </p:spPr>
        </p:sp>
        <p:sp>
          <p:nvSpPr>
            <p:cNvPr id="16" name="Freeform 11">
              <a:extLst>
                <a:ext uri="{FF2B5EF4-FFF2-40B4-BE49-F238E27FC236}">
                  <a16:creationId xmlns:a16="http://schemas.microsoft.com/office/drawing/2014/main" id="{2D9F4A59-DDA2-427E-802B-9056AD99C0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13000"/>
                </a:schemeClr>
              </a:solidFill>
              <a:prstDash val="solid"/>
              <a:miter lim="800000"/>
              <a:headEnd/>
              <a:tailEnd/>
            </a:ln>
          </p:spPr>
        </p:sp>
        <p:sp>
          <p:nvSpPr>
            <p:cNvPr id="17" name="Freeform 12">
              <a:extLst>
                <a:ext uri="{FF2B5EF4-FFF2-40B4-BE49-F238E27FC236}">
                  <a16:creationId xmlns:a16="http://schemas.microsoft.com/office/drawing/2014/main" id="{BF086A79-DD15-4D5E-A197-9ADE0ACFD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13000"/>
                </a:schemeClr>
              </a:solidFill>
              <a:prstDash val="solid"/>
              <a:miter lim="800000"/>
              <a:headEnd/>
              <a:tailEnd/>
            </a:ln>
          </p:spPr>
        </p:sp>
        <p:sp>
          <p:nvSpPr>
            <p:cNvPr id="18" name="Freeform 13">
              <a:extLst>
                <a:ext uri="{FF2B5EF4-FFF2-40B4-BE49-F238E27FC236}">
                  <a16:creationId xmlns:a16="http://schemas.microsoft.com/office/drawing/2014/main" id="{CCB86A9C-D602-4645-AF2E-7BADDF1E9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12000"/>
                </a:schemeClr>
              </a:solidFill>
              <a:prstDash val="dash"/>
              <a:miter lim="800000"/>
              <a:headEnd/>
              <a:tailEnd/>
            </a:ln>
          </p:spPr>
        </p:sp>
        <p:sp>
          <p:nvSpPr>
            <p:cNvPr id="19" name="Freeform 14">
              <a:extLst>
                <a:ext uri="{FF2B5EF4-FFF2-40B4-BE49-F238E27FC236}">
                  <a16:creationId xmlns:a16="http://schemas.microsoft.com/office/drawing/2014/main" id="{21C6649F-C4FA-423E-A09A-1B286FAE29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12000"/>
                </a:schemeClr>
              </a:solidFill>
              <a:prstDash val="dash"/>
              <a:miter lim="800000"/>
              <a:headEnd/>
              <a:tailEnd/>
            </a:ln>
          </p:spPr>
        </p:sp>
        <p:sp>
          <p:nvSpPr>
            <p:cNvPr id="20" name="Freeform 15">
              <a:extLst>
                <a:ext uri="{FF2B5EF4-FFF2-40B4-BE49-F238E27FC236}">
                  <a16:creationId xmlns:a16="http://schemas.microsoft.com/office/drawing/2014/main" id="{F00891A4-E0CB-4F23-AD2A-4A21087532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12000"/>
                </a:schemeClr>
              </a:solidFill>
              <a:prstDash val="dashDot"/>
              <a:miter lim="800000"/>
              <a:headEnd/>
              <a:tailEnd/>
            </a:ln>
          </p:spPr>
        </p:sp>
        <p:sp>
          <p:nvSpPr>
            <p:cNvPr id="21" name="Freeform 16">
              <a:extLst>
                <a:ext uri="{FF2B5EF4-FFF2-40B4-BE49-F238E27FC236}">
                  <a16:creationId xmlns:a16="http://schemas.microsoft.com/office/drawing/2014/main" id="{0688C71A-541C-4CD1-9821-92958FFC0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12000"/>
                </a:schemeClr>
              </a:solidFill>
              <a:prstDash val="dashDot"/>
              <a:miter lim="800000"/>
              <a:headEnd/>
              <a:tailEnd/>
            </a:ln>
          </p:spPr>
        </p:sp>
        <p:sp>
          <p:nvSpPr>
            <p:cNvPr id="22" name="Freeform 17">
              <a:extLst>
                <a:ext uri="{FF2B5EF4-FFF2-40B4-BE49-F238E27FC236}">
                  <a16:creationId xmlns:a16="http://schemas.microsoft.com/office/drawing/2014/main" id="{B5F5BDE4-42C0-4408-B6A9-B35D037F15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12000"/>
                </a:schemeClr>
              </a:solidFill>
              <a:prstDash val="solid"/>
              <a:miter lim="800000"/>
              <a:headEnd/>
              <a:tailEnd/>
            </a:ln>
          </p:spPr>
        </p:sp>
        <p:sp>
          <p:nvSpPr>
            <p:cNvPr id="23" name="Freeform 18">
              <a:extLst>
                <a:ext uri="{FF2B5EF4-FFF2-40B4-BE49-F238E27FC236}">
                  <a16:creationId xmlns:a16="http://schemas.microsoft.com/office/drawing/2014/main" id="{B215F5C9-B825-47D1-8E5B-AE5BE61A40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12000"/>
                </a:schemeClr>
              </a:solidFill>
              <a:prstDash val="solid"/>
              <a:miter lim="800000"/>
              <a:headEnd/>
              <a:tailEnd/>
            </a:ln>
          </p:spPr>
        </p:sp>
        <p:sp>
          <p:nvSpPr>
            <p:cNvPr id="24" name="Freeform 19">
              <a:extLst>
                <a:ext uri="{FF2B5EF4-FFF2-40B4-BE49-F238E27FC236}">
                  <a16:creationId xmlns:a16="http://schemas.microsoft.com/office/drawing/2014/main" id="{8FDD346A-E62F-4D05-B776-13CE8F35FA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11000"/>
                </a:schemeClr>
              </a:solidFill>
              <a:prstDash val="solid"/>
              <a:miter lim="800000"/>
              <a:headEnd/>
              <a:tailEnd/>
            </a:ln>
          </p:spPr>
        </p:sp>
        <p:sp>
          <p:nvSpPr>
            <p:cNvPr id="25" name="Freeform 20">
              <a:extLst>
                <a:ext uri="{FF2B5EF4-FFF2-40B4-BE49-F238E27FC236}">
                  <a16:creationId xmlns:a16="http://schemas.microsoft.com/office/drawing/2014/main" id="{C1037E36-F1A3-4462-A9C6-C94A78146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11000"/>
                </a:schemeClr>
              </a:solidFill>
              <a:prstDash val="solid"/>
              <a:miter lim="800000"/>
              <a:headEnd/>
              <a:tailEnd/>
            </a:ln>
          </p:spPr>
        </p:sp>
        <p:sp>
          <p:nvSpPr>
            <p:cNvPr id="26" name="Freeform 21">
              <a:extLst>
                <a:ext uri="{FF2B5EF4-FFF2-40B4-BE49-F238E27FC236}">
                  <a16:creationId xmlns:a16="http://schemas.microsoft.com/office/drawing/2014/main" id="{10D539D8-C2C4-45F9-9778-440E86248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10000"/>
                </a:schemeClr>
              </a:solidFill>
              <a:prstDash val="solid"/>
              <a:miter lim="800000"/>
              <a:headEnd/>
              <a:tailEnd/>
            </a:ln>
          </p:spPr>
        </p:sp>
        <p:sp>
          <p:nvSpPr>
            <p:cNvPr id="27" name="Freeform 22">
              <a:extLst>
                <a:ext uri="{FF2B5EF4-FFF2-40B4-BE49-F238E27FC236}">
                  <a16:creationId xmlns:a16="http://schemas.microsoft.com/office/drawing/2014/main" id="{8B003199-95C6-4E08-9D5D-E53DAF421B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10000"/>
                </a:schemeClr>
              </a:solidFill>
              <a:prstDash val="dash"/>
              <a:miter lim="800000"/>
              <a:headEnd/>
              <a:tailEnd/>
            </a:ln>
          </p:spPr>
        </p:sp>
        <p:sp>
          <p:nvSpPr>
            <p:cNvPr id="28" name="Freeform 23">
              <a:extLst>
                <a:ext uri="{FF2B5EF4-FFF2-40B4-BE49-F238E27FC236}">
                  <a16:creationId xmlns:a16="http://schemas.microsoft.com/office/drawing/2014/main" id="{6A2507B4-2AA4-44A1-93B1-D65EC73AF5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10000"/>
                </a:schemeClr>
              </a:solidFill>
              <a:prstDash val="solid"/>
              <a:miter lim="800000"/>
              <a:headEnd/>
              <a:tailEnd/>
            </a:ln>
          </p:spPr>
        </p:sp>
      </p:grpSp>
      <p:sp>
        <p:nvSpPr>
          <p:cNvPr id="30" name="Isosceles Triangle 29">
            <a:extLst>
              <a:ext uri="{FF2B5EF4-FFF2-40B4-BE49-F238E27FC236}">
                <a16:creationId xmlns:a16="http://schemas.microsoft.com/office/drawing/2014/main" id="{83CB2632-0822-4E49-A707-FA1B8A4D0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435823" y="3320139"/>
            <a:ext cx="300774" cy="259288"/>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chemeClr val="tx1"/>
              </a:solidFill>
            </a:endParaRPr>
          </a:p>
        </p:txBody>
      </p:sp>
      <p:sp>
        <p:nvSpPr>
          <p:cNvPr id="5" name="TextBox 4">
            <a:extLst>
              <a:ext uri="{FF2B5EF4-FFF2-40B4-BE49-F238E27FC236}">
                <a16:creationId xmlns:a16="http://schemas.microsoft.com/office/drawing/2014/main" id="{E811978C-E4B2-4E48-BCDC-E5755101C0E7}"/>
              </a:ext>
            </a:extLst>
          </p:cNvPr>
          <p:cNvSpPr txBox="1"/>
          <p:nvPr/>
        </p:nvSpPr>
        <p:spPr>
          <a:xfrm>
            <a:off x="315386" y="3977009"/>
            <a:ext cx="11561228" cy="1764394"/>
          </a:xfrm>
          <a:prstGeom prst="rect">
            <a:avLst/>
          </a:prstGeom>
          <a:noFill/>
        </p:spPr>
        <p:txBody>
          <a:bodyPr wrap="square" rtlCol="0">
            <a:spAutoFit/>
          </a:bodyPr>
          <a:lstStyle/>
          <a:p>
            <a:pPr lvl="0" algn="just">
              <a:lnSpc>
                <a:spcPct val="115000"/>
              </a:lnSpc>
            </a:pPr>
            <a:r>
              <a:rPr lang="en-US" sz="2400" b="0" i="0" u="none" strike="noStrike" dirty="0">
                <a:effectLst/>
                <a:latin typeface="Times New Roman" panose="02020603050405020304" pitchFamily="18" charset="0"/>
              </a:rPr>
              <a:t>In his 1953 piece </a:t>
            </a:r>
            <a:r>
              <a:rPr lang="en-US" sz="2400" b="0" i="1" u="none" strike="noStrike" dirty="0">
                <a:effectLst/>
                <a:latin typeface="Times New Roman" panose="02020603050405020304" pitchFamily="18" charset="0"/>
              </a:rPr>
              <a:t>The Question Concerning Technology</a:t>
            </a:r>
            <a:r>
              <a:rPr lang="en-US" sz="2400" b="0" i="0" u="none" strike="noStrike" dirty="0">
                <a:effectLst/>
                <a:latin typeface="Times New Roman" panose="02020603050405020304" pitchFamily="18" charset="0"/>
              </a:rPr>
              <a:t>, Heidegger begins with the everyday account of technology according to which technology is the vast array of instruments, machines, artefacts and devices that we human beings invent, build, and then exploit. On this view technology is basically a tool that we control. </a:t>
            </a:r>
            <a:endParaRPr lang="tr-TR" sz="2400" dirty="0"/>
          </a:p>
        </p:txBody>
      </p:sp>
      <p:sp>
        <p:nvSpPr>
          <p:cNvPr id="6" name="Title 5">
            <a:extLst>
              <a:ext uri="{FF2B5EF4-FFF2-40B4-BE49-F238E27FC236}">
                <a16:creationId xmlns:a16="http://schemas.microsoft.com/office/drawing/2014/main" id="{9DEBF6C5-7CB7-BCC7-E197-3D1624F3FF74}"/>
              </a:ext>
            </a:extLst>
          </p:cNvPr>
          <p:cNvSpPr>
            <a:spLocks noGrp="1"/>
          </p:cNvSpPr>
          <p:nvPr>
            <p:ph type="title"/>
          </p:nvPr>
        </p:nvSpPr>
        <p:spPr/>
        <p:txBody>
          <a:bodyPr>
            <a:normAutofit/>
          </a:bodyPr>
          <a:lstStyle/>
          <a:p>
            <a:r>
              <a:rPr lang="en-US" sz="4000" dirty="0">
                <a:effectLst/>
                <a:latin typeface="Times New Roman" panose="02020603050405020304" pitchFamily="18" charset="0"/>
                <a:ea typeface="Calibri" panose="020F0502020204030204" pitchFamily="34" charset="0"/>
                <a:cs typeface="Times New Roman" panose="02020603050405020304" pitchFamily="18" charset="0"/>
              </a:rPr>
              <a:t>“The Question Concerning Technology”</a:t>
            </a:r>
            <a:r>
              <a:rPr lang="en-TR" sz="4000" dirty="0">
                <a:effectLst/>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ea typeface="Calibri" panose="020F0502020204030204" pitchFamily="34" charset="0"/>
                <a:cs typeface="Times New Roman" panose="02020603050405020304" pitchFamily="18" charset="0"/>
              </a:rPr>
              <a:t> </a:t>
            </a:r>
            <a:br>
              <a:rPr lang="en-TR" sz="3100" dirty="0">
                <a:effectLst/>
                <a:latin typeface="Calibri" panose="020F0502020204030204" pitchFamily="34" charset="0"/>
                <a:ea typeface="Calibri" panose="020F0502020204030204" pitchFamily="34" charset="0"/>
                <a:cs typeface="Times New Roman" panose="02020603050405020304" pitchFamily="18" charset="0"/>
              </a:rPr>
            </a:br>
            <a:endParaRPr lang="en-US" sz="3100" dirty="0"/>
          </a:p>
        </p:txBody>
      </p:sp>
    </p:spTree>
    <p:extLst>
      <p:ext uri="{BB962C8B-B14F-4D97-AF65-F5344CB8AC3E}">
        <p14:creationId xmlns:p14="http://schemas.microsoft.com/office/powerpoint/2010/main" val="409506474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5326C-F8C6-8547-9F10-E2C83E4732AF}"/>
              </a:ext>
            </a:extLst>
          </p:cNvPr>
          <p:cNvSpPr>
            <a:spLocks noGrp="1"/>
          </p:cNvSpPr>
          <p:nvPr>
            <p:ph type="title"/>
          </p:nvPr>
        </p:nvSpPr>
        <p:spPr>
          <a:xfrm>
            <a:off x="6400800" y="1007707"/>
            <a:ext cx="5467739" cy="4519094"/>
          </a:xfrm>
        </p:spPr>
        <p:txBody>
          <a:bodyPr>
            <a:normAutofit fontScale="90000"/>
          </a:bodyPr>
          <a:lstStyle/>
          <a:p>
            <a:pPr>
              <a:lnSpc>
                <a:spcPct val="115000"/>
              </a:lnSpc>
            </a:pP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r>
              <a:rPr lang="en-US" sz="1800" dirty="0">
                <a:solidFill>
                  <a:srgbClr val="000000"/>
                </a:solidFill>
                <a:latin typeface="Times" pitchFamily="2" charset="0"/>
                <a:ea typeface="Calibri" panose="020F0502020204030204" pitchFamily="34" charset="0"/>
                <a:cs typeface="Times" pitchFamily="2" charset="0"/>
              </a:rPr>
              <a:t>That in the face of which the anxious person is anxious is not any particular entity in the world. Indeed, the distinctive oppressiveness of anxiety lies precisely in its not being elicited by anything specific, so that we cannot respond to it in any specific way (e.g. by running away). </a:t>
            </a:r>
            <a:r>
              <a:rPr lang="en-US" sz="1800" b="0" i="0" u="none" strike="noStrike" dirty="0">
                <a:solidFill>
                  <a:srgbClr val="1A1A1A"/>
                </a:solidFill>
                <a:effectLst/>
                <a:latin typeface="Times New Roman" panose="02020603050405020304" pitchFamily="18" charset="0"/>
              </a:rPr>
              <a:t>Heidegger claims that this everyday account is, in a sense, correct, but it provides only a limited “instrumental and anthropological definition” of technology.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Times" pitchFamily="2" charset="0"/>
                <a:ea typeface="Calibri" panose="020F0502020204030204" pitchFamily="34" charset="0"/>
                <a:cs typeface="Times" pitchFamily="2"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i="1" dirty="0">
                <a:solidFill>
                  <a:srgbClr val="000000"/>
                </a:solidFill>
                <a:effectLst/>
                <a:latin typeface="Times" pitchFamily="2" charset="0"/>
                <a:ea typeface="Calibri" panose="020F0502020204030204" pitchFamily="34" charset="0"/>
                <a:cs typeface="Times" pitchFamily="2" charset="0"/>
              </a:rPr>
              <a:t>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endParaRPr lang="tr-TR" sz="3200" dirty="0"/>
          </a:p>
        </p:txBody>
      </p:sp>
      <p:sp>
        <p:nvSpPr>
          <p:cNvPr id="7" name="Freeform: Shape 6">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tx1">
              <a:lumMod val="75000"/>
              <a:lumOff val="2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F55FFF17-D3D5-4F58-BA56-54EA901CE0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Box 2">
            <a:extLst>
              <a:ext uri="{FF2B5EF4-FFF2-40B4-BE49-F238E27FC236}">
                <a16:creationId xmlns:a16="http://schemas.microsoft.com/office/drawing/2014/main" id="{410CB095-EC15-594A-A5DA-B39D557C9569}"/>
              </a:ext>
            </a:extLst>
          </p:cNvPr>
          <p:cNvSpPr txBox="1"/>
          <p:nvPr/>
        </p:nvSpPr>
        <p:spPr>
          <a:xfrm>
            <a:off x="578498" y="1007707"/>
            <a:ext cx="5445656" cy="845616"/>
          </a:xfrm>
          <a:prstGeom prst="rect">
            <a:avLst/>
          </a:prstGeom>
          <a:noFill/>
        </p:spPr>
        <p:txBody>
          <a:bodyPr wrap="square" rtlCol="0">
            <a:spAutoFit/>
          </a:bodyPr>
          <a:lstStyle/>
          <a:p>
            <a:pPr lvl="0" algn="just">
              <a:lnSpc>
                <a:spcPct val="115000"/>
              </a:lnSpc>
              <a:spcAft>
                <a:spcPts val="1000"/>
              </a:spcAft>
            </a:pPr>
            <a:r>
              <a:rPr lang="en-TR" sz="4400" dirty="0">
                <a:solidFill>
                  <a:schemeClr val="bg1"/>
                </a:solidFill>
                <a:latin typeface="Times" pitchFamily="2" charset="0"/>
                <a:ea typeface="Calibri" panose="020F0502020204030204" pitchFamily="34" charset="0"/>
                <a:cs typeface="Times" pitchFamily="2" charset="0"/>
              </a:rPr>
              <a:t>Technology</a:t>
            </a:r>
            <a:endParaRPr lang="en-TR" sz="4400" dirty="0">
              <a:solidFill>
                <a:schemeClr val="bg1"/>
              </a:solidFill>
              <a:effectLst/>
              <a:latin typeface="Times" pitchFamily="2" charset="0"/>
              <a:ea typeface="Calibri" panose="020F0502020204030204" pitchFamily="34" charset="0"/>
              <a:cs typeface="Times" pitchFamily="2" charset="0"/>
            </a:endParaRPr>
          </a:p>
        </p:txBody>
      </p:sp>
    </p:spTree>
    <p:extLst>
      <p:ext uri="{BB962C8B-B14F-4D97-AF65-F5344CB8AC3E}">
        <p14:creationId xmlns:p14="http://schemas.microsoft.com/office/powerpoint/2010/main" val="92312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73240-88D0-8E41-964C-494DC4582530}"/>
              </a:ext>
            </a:extLst>
          </p:cNvPr>
          <p:cNvSpPr>
            <a:spLocks noGrp="1"/>
          </p:cNvSpPr>
          <p:nvPr>
            <p:ph type="title"/>
          </p:nvPr>
        </p:nvSpPr>
        <p:spPr>
          <a:xfrm>
            <a:off x="640080" y="719725"/>
            <a:ext cx="2752354" cy="2709275"/>
          </a:xfrm>
          <a:prstGeom prst="ellipse">
            <a:avLst/>
          </a:prstGeom>
          <a:solidFill>
            <a:schemeClr val="tx1"/>
          </a:solidFill>
          <a:ln w="174625" cmpd="thinThick">
            <a:solidFill>
              <a:schemeClr val="tx1"/>
            </a:solidFill>
          </a:ln>
        </p:spPr>
        <p:txBody>
          <a:bodyPr anchor="ctr">
            <a:noAutofit/>
          </a:bodyPr>
          <a:lstStyle/>
          <a:p>
            <a:pPr algn="ctr"/>
            <a:r>
              <a:rPr lang="tr-TR" sz="2400" dirty="0" err="1">
                <a:solidFill>
                  <a:schemeClr val="bg1"/>
                </a:solidFill>
              </a:rPr>
              <a:t>Technology</a:t>
            </a:r>
            <a:endParaRPr lang="tr-TR" sz="2000" dirty="0">
              <a:solidFill>
                <a:schemeClr val="bg1"/>
              </a:solidFill>
            </a:endParaRPr>
          </a:p>
        </p:txBody>
      </p:sp>
      <p:sp>
        <p:nvSpPr>
          <p:cNvPr id="4" name="Rectangle 3">
            <a:extLst>
              <a:ext uri="{FF2B5EF4-FFF2-40B4-BE49-F238E27FC236}">
                <a16:creationId xmlns:a16="http://schemas.microsoft.com/office/drawing/2014/main" id="{A770B3C1-601D-1A44-B2FF-743FB661B658}"/>
              </a:ext>
            </a:extLst>
          </p:cNvPr>
          <p:cNvSpPr/>
          <p:nvPr/>
        </p:nvSpPr>
        <p:spPr>
          <a:xfrm>
            <a:off x="5429250" y="1028700"/>
            <a:ext cx="5606303" cy="6370975"/>
          </a:xfrm>
          <a:prstGeom prst="rect">
            <a:avLst/>
          </a:prstGeom>
        </p:spPr>
        <p:txBody>
          <a:bodyPr wrap="square">
            <a:spAutoFit/>
          </a:bodyPr>
          <a:lstStyle/>
          <a:p>
            <a:r>
              <a:rPr lang="en-US" sz="2400" b="0" i="0" u="none" strike="noStrike" dirty="0">
                <a:solidFill>
                  <a:srgbClr val="1A1A1A"/>
                </a:solidFill>
                <a:effectLst/>
                <a:latin typeface="Times New Roman" panose="02020603050405020304" pitchFamily="18" charset="0"/>
              </a:rPr>
              <a:t>It depicts technology as a means to an end (instrumental) and as a product of human activity (anthropological). What needs to be exposed and interrogated, however, is something that is passed over by the everyday account, namely the </a:t>
            </a:r>
            <a:r>
              <a:rPr lang="en-US" sz="2400" b="0" i="1" u="none" strike="noStrike" dirty="0">
                <a:solidFill>
                  <a:srgbClr val="1A1A1A"/>
                </a:solidFill>
                <a:effectLst/>
                <a:latin typeface="Times New Roman" panose="02020603050405020304" pitchFamily="18" charset="0"/>
              </a:rPr>
              <a:t>essence</a:t>
            </a:r>
            <a:r>
              <a:rPr lang="en-US" sz="2400" b="0" i="0" u="none" strike="noStrike" dirty="0">
                <a:solidFill>
                  <a:srgbClr val="1A1A1A"/>
                </a:solidFill>
                <a:effectLst/>
                <a:latin typeface="Times New Roman" panose="02020603050405020304" pitchFamily="18" charset="0"/>
              </a:rPr>
              <a:t> of technology. To bring this into view, Heidegger reinterprets his earlier notion of intelligibility in terms of the concept of a </a:t>
            </a:r>
            <a:r>
              <a:rPr lang="en-US" sz="2400" b="0" i="1" u="none" strike="noStrike" dirty="0">
                <a:solidFill>
                  <a:srgbClr val="1A1A1A"/>
                </a:solidFill>
                <a:effectLst/>
                <a:latin typeface="Times New Roman" panose="02020603050405020304" pitchFamily="18" charset="0"/>
              </a:rPr>
              <a:t>clearing</a:t>
            </a:r>
            <a:r>
              <a:rPr lang="en-US" sz="2400" b="0" i="0" u="none" strike="noStrike" dirty="0">
                <a:solidFill>
                  <a:srgbClr val="1A1A1A"/>
                </a:solidFill>
                <a:effectLst/>
                <a:latin typeface="Times New Roman" panose="02020603050405020304" pitchFamily="18" charset="0"/>
              </a:rPr>
              <a:t>. A clearing is a region of Being in which things are revealed as mattering in some specific way or another. To identify the essence of technology is to lay bare technology as a clearing, that is, to describe a technological mode of Being. </a:t>
            </a:r>
            <a:endParaRPr lang="tr-TR" sz="2400" dirty="0">
              <a:solidFill>
                <a:schemeClr val="bg2">
                  <a:lumMod val="25000"/>
                </a:schemeClr>
              </a:solidFill>
            </a:endParaRPr>
          </a:p>
          <a:p>
            <a:br>
              <a:rPr lang="tr-TR" sz="2400" dirty="0">
                <a:solidFill>
                  <a:schemeClr val="bg2">
                    <a:lumMod val="25000"/>
                  </a:schemeClr>
                </a:solidFill>
              </a:rPr>
            </a:br>
            <a:endParaRPr lang="tr-TR" sz="2400" dirty="0">
              <a:solidFill>
                <a:schemeClr val="bg2">
                  <a:lumMod val="25000"/>
                </a:schemeClr>
              </a:solidFill>
            </a:endParaRPr>
          </a:p>
        </p:txBody>
      </p:sp>
    </p:spTree>
    <p:extLst>
      <p:ext uri="{BB962C8B-B14F-4D97-AF65-F5344CB8AC3E}">
        <p14:creationId xmlns:p14="http://schemas.microsoft.com/office/powerpoint/2010/main" val="2529901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87F4F1C-8D3D-4EC1-B72D-A0470A5A0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D1E3DD61-64DB-46AD-B249-E273CD86B0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296011"/>
            <a:ext cx="12192000" cy="3561989"/>
            <a:chOff x="0" y="3296011"/>
            <a:chExt cx="12192000" cy="3561989"/>
          </a:xfrm>
          <a:effectLst>
            <a:outerShdw blurRad="254000" dist="152400" dir="16200000" rotWithShape="0">
              <a:prstClr val="black">
                <a:alpha val="10000"/>
              </a:prstClr>
            </a:outerShdw>
          </a:effectLst>
        </p:grpSpPr>
        <p:grpSp>
          <p:nvGrpSpPr>
            <p:cNvPr id="10" name="Group 9">
              <a:extLst>
                <a:ext uri="{FF2B5EF4-FFF2-40B4-BE49-F238E27FC236}">
                  <a16:creationId xmlns:a16="http://schemas.microsoft.com/office/drawing/2014/main" id="{0D7053D3-590A-4E94-B092-C96EAF744C3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3681702"/>
              <a:ext cx="12192000" cy="3176298"/>
              <a:chOff x="0" y="3681702"/>
              <a:chExt cx="12192000" cy="3176298"/>
            </a:xfrm>
          </p:grpSpPr>
          <p:sp>
            <p:nvSpPr>
              <p:cNvPr id="14" name="Freeform: Shape 13">
                <a:extLst>
                  <a:ext uri="{FF2B5EF4-FFF2-40B4-BE49-F238E27FC236}">
                    <a16:creationId xmlns:a16="http://schemas.microsoft.com/office/drawing/2014/main" id="{2EB67199-6FF0-4DED-89D1-BAEA95F9F5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A0BEEB-C008-4150-A935-C6AAF537D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1" name="Group 10">
              <a:extLst>
                <a:ext uri="{FF2B5EF4-FFF2-40B4-BE49-F238E27FC236}">
                  <a16:creationId xmlns:a16="http://schemas.microsoft.com/office/drawing/2014/main" id="{05148B0F-801C-45A1-80C1-EEC25A22A7C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44" y="3296011"/>
              <a:ext cx="12191456" cy="2849975"/>
              <a:chOff x="544" y="3296011"/>
              <a:chExt cx="12191456" cy="2849975"/>
            </a:xfrm>
          </p:grpSpPr>
          <p:sp>
            <p:nvSpPr>
              <p:cNvPr id="12" name="Freeform: Shape 11">
                <a:extLst>
                  <a:ext uri="{FF2B5EF4-FFF2-40B4-BE49-F238E27FC236}">
                    <a16:creationId xmlns:a16="http://schemas.microsoft.com/office/drawing/2014/main" id="{E7715ED9-C8CE-4651-82AA-1C4B5F14A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B911230A-EF3B-4760-9087-E4FBE05BD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a:blip r:embed="rId2">
                  <a:alphaModFix amt="57000"/>
                </a:blip>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2" name="Title 1">
            <a:extLst>
              <a:ext uri="{FF2B5EF4-FFF2-40B4-BE49-F238E27FC236}">
                <a16:creationId xmlns:a16="http://schemas.microsoft.com/office/drawing/2014/main" id="{C08AD093-12CF-AF9D-452B-9EE65AE2FB2F}"/>
              </a:ext>
            </a:extLst>
          </p:cNvPr>
          <p:cNvSpPr>
            <a:spLocks noGrp="1"/>
          </p:cNvSpPr>
          <p:nvPr>
            <p:ph type="title"/>
          </p:nvPr>
        </p:nvSpPr>
        <p:spPr>
          <a:xfrm>
            <a:off x="838199" y="1120676"/>
            <a:ext cx="11353257" cy="2308324"/>
          </a:xfrm>
        </p:spPr>
        <p:txBody>
          <a:bodyPr vert="horz" lIns="91440" tIns="45720" rIns="91440" bIns="45720" rtlCol="0" anchor="b">
            <a:normAutofit/>
          </a:bodyPr>
          <a:lstStyle/>
          <a:p>
            <a:pPr lvl="0">
              <a:lnSpc>
                <a:spcPct val="115000"/>
              </a:lnSpc>
            </a:pPr>
            <a:r>
              <a:rPr lang="en-US" sz="4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The Origin of the Work of Art</a:t>
            </a:r>
            <a:r>
              <a:rPr lang="en-TR" sz="4000" dirty="0">
                <a:solidFill>
                  <a:schemeClr val="bg1"/>
                </a:solidFill>
                <a:effectLst/>
              </a:rPr>
              <a:t> </a:t>
            </a:r>
            <a:br>
              <a:rPr lang="en-TR" sz="4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en-TR" sz="4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558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3C47C2-33A2-44B2-BEAB-FEB679075C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3324"/>
            <a:ext cx="12192000" cy="6861324"/>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3">
            <a:extLst>
              <a:ext uri="{FF2B5EF4-FFF2-40B4-BE49-F238E27FC236}">
                <a16:creationId xmlns:a16="http://schemas.microsoft.com/office/drawing/2014/main" id="{AD182BA8-54AD-4D9F-8264-B0FA8BB47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246925"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16">
            <a:extLst>
              <a:ext uri="{FF2B5EF4-FFF2-40B4-BE49-F238E27FC236}">
                <a16:creationId xmlns:a16="http://schemas.microsoft.com/office/drawing/2014/main" id="{4ED83379-0499-45E1-AB78-6AA230F964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479"/>
            <a:ext cx="9324977" cy="6858479"/>
          </a:xfrm>
          <a:custGeom>
            <a:avLst/>
            <a:gdLst>
              <a:gd name="connsiteX0" fmla="*/ 1246925 w 9324977"/>
              <a:gd name="connsiteY0" fmla="*/ 0 h 6858479"/>
              <a:gd name="connsiteX1" fmla="*/ 5076797 w 9324977"/>
              <a:gd name="connsiteY1" fmla="*/ 0 h 6858479"/>
              <a:gd name="connsiteX2" fmla="*/ 6143025 w 9324977"/>
              <a:gd name="connsiteY2" fmla="*/ 0 h 6858479"/>
              <a:gd name="connsiteX3" fmla="*/ 6148602 w 9324977"/>
              <a:gd name="connsiteY3" fmla="*/ 0 h 6858479"/>
              <a:gd name="connsiteX4" fmla="*/ 9324977 w 9324977"/>
              <a:gd name="connsiteY4" fmla="*/ 6858478 h 6858479"/>
              <a:gd name="connsiteX5" fmla="*/ 3359025 w 9324977"/>
              <a:gd name="connsiteY5" fmla="*/ 6858478 h 6858479"/>
              <a:gd name="connsiteX6" fmla="*/ 3359025 w 9324977"/>
              <a:gd name="connsiteY6" fmla="*/ 6858479 h 6858479"/>
              <a:gd name="connsiteX7" fmla="*/ 0 w 9324977"/>
              <a:gd name="connsiteY7" fmla="*/ 6858479 h 6858479"/>
              <a:gd name="connsiteX8" fmla="*/ 0 w 9324977"/>
              <a:gd name="connsiteY8" fmla="*/ 479 h 6858479"/>
              <a:gd name="connsiteX9" fmla="*/ 1246925 w 9324977"/>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4977" h="6858479">
                <a:moveTo>
                  <a:pt x="1246925" y="0"/>
                </a:moveTo>
                <a:lnTo>
                  <a:pt x="5076797" y="0"/>
                </a:lnTo>
                <a:lnTo>
                  <a:pt x="6143025" y="0"/>
                </a:lnTo>
                <a:lnTo>
                  <a:pt x="6148602" y="0"/>
                </a:lnTo>
                <a:lnTo>
                  <a:pt x="9324977" y="6858478"/>
                </a:lnTo>
                <a:lnTo>
                  <a:pt x="3359025" y="6858478"/>
                </a:lnTo>
                <a:lnTo>
                  <a:pt x="3359025" y="6858479"/>
                </a:lnTo>
                <a:lnTo>
                  <a:pt x="0" y="6858479"/>
                </a:lnTo>
                <a:lnTo>
                  <a:pt x="0" y="479"/>
                </a:lnTo>
                <a:lnTo>
                  <a:pt x="1246925"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E9B342E-4894-202C-1268-548432C04DDF}"/>
              </a:ext>
            </a:extLst>
          </p:cNvPr>
          <p:cNvSpPr>
            <a:spLocks noGrp="1"/>
          </p:cNvSpPr>
          <p:nvPr>
            <p:ph type="title"/>
          </p:nvPr>
        </p:nvSpPr>
        <p:spPr>
          <a:xfrm>
            <a:off x="5767398" y="3429000"/>
            <a:ext cx="6716961" cy="3429000"/>
          </a:xfrm>
        </p:spPr>
        <p:txBody>
          <a:bodyPr vert="horz" lIns="91440" tIns="45720" rIns="91440" bIns="45720" rtlCol="0" anchor="b">
            <a:noAutofit/>
          </a:bodyPr>
          <a:lstStyle/>
          <a:p>
            <a:pPr marL="342900" lvl="0" indent="-342900">
              <a:lnSpc>
                <a:spcPct val="115000"/>
              </a:lnSpc>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2000" dirty="0">
                <a:effectLst/>
                <a:latin typeface="Times" pitchFamily="2" charset="0"/>
                <a:ea typeface="Calibri" panose="020F0502020204030204" pitchFamily="34" charset="0"/>
                <a:cs typeface="Times" pitchFamily="2" charset="0"/>
              </a:rPr>
              <a:t>	</a:t>
            </a:r>
            <a:br>
              <a:rPr lang="en-TR" sz="2000" dirty="0">
                <a:effectLst/>
                <a:latin typeface="Calibri" panose="020F0502020204030204" pitchFamily="34" charset="0"/>
                <a:ea typeface="Calibri" panose="020F0502020204030204" pitchFamily="34" charset="0"/>
                <a:cs typeface="Times New Roman" panose="02020603050405020304" pitchFamily="18" charset="0"/>
              </a:rPr>
            </a:br>
            <a:endParaRPr lang="en-US" sz="2000" kern="1200" dirty="0">
              <a:latin typeface="+mj-lt"/>
              <a:ea typeface="+mj-ea"/>
              <a:cs typeface="+mj-cs"/>
            </a:endParaRPr>
          </a:p>
        </p:txBody>
      </p:sp>
      <p:sp>
        <p:nvSpPr>
          <p:cNvPr id="4" name="TextBox 3">
            <a:extLst>
              <a:ext uri="{FF2B5EF4-FFF2-40B4-BE49-F238E27FC236}">
                <a16:creationId xmlns:a16="http://schemas.microsoft.com/office/drawing/2014/main" id="{51956428-A063-1A08-63EE-AC040A78D0F1}"/>
              </a:ext>
            </a:extLst>
          </p:cNvPr>
          <p:cNvSpPr txBox="1"/>
          <p:nvPr/>
        </p:nvSpPr>
        <p:spPr>
          <a:xfrm>
            <a:off x="8544590" y="4383848"/>
            <a:ext cx="3557497" cy="1107996"/>
          </a:xfrm>
          <a:prstGeom prst="rect">
            <a:avLst/>
          </a:prstGeom>
          <a:noFill/>
        </p:spPr>
        <p:txBody>
          <a:bodyPr wrap="square" rtlCol="0">
            <a:spAutoFit/>
          </a:bodyPr>
          <a:lstStyle/>
          <a:p>
            <a:r>
              <a:rPr lang="en-US" sz="6600" b="1" dirty="0">
                <a:solidFill>
                  <a:schemeClr val="bg1"/>
                </a:solidFill>
              </a:rPr>
              <a:t>ART</a:t>
            </a:r>
          </a:p>
        </p:txBody>
      </p:sp>
      <p:sp>
        <p:nvSpPr>
          <p:cNvPr id="5" name="TextBox 4">
            <a:extLst>
              <a:ext uri="{FF2B5EF4-FFF2-40B4-BE49-F238E27FC236}">
                <a16:creationId xmlns:a16="http://schemas.microsoft.com/office/drawing/2014/main" id="{F5A1C770-A9DD-A5B1-940B-DE8151840F4B}"/>
              </a:ext>
            </a:extLst>
          </p:cNvPr>
          <p:cNvSpPr txBox="1"/>
          <p:nvPr/>
        </p:nvSpPr>
        <p:spPr>
          <a:xfrm>
            <a:off x="628650" y="990600"/>
            <a:ext cx="7430239" cy="646331"/>
          </a:xfrm>
          <a:prstGeom prst="rect">
            <a:avLst/>
          </a:prstGeom>
          <a:noFill/>
        </p:spPr>
        <p:txBody>
          <a:bodyPr wrap="none" rtlCol="0">
            <a:spAutoFit/>
          </a:bodyPr>
          <a:lstStyle/>
          <a:p>
            <a:r>
              <a:rPr lang="en-US" dirty="0">
                <a:latin typeface="Helvetica" pitchFamily="2" charset="0"/>
              </a:rPr>
              <a:t>“</a:t>
            </a:r>
            <a:r>
              <a:rPr lang="en-US" dirty="0">
                <a:effectLst/>
                <a:latin typeface="Helvetica" pitchFamily="2" charset="0"/>
              </a:rPr>
              <a:t>The Origin of the Work of Art’, described as simply ‘the most radical </a:t>
            </a:r>
          </a:p>
          <a:p>
            <a:r>
              <a:rPr lang="en-US" dirty="0">
                <a:effectLst/>
                <a:latin typeface="Helvetica" pitchFamily="2" charset="0"/>
              </a:rPr>
              <a:t>transmutation of aesthetics’, or the philosophy of art, ‘since the Greeks’</a:t>
            </a:r>
          </a:p>
        </p:txBody>
      </p:sp>
    </p:spTree>
    <p:extLst>
      <p:ext uri="{BB962C8B-B14F-4D97-AF65-F5344CB8AC3E}">
        <p14:creationId xmlns:p14="http://schemas.microsoft.com/office/powerpoint/2010/main" val="560290695"/>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FB946D7-1CA4-446E-8795-007CACFDE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192416F2-BC84-4D7C-80C6-6296C10C3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795338" y="981075"/>
            <a:ext cx="10601325" cy="4552949"/>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521E99-BB42-1B35-64FA-4197229276A6}"/>
              </a:ext>
            </a:extLst>
          </p:cNvPr>
          <p:cNvSpPr>
            <a:spLocks noGrp="1"/>
          </p:cNvSpPr>
          <p:nvPr>
            <p:ph type="title"/>
          </p:nvPr>
        </p:nvSpPr>
        <p:spPr>
          <a:xfrm>
            <a:off x="1537097" y="2228671"/>
            <a:ext cx="9117807" cy="1200329"/>
          </a:xfrm>
        </p:spPr>
        <p:txBody>
          <a:bodyPr vert="horz" lIns="91440" tIns="45720" rIns="91440" bIns="45720" rtlCol="0" anchor="b">
            <a:noAutofit/>
          </a:bodyPr>
          <a:lstStyle/>
          <a:p>
            <a:pPr lvl="0">
              <a:lnSpc>
                <a:spcPct val="115000"/>
              </a:lnSpc>
              <a:buSzPts val="1100"/>
            </a:pP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US" sz="1800" dirty="0">
                <a:effectLst/>
                <a:latin typeface="Times New Roman" panose="02020603050405020304" pitchFamily="18" charset="0"/>
                <a:ea typeface="Calibri" panose="020F0502020204030204" pitchFamily="34" charset="0"/>
                <a:cs typeface="Times New Roman" panose="02020603050405020304" pitchFamily="18" charset="0"/>
              </a:rPr>
            </a:b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1" name="Straight Connector 10">
            <a:extLst>
              <a:ext uri="{FF2B5EF4-FFF2-40B4-BE49-F238E27FC236}">
                <a16:creationId xmlns:a16="http://schemas.microsoft.com/office/drawing/2014/main" id="{2330623A-AB89-4E04-AC9A-2BAFBF85AE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52800" y="3771366"/>
            <a:ext cx="5486400"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D891B3A7-F606-AA3D-5692-0398BC0E5777}"/>
              </a:ext>
            </a:extLst>
          </p:cNvPr>
          <p:cNvSpPr txBox="1"/>
          <p:nvPr/>
        </p:nvSpPr>
        <p:spPr>
          <a:xfrm>
            <a:off x="1333500" y="1481674"/>
            <a:ext cx="9639299" cy="2308324"/>
          </a:xfrm>
          <a:prstGeom prst="rect">
            <a:avLst/>
          </a:prstGeom>
          <a:noFill/>
        </p:spPr>
        <p:txBody>
          <a:bodyPr wrap="square" rtlCol="0">
            <a:spAutoFit/>
          </a:bodyPr>
          <a:lstStyle/>
          <a:p>
            <a:r>
              <a:rPr lang="en-US" sz="3600" dirty="0">
                <a:latin typeface="Helvetica" pitchFamily="2" charset="0"/>
              </a:rPr>
              <a:t>The text</a:t>
            </a:r>
            <a:r>
              <a:rPr lang="en-US" sz="3600" dirty="0">
                <a:effectLst/>
                <a:latin typeface="Helvetica" pitchFamily="2" charset="0"/>
              </a:rPr>
              <a:t> refuses to speak of art in terms of 5 ‘form’ and ‘content’, ‘individual creativity’, ‘meaning’, ‘artist’s intention’ , ‘aesthetic experience’ or ‘aesthetic judgement’ or ‘taste’ .</a:t>
            </a:r>
          </a:p>
        </p:txBody>
      </p:sp>
    </p:spTree>
    <p:extLst>
      <p:ext uri="{BB962C8B-B14F-4D97-AF65-F5344CB8AC3E}">
        <p14:creationId xmlns:p14="http://schemas.microsoft.com/office/powerpoint/2010/main" val="1260403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961</TotalTime>
  <Words>413</Words>
  <Application>Microsoft Macintosh PowerPoint</Application>
  <PresentationFormat>Widescreen</PresentationFormat>
  <Paragraphs>20</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Helvetica</vt:lpstr>
      <vt:lpstr>Times</vt:lpstr>
      <vt:lpstr>Times New Roman</vt:lpstr>
      <vt:lpstr>Office Theme</vt:lpstr>
      <vt:lpstr> PHI 421 Contemporary Philosophy  Week 7  </vt:lpstr>
      <vt:lpstr>Today’s Class:   Heidegger’s Kehre  (The Turn)</vt:lpstr>
      <vt:lpstr>“The Question Concerning Technology”   </vt:lpstr>
      <vt:lpstr>     That in the face of which the anxious person is anxious is not any particular entity in the world. Indeed, the distinctive oppressiveness of anxiety lies precisely in its not being elicited by anything specific, so that we cannot respond to it in any specific way (e.g. by running away). Heidegger claims that this everyday account is, in a sense, correct, but it provides only a limited “instrumental and anthropological definition” of technology.        </vt:lpstr>
      <vt:lpstr>Technology</vt:lpstr>
      <vt:lpstr>The Origin of the Work of Art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4. ULUSAL  ÇAĞDAŞ SİYASET FELSEFESİ SEMPOZYUMU   5-6 ARALIK 2019  ANKARA ÜNİVERSİTESİ DTCF FARABİ SALONU     GÜLBEN SALMAN</dc:title>
  <dc:creator>Gulben Salman</dc:creator>
  <cp:lastModifiedBy>Gulben Salman</cp:lastModifiedBy>
  <cp:revision>11</cp:revision>
  <dcterms:created xsi:type="dcterms:W3CDTF">2019-12-04T19:52:09Z</dcterms:created>
  <dcterms:modified xsi:type="dcterms:W3CDTF">2022-10-06T05:46:52Z</dcterms:modified>
</cp:coreProperties>
</file>