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43"/>
    <p:restoredTop sz="94689"/>
  </p:normalViewPr>
  <p:slideViewPr>
    <p:cSldViewPr snapToGrid="0" snapToObjects="1">
      <p:cViewPr varScale="1">
        <p:scale>
          <a:sx n="108" d="100"/>
          <a:sy n="108" d="100"/>
        </p:scale>
        <p:origin x="520"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a:solidFill>
                  <a:schemeClr val="bg1">
                    <a:lumMod val="95000"/>
                    <a:lumOff val="5000"/>
                  </a:schemeClr>
                </a:solidFill>
              </a:rPr>
              <a:t> 7</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tr-TR" sz="2000" dirty="0" err="1">
                <a:solidFill>
                  <a:schemeClr val="bg1"/>
                </a:solidFill>
              </a:rPr>
              <a:t>Heidegger’s</a:t>
            </a:r>
            <a:r>
              <a:rPr lang="tr-TR" sz="2000" dirty="0">
                <a:solidFill>
                  <a:schemeClr val="bg1"/>
                </a:solidFill>
              </a:rPr>
              <a:t> </a:t>
            </a:r>
            <a:r>
              <a:rPr lang="tr-TR" sz="2000" dirty="0" err="1">
                <a:solidFill>
                  <a:schemeClr val="bg1"/>
                </a:solidFill>
              </a:rPr>
              <a:t>Kehre</a:t>
            </a:r>
            <a:r>
              <a:rPr lang="tr-TR" sz="2000" dirty="0">
                <a:solidFill>
                  <a:schemeClr val="bg1"/>
                </a:solidFill>
              </a:rPr>
              <a:t> </a:t>
            </a:r>
            <a:br>
              <a:rPr lang="tr-TR" sz="2000" dirty="0">
                <a:solidFill>
                  <a:schemeClr val="bg1"/>
                </a:solidFill>
              </a:rPr>
            </a:br>
            <a:r>
              <a:rPr lang="tr-TR" sz="2000" dirty="0">
                <a:solidFill>
                  <a:schemeClr val="bg1"/>
                </a:solidFill>
              </a:rPr>
              <a:t>(</a:t>
            </a:r>
            <a:r>
              <a:rPr lang="tr-TR" sz="2000" dirty="0" err="1">
                <a:solidFill>
                  <a:schemeClr val="bg1"/>
                </a:solidFill>
              </a:rPr>
              <a:t>The</a:t>
            </a:r>
            <a:r>
              <a:rPr lang="tr-TR" sz="2000" dirty="0">
                <a:solidFill>
                  <a:schemeClr val="bg1"/>
                </a:solidFill>
              </a:rPr>
              <a:t> </a:t>
            </a:r>
            <a:r>
              <a:rPr lang="tr-TR" sz="2000" dirty="0" err="1">
                <a:solidFill>
                  <a:schemeClr val="bg1"/>
                </a:solidFill>
              </a:rPr>
              <a:t>Turn</a:t>
            </a:r>
            <a:r>
              <a:rPr lang="tr-TR" sz="2000" dirty="0">
                <a:solidFill>
                  <a:schemeClr val="bg1"/>
                </a:solidFill>
              </a:rPr>
              <a:t>)</a:t>
            </a: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838948"/>
          </a:xfrm>
          <a:prstGeom prst="rect">
            <a:avLst/>
          </a:prstGeom>
          <a:noFill/>
        </p:spPr>
        <p:txBody>
          <a:bodyPr wrap="square" rtlCol="0">
            <a:spAutoFit/>
          </a:bodyPr>
          <a:lstStyle/>
          <a:p>
            <a:pPr marL="29845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AAE8C14-56D4-636D-AB4F-BECE63561B08}"/>
              </a:ext>
            </a:extLst>
          </p:cNvPr>
          <p:cNvSpPr txBox="1"/>
          <p:nvPr/>
        </p:nvSpPr>
        <p:spPr>
          <a:xfrm>
            <a:off x="2781300" y="3524250"/>
            <a:ext cx="8401050" cy="2492990"/>
          </a:xfrm>
          <a:prstGeom prst="rect">
            <a:avLst/>
          </a:prstGeom>
          <a:noFill/>
        </p:spPr>
        <p:txBody>
          <a:bodyPr wrap="square" rtlCol="0">
            <a:spAutoFit/>
          </a:bodyPr>
          <a:lstStyle/>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“The Question Concerning Technology”</a:t>
            </a:r>
          </a:p>
          <a:p>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4000" dirty="0">
                <a:latin typeface="Times New Roman" panose="02020603050405020304" pitchFamily="18"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Times New Roman" panose="02020603050405020304" pitchFamily="18" charset="0"/>
              </a:rPr>
              <a:t>The Origin of the Work of Art</a:t>
            </a:r>
            <a:r>
              <a:rPr lang="en-TR" sz="4000" dirty="0">
                <a:latin typeface="Calibri" panose="020F0502020204030204" pitchFamily="34" charset="0"/>
                <a:ea typeface="Calibri" panose="020F0502020204030204" pitchFamily="34" charset="0"/>
                <a:cs typeface="Times New Roman" panose="02020603050405020304" pitchFamily="18" charset="0"/>
              </a:rPr>
              <a:t>” 1936</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1764394"/>
          </a:xfrm>
          <a:prstGeom prst="rect">
            <a:avLst/>
          </a:prstGeom>
          <a:noFill/>
        </p:spPr>
        <p:txBody>
          <a:bodyPr wrap="square" rtlCol="0">
            <a:spAutoFit/>
          </a:bodyPr>
          <a:lstStyle/>
          <a:p>
            <a:pPr lvl="0" algn="just">
              <a:lnSpc>
                <a:spcPct val="115000"/>
              </a:lnSpc>
            </a:pPr>
            <a:r>
              <a:rPr lang="en-US" sz="2400" b="0" i="0" u="none" strike="noStrike" dirty="0">
                <a:effectLst/>
                <a:latin typeface="Times New Roman" panose="02020603050405020304" pitchFamily="18" charset="0"/>
              </a:rPr>
              <a:t>In his 1953 piece </a:t>
            </a:r>
            <a:r>
              <a:rPr lang="en-US" sz="2400" b="0" i="1" u="none" strike="noStrike" dirty="0">
                <a:effectLst/>
                <a:latin typeface="Times New Roman" panose="02020603050405020304" pitchFamily="18" charset="0"/>
              </a:rPr>
              <a:t>The Question Concerning Technology</a:t>
            </a:r>
            <a:r>
              <a:rPr lang="en-US" sz="2400" b="0" i="0" u="none" strike="noStrike" dirty="0">
                <a:effectLst/>
                <a:latin typeface="Times New Roman" panose="02020603050405020304" pitchFamily="18" charset="0"/>
              </a:rPr>
              <a:t>, Heidegger begins with the everyday account of technology according to which technology is the vast array of instruments, machines, artefacts and devices that we human beings invent, build, and then exploit. On this view technology is basically a tool that we control. </a:t>
            </a:r>
            <a:endParaRPr lang="tr-TR" sz="24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“The Question Concerning Technology”</a:t>
            </a:r>
            <a:r>
              <a:rPr lang="en-TR" sz="4000" dirty="0">
                <a:effectLst/>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br>
              <a:rPr lang="en-TR" sz="3100" dirty="0">
                <a:effectLst/>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467739" cy="4519094"/>
          </a:xfrm>
        </p:spPr>
        <p:txBody>
          <a:bodyPr>
            <a:normAutofit fontScale="90000"/>
          </a:bodyPr>
          <a:lstStyle/>
          <a:p>
            <a:pPr>
              <a:lnSpc>
                <a:spcPct val="115000"/>
              </a:lnSpc>
            </a:pP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r>
              <a:rPr lang="en-US" sz="1800" dirty="0">
                <a:solidFill>
                  <a:srgbClr val="000000"/>
                </a:solidFill>
                <a:latin typeface="Times" pitchFamily="2" charset="0"/>
                <a:ea typeface="Calibri" panose="020F0502020204030204" pitchFamily="34" charset="0"/>
                <a:cs typeface="Times" pitchFamily="2" charset="0"/>
              </a:rPr>
              <a:t>That in the face of which the anxious person is anxious is not any particular entity in the world. Indeed, the distinctive oppressiveness of anxiety lies precisely in its not being elicited by anything specific, so that we cannot respond to it in any specific way (e.g. by running away). </a:t>
            </a:r>
            <a:r>
              <a:rPr lang="en-US" sz="1800" b="0" i="0" u="none" strike="noStrike" dirty="0">
                <a:solidFill>
                  <a:srgbClr val="1A1A1A"/>
                </a:solidFill>
                <a:effectLst/>
                <a:latin typeface="Times New Roman" panose="02020603050405020304" pitchFamily="18" charset="0"/>
              </a:rPr>
              <a:t>Heidegger claims that this everyday account is, in a sense, correct, but it provides only a limited “instrumental and anthropological definition” of technology.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78498" y="1007707"/>
            <a:ext cx="5445656" cy="845616"/>
          </a:xfrm>
          <a:prstGeom prst="rect">
            <a:avLst/>
          </a:prstGeom>
          <a:noFill/>
        </p:spPr>
        <p:txBody>
          <a:bodyPr wrap="square" rtlCol="0">
            <a:spAutoFit/>
          </a:bodyPr>
          <a:lstStyle/>
          <a:p>
            <a:pPr lvl="0" algn="just">
              <a:lnSpc>
                <a:spcPct val="115000"/>
              </a:lnSpc>
              <a:spcAft>
                <a:spcPts val="1000"/>
              </a:spcAft>
            </a:pPr>
            <a:r>
              <a:rPr lang="en-TR" sz="4400" dirty="0">
                <a:solidFill>
                  <a:schemeClr val="bg1"/>
                </a:solidFill>
                <a:latin typeface="Times" pitchFamily="2" charset="0"/>
                <a:ea typeface="Calibri" panose="020F0502020204030204" pitchFamily="34" charset="0"/>
                <a:cs typeface="Times" pitchFamily="2" charset="0"/>
              </a:rPr>
              <a:t>Technology</a:t>
            </a:r>
            <a:endParaRPr lang="en-TR" sz="4400" dirty="0">
              <a:solidFill>
                <a:schemeClr val="bg1"/>
              </a:solidFill>
              <a:effectLst/>
              <a:latin typeface="Times" pitchFamily="2" charset="0"/>
              <a:ea typeface="Calibri" panose="020F0502020204030204" pitchFamily="34" charset="0"/>
              <a:cs typeface="Times" pitchFamily="2" charset="0"/>
            </a:endParaRP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2400" dirty="0" err="1">
                <a:solidFill>
                  <a:schemeClr val="bg1"/>
                </a:solidFill>
              </a:rPr>
              <a:t>Technology</a:t>
            </a: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5429250" y="1028700"/>
            <a:ext cx="5606303" cy="6370975"/>
          </a:xfrm>
          <a:prstGeom prst="rect">
            <a:avLst/>
          </a:prstGeom>
        </p:spPr>
        <p:txBody>
          <a:bodyPr wrap="square">
            <a:spAutoFit/>
          </a:bodyPr>
          <a:lstStyle/>
          <a:p>
            <a:r>
              <a:rPr lang="en-US" sz="2400" b="0" i="0" u="none" strike="noStrike" dirty="0">
                <a:solidFill>
                  <a:srgbClr val="1A1A1A"/>
                </a:solidFill>
                <a:effectLst/>
                <a:latin typeface="Times New Roman" panose="02020603050405020304" pitchFamily="18" charset="0"/>
              </a:rPr>
              <a:t>It depicts technology as a means to an end (instrumental) and as a product of human activity (anthropological). What needs to be exposed and interrogated, however, is something that is passed over by the everyday account, namely the </a:t>
            </a:r>
            <a:r>
              <a:rPr lang="en-US" sz="2400" b="0" i="1" u="none" strike="noStrike" dirty="0">
                <a:solidFill>
                  <a:srgbClr val="1A1A1A"/>
                </a:solidFill>
                <a:effectLst/>
                <a:latin typeface="Times New Roman" panose="02020603050405020304" pitchFamily="18" charset="0"/>
              </a:rPr>
              <a:t>essence</a:t>
            </a:r>
            <a:r>
              <a:rPr lang="en-US" sz="2400" b="0" i="0" u="none" strike="noStrike" dirty="0">
                <a:solidFill>
                  <a:srgbClr val="1A1A1A"/>
                </a:solidFill>
                <a:effectLst/>
                <a:latin typeface="Times New Roman" panose="02020603050405020304" pitchFamily="18" charset="0"/>
              </a:rPr>
              <a:t> of technology. To bring this into view, Heidegger reinterprets his earlier notion of intelligibility in terms of the concept of a </a:t>
            </a:r>
            <a:r>
              <a:rPr lang="en-US" sz="2400" b="0" i="1" u="none" strike="noStrike" dirty="0">
                <a:solidFill>
                  <a:srgbClr val="1A1A1A"/>
                </a:solidFill>
                <a:effectLst/>
                <a:latin typeface="Times New Roman" panose="02020603050405020304" pitchFamily="18" charset="0"/>
              </a:rPr>
              <a:t>clearing</a:t>
            </a:r>
            <a:r>
              <a:rPr lang="en-US" sz="2400" b="0" i="0" u="none" strike="noStrike" dirty="0">
                <a:solidFill>
                  <a:srgbClr val="1A1A1A"/>
                </a:solidFill>
                <a:effectLst/>
                <a:latin typeface="Times New Roman" panose="02020603050405020304" pitchFamily="18" charset="0"/>
              </a:rPr>
              <a:t>. A clearing is a region of Being in which things are revealed as mattering in some specific way or another. To identify the essence of technology is to lay bare technology as a clearing, that is, to describe a technological mode of Being. </a:t>
            </a:r>
            <a:endParaRPr lang="tr-TR" sz="2400" dirty="0">
              <a:solidFill>
                <a:schemeClr val="bg2">
                  <a:lumMod val="25000"/>
                </a:schemeClr>
              </a:solidFill>
            </a:endParaRPr>
          </a:p>
          <a:p>
            <a:br>
              <a:rPr lang="tr-TR" sz="2400" dirty="0">
                <a:solidFill>
                  <a:schemeClr val="bg2">
                    <a:lumMod val="25000"/>
                  </a:schemeClr>
                </a:solidFill>
              </a:rPr>
            </a:br>
            <a:endParaRPr lang="tr-TR" sz="24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11353257" cy="2308324"/>
          </a:xfrm>
        </p:spPr>
        <p:txBody>
          <a:bodyPr vert="horz" lIns="91440" tIns="45720" rIns="91440" bIns="45720" rtlCol="0" anchor="b">
            <a:normAutofit/>
          </a:bodyPr>
          <a:lstStyle/>
          <a:p>
            <a:pPr lvl="0">
              <a:lnSpc>
                <a:spcPct val="115000"/>
              </a:lnSpc>
            </a:pPr>
            <a:r>
              <a:rPr lang="en-US"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Origin of the Work of Art</a:t>
            </a:r>
            <a:r>
              <a:rPr lang="en-TR" sz="4000" dirty="0">
                <a:solidFill>
                  <a:schemeClr val="bg1"/>
                </a:solidFill>
                <a:effectLst/>
              </a:rPr>
              <a:t> </a:t>
            </a:r>
            <a:br>
              <a:rPr lang="en-T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T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5767398" y="3429000"/>
            <a:ext cx="6716961" cy="3429000"/>
          </a:xfrm>
        </p:spPr>
        <p:txBody>
          <a:bodyPr vert="horz" lIns="91440" tIns="45720" rIns="91440" bIns="45720" rtlCol="0" anchor="b">
            <a:noAutofit/>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000" dirty="0">
                <a:effectLst/>
                <a:latin typeface="Times" pitchFamily="2" charset="0"/>
                <a:ea typeface="Calibri" panose="020F0502020204030204" pitchFamily="34" charset="0"/>
                <a:cs typeface="Times" pitchFamily="2" charset="0"/>
              </a:rPr>
              <a:t>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endParaRPr lang="en-US" sz="2000" kern="1200" dirty="0">
              <a:latin typeface="+mj-lt"/>
              <a:ea typeface="+mj-ea"/>
              <a:cs typeface="+mj-cs"/>
            </a:endParaRPr>
          </a:p>
        </p:txBody>
      </p:sp>
      <p:sp>
        <p:nvSpPr>
          <p:cNvPr id="4" name="TextBox 3">
            <a:extLst>
              <a:ext uri="{FF2B5EF4-FFF2-40B4-BE49-F238E27FC236}">
                <a16:creationId xmlns:a16="http://schemas.microsoft.com/office/drawing/2014/main" id="{51956428-A063-1A08-63EE-AC040A78D0F1}"/>
              </a:ext>
            </a:extLst>
          </p:cNvPr>
          <p:cNvSpPr txBox="1"/>
          <p:nvPr/>
        </p:nvSpPr>
        <p:spPr>
          <a:xfrm>
            <a:off x="8544590" y="4383848"/>
            <a:ext cx="3557497" cy="1107996"/>
          </a:xfrm>
          <a:prstGeom prst="rect">
            <a:avLst/>
          </a:prstGeom>
          <a:noFill/>
        </p:spPr>
        <p:txBody>
          <a:bodyPr wrap="square" rtlCol="0">
            <a:spAutoFit/>
          </a:bodyPr>
          <a:lstStyle/>
          <a:p>
            <a:r>
              <a:rPr lang="en-US" sz="6600" b="1" dirty="0">
                <a:solidFill>
                  <a:schemeClr val="bg1"/>
                </a:solidFill>
              </a:rPr>
              <a:t>ART</a:t>
            </a:r>
          </a:p>
        </p:txBody>
      </p:sp>
      <p:sp>
        <p:nvSpPr>
          <p:cNvPr id="5" name="TextBox 4">
            <a:extLst>
              <a:ext uri="{FF2B5EF4-FFF2-40B4-BE49-F238E27FC236}">
                <a16:creationId xmlns:a16="http://schemas.microsoft.com/office/drawing/2014/main" id="{F5A1C770-A9DD-A5B1-940B-DE8151840F4B}"/>
              </a:ext>
            </a:extLst>
          </p:cNvPr>
          <p:cNvSpPr txBox="1"/>
          <p:nvPr/>
        </p:nvSpPr>
        <p:spPr>
          <a:xfrm>
            <a:off x="628650" y="990600"/>
            <a:ext cx="7430239" cy="646331"/>
          </a:xfrm>
          <a:prstGeom prst="rect">
            <a:avLst/>
          </a:prstGeom>
          <a:noFill/>
        </p:spPr>
        <p:txBody>
          <a:bodyPr wrap="none" rtlCol="0">
            <a:spAutoFit/>
          </a:bodyPr>
          <a:lstStyle/>
          <a:p>
            <a:r>
              <a:rPr lang="en-US" dirty="0">
                <a:latin typeface="Helvetica" pitchFamily="2" charset="0"/>
              </a:rPr>
              <a:t>“</a:t>
            </a:r>
            <a:r>
              <a:rPr lang="en-US" dirty="0">
                <a:effectLst/>
                <a:latin typeface="Helvetica" pitchFamily="2" charset="0"/>
              </a:rPr>
              <a:t>The Origin of the Work of Art’, described as simply ‘the most radical </a:t>
            </a:r>
          </a:p>
          <a:p>
            <a:r>
              <a:rPr lang="en-US" dirty="0">
                <a:effectLst/>
                <a:latin typeface="Helvetica" pitchFamily="2" charset="0"/>
              </a:rPr>
              <a:t>transmutation of aesthetics’, or the philosophy of art, ‘since the Greeks’</a:t>
            </a: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2228671"/>
            <a:ext cx="9117807" cy="1200329"/>
          </a:xfrm>
        </p:spPr>
        <p:txBody>
          <a:bodyPr vert="horz" lIns="91440" tIns="45720" rIns="91440" bIns="45720" rtlCol="0" anchor="b">
            <a:noAutofit/>
          </a:bodyPr>
          <a:lstStyle/>
          <a:p>
            <a:pPr lvl="0">
              <a:lnSpc>
                <a:spcPct val="115000"/>
              </a:lnSpc>
              <a:buSzPts val="1100"/>
            </a:pP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891B3A7-F606-AA3D-5692-0398BC0E5777}"/>
              </a:ext>
            </a:extLst>
          </p:cNvPr>
          <p:cNvSpPr txBox="1"/>
          <p:nvPr/>
        </p:nvSpPr>
        <p:spPr>
          <a:xfrm>
            <a:off x="1333500" y="1481674"/>
            <a:ext cx="9639299" cy="2308324"/>
          </a:xfrm>
          <a:prstGeom prst="rect">
            <a:avLst/>
          </a:prstGeom>
          <a:noFill/>
        </p:spPr>
        <p:txBody>
          <a:bodyPr wrap="square" rtlCol="0">
            <a:spAutoFit/>
          </a:bodyPr>
          <a:lstStyle/>
          <a:p>
            <a:r>
              <a:rPr lang="en-US" sz="3600" dirty="0">
                <a:latin typeface="Helvetica" pitchFamily="2" charset="0"/>
              </a:rPr>
              <a:t>The text</a:t>
            </a:r>
            <a:r>
              <a:rPr lang="en-US" sz="3600" dirty="0">
                <a:effectLst/>
                <a:latin typeface="Helvetica" pitchFamily="2" charset="0"/>
              </a:rPr>
              <a:t> refuses to speak of art in terms of 5 ‘form’ and ‘content’, ‘individual creativity’, ‘meaning’, ‘artist’s intention’ , ‘aesthetic experience’ or ‘aesthetic judgement’ or ‘taste’ .</a:t>
            </a:r>
          </a:p>
        </p:txBody>
      </p:sp>
    </p:spTree>
    <p:extLst>
      <p:ext uri="{BB962C8B-B14F-4D97-AF65-F5344CB8AC3E}">
        <p14:creationId xmlns:p14="http://schemas.microsoft.com/office/powerpoint/2010/main" val="126040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961</TotalTime>
  <Words>413</Words>
  <Application>Microsoft Macintosh PowerPoint</Application>
  <PresentationFormat>Widescreen</PresentationFormat>
  <Paragraphs>20</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Helvetica</vt:lpstr>
      <vt:lpstr>Times</vt:lpstr>
      <vt:lpstr>Times New Roman</vt:lpstr>
      <vt:lpstr>Office Theme</vt:lpstr>
      <vt:lpstr> PHI 421 Contemporary Philosophy  Week 7  </vt:lpstr>
      <vt:lpstr>Today’s Class:   Heidegger’s Kehre  (The Turn)</vt:lpstr>
      <vt:lpstr>“The Question Concerning Technology”   </vt:lpstr>
      <vt:lpstr>     That in the face of which the anxious person is anxious is not any particular entity in the world. Indeed, the distinctive oppressiveness of anxiety lies precisely in its not being elicited by anything specific, so that we cannot respond to it in any specific way (e.g. by running away). Heidegger claims that this everyday account is, in a sense, correct, but it provides only a limited “instrumental and anthropological definition” of technology.        </vt:lpstr>
      <vt:lpstr>Technology</vt:lpstr>
      <vt:lpstr>The Origin of the Work of Art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11</cp:revision>
  <dcterms:created xsi:type="dcterms:W3CDTF">2019-12-04T19:52:09Z</dcterms:created>
  <dcterms:modified xsi:type="dcterms:W3CDTF">2022-10-06T05:46:52Z</dcterms:modified>
</cp:coreProperties>
</file>