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12943-5F98-45C8-A43C-575030E7F269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22133-6D34-4FDB-8E38-465F9CD537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2912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12943-5F98-45C8-A43C-575030E7F269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22133-6D34-4FDB-8E38-465F9CD537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3083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b="1" i="1" smtClean="0">
                <a:solidFill>
                  <a:schemeClr val="accent2"/>
                </a:solidFill>
                <a:latin typeface="Times New Roman" panose="02020603050405020304" pitchFamily="18" charset="0"/>
              </a:rPr>
              <a:t>Diversity And Classification of Flowering Plants: </a:t>
            </a:r>
            <a:br>
              <a:rPr lang="en-US" altLang="tr-TR" b="1" i="1" smtClean="0">
                <a:solidFill>
                  <a:schemeClr val="accent2"/>
                </a:solidFill>
                <a:latin typeface="Times New Roman" panose="02020603050405020304" pitchFamily="18" charset="0"/>
              </a:rPr>
            </a:br>
            <a:r>
              <a:rPr lang="en-US" altLang="tr-TR" b="1" i="1" smtClean="0">
                <a:solidFill>
                  <a:schemeClr val="accent2"/>
                </a:solidFill>
                <a:latin typeface="Times New Roman" panose="02020603050405020304" pitchFamily="18" charset="0"/>
              </a:rPr>
              <a:t/>
            </a:r>
            <a:br>
              <a:rPr lang="en-US" altLang="tr-TR" b="1" i="1" smtClean="0">
                <a:solidFill>
                  <a:schemeClr val="accent2"/>
                </a:solidFill>
                <a:latin typeface="Times New Roman" panose="02020603050405020304" pitchFamily="18" charset="0"/>
              </a:rPr>
            </a:br>
            <a:r>
              <a:rPr lang="en-US" altLang="tr-TR" sz="4200" b="1" i="1" smtClean="0">
                <a:solidFill>
                  <a:srgbClr val="FF0000"/>
                </a:solidFill>
                <a:latin typeface="Times New Roman" panose="02020603050405020304" pitchFamily="18" charset="0"/>
              </a:rPr>
              <a:t>Eudicots:  Rosids</a:t>
            </a:r>
            <a:r>
              <a:rPr lang="en-US" altLang="tr-TR" b="1" i="1" smtClean="0">
                <a:solidFill>
                  <a:schemeClr val="tx1"/>
                </a:solidFill>
                <a:latin typeface="Times New Roman" panose="02020603050405020304" pitchFamily="18" charset="0"/>
              </a:rPr>
              <a:t/>
            </a:r>
            <a:br>
              <a:rPr lang="en-US" altLang="tr-TR" b="1" i="1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b="1" i="1" smtClean="0">
                <a:solidFill>
                  <a:schemeClr val="tx1"/>
                </a:solidFill>
                <a:latin typeface="Times New Roman" panose="02020603050405020304" pitchFamily="18" charset="0"/>
              </a:rPr>
              <a:t/>
            </a:r>
            <a:br>
              <a:rPr lang="en-US" altLang="tr-TR" b="1" i="1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b="1" i="1" smtClean="0">
                <a:solidFill>
                  <a:schemeClr val="tx1"/>
                </a:solidFill>
                <a:latin typeface="Times New Roman" panose="02020603050405020304" pitchFamily="18" charset="0"/>
              </a:rPr>
              <a:t/>
            </a:r>
            <a:br>
              <a:rPr lang="en-US" altLang="tr-TR" b="1" i="1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b="1" i="1" smtClean="0">
                <a:solidFill>
                  <a:schemeClr val="tx1"/>
                </a:solidFill>
                <a:latin typeface="Times New Roman" panose="02020603050405020304" pitchFamily="18" charset="0"/>
              </a:rPr>
              <a:t/>
            </a:r>
            <a:br>
              <a:rPr lang="en-US" altLang="tr-TR" b="1" i="1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endParaRPr lang="en-US" altLang="tr-TR" b="1" i="1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8688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b="1" smtClean="0">
                <a:solidFill>
                  <a:srgbClr val="0000CC"/>
                </a:solidFill>
              </a:rPr>
              <a:t>Faboideae (Papilionoideae)</a:t>
            </a:r>
            <a:endParaRPr lang="en-US" altLang="tr-TR" b="1" smtClean="0">
              <a:solidFill>
                <a:srgbClr val="0000CC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7310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0889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Rosaceae</a:t>
            </a:r>
            <a:r>
              <a:rPr lang="en-US" altLang="tr-TR" b="1" smtClean="0">
                <a:solidFill>
                  <a:schemeClr val="tx1"/>
                </a:solidFill>
                <a:latin typeface="Times New Roman" panose="02020603050405020304" pitchFamily="18" charset="0"/>
              </a:rPr>
              <a:t> - </a:t>
            </a:r>
            <a:r>
              <a:rPr lang="en-US" altLang="tr-TR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Rose</a:t>
            </a:r>
            <a:r>
              <a:rPr lang="en-US" altLang="tr-TR" smtClean="0">
                <a:solidFill>
                  <a:schemeClr val="tx1"/>
                </a:solidFill>
                <a:latin typeface="Times New Roman" panose="02020603050405020304" pitchFamily="18" charset="0"/>
              </a:rPr>
              <a:t> family </a:t>
            </a:r>
            <a:br>
              <a:rPr lang="en-US" altLang="tr-TR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(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Latin for various roses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).  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95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 genera / 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2,800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 species</a:t>
            </a:r>
            <a:endParaRPr lang="en-US" altLang="tr-TR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5645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i="1" noProof="1" smtClean="0">
                <a:latin typeface="Times New Roman" panose="02020603050405020304" pitchFamily="18" charset="0"/>
              </a:rPr>
              <a:t>pentamerous</a:t>
            </a:r>
            <a:r>
              <a:rPr lang="tr-TR" altLang="tr-TR" noProof="1" smtClean="0">
                <a:latin typeface="Times New Roman" panose="02020603050405020304" pitchFamily="18" charset="0"/>
              </a:rPr>
              <a:t> flower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901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0014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9588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3800" smtClean="0"/>
              <a:t>Rosaceae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128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b="1" smtClean="0">
                <a:solidFill>
                  <a:schemeClr val="tx1"/>
                </a:solidFill>
                <a:latin typeface="Times New Roman" panose="02020603050405020304" pitchFamily="18" charset="0"/>
              </a:rPr>
              <a:t>Cucurbitaceae</a:t>
            </a:r>
            <a:br>
              <a:rPr lang="en-US" altLang="tr-TR" b="1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3600" smtClean="0">
                <a:solidFill>
                  <a:schemeClr val="tx1"/>
                </a:solidFill>
                <a:latin typeface="Times New Roman" panose="02020603050405020304" pitchFamily="18" charset="0"/>
              </a:rPr>
              <a:t>Cucumber / Gourd family  </a:t>
            </a:r>
            <a:br>
              <a:rPr lang="en-US" altLang="tr-TR" sz="3600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(L. for gourd).  120 genera / 775 species.</a:t>
            </a:r>
            <a:endParaRPr lang="en-US" altLang="tr-TR" sz="2400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3637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6261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365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ROSIDS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0992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Brassicales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9202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2800" b="1" smtClean="0">
                <a:solidFill>
                  <a:schemeClr val="tx1"/>
                </a:solidFill>
                <a:latin typeface="Times-Bold" charset="0"/>
              </a:rPr>
              <a:t>Brassicaceae (Cruciferae) — </a:t>
            </a:r>
            <a:r>
              <a:rPr lang="en-US" altLang="tr-TR" sz="2800" smtClean="0">
                <a:solidFill>
                  <a:schemeClr val="tx1"/>
                </a:solidFill>
                <a:latin typeface="Times-Bold" charset="0"/>
              </a:rPr>
              <a:t>Mustard family</a:t>
            </a:r>
            <a:r>
              <a:rPr lang="en-US" altLang="tr-TR" smtClean="0">
                <a:solidFill>
                  <a:schemeClr val="tx1"/>
                </a:solidFill>
                <a:latin typeface="Times-Bold" charset="0"/>
              </a:rPr>
              <a:t> </a:t>
            </a:r>
            <a:br>
              <a:rPr lang="en-US" altLang="tr-TR" smtClean="0">
                <a:solidFill>
                  <a:schemeClr val="tx1"/>
                </a:solidFill>
                <a:latin typeface="Times-Bold" charset="0"/>
              </a:rPr>
            </a:br>
            <a:r>
              <a:rPr lang="en-US" altLang="tr-TR" sz="2400" smtClean="0">
                <a:solidFill>
                  <a:schemeClr val="tx1"/>
                </a:solidFill>
                <a:latin typeface="Times-Bold" charset="0"/>
              </a:rPr>
              <a:t>(name used by Pliny for cabbagelike plants). </a:t>
            </a:r>
            <a:br>
              <a:rPr lang="en-US" altLang="tr-TR" sz="2400" smtClean="0">
                <a:solidFill>
                  <a:schemeClr val="tx1"/>
                </a:solidFill>
                <a:latin typeface="Times-Bold" charset="0"/>
              </a:rPr>
            </a:br>
            <a:r>
              <a:rPr lang="en-US" altLang="tr-TR" sz="2400" smtClean="0">
                <a:solidFill>
                  <a:schemeClr val="tx1"/>
                </a:solidFill>
                <a:latin typeface="Times-Bold" charset="0"/>
              </a:rPr>
              <a:t>365 genera / 3250 species.</a:t>
            </a:r>
            <a:endParaRPr lang="en-US" altLang="tr-TR" smtClean="0">
              <a:solidFill>
                <a:schemeClr val="tx1"/>
              </a:solidFill>
              <a:latin typeface="Times-Bold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6109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b="1" i="1" smtClean="0">
                <a:latin typeface="Times-Roman" charset="0"/>
              </a:rPr>
              <a:t>perianth cruciate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9000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b="1" i="1" smtClean="0">
                <a:latin typeface="Times-Roman" charset="0"/>
              </a:rPr>
              <a:t>axile-parietal placentation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8993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4241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9211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5161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09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2776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Malvaceae, s.s.</a:t>
            </a:r>
            <a:r>
              <a:rPr lang="en-US" altLang="tr-TR" b="1" smtClean="0">
                <a:solidFill>
                  <a:schemeClr val="tx1"/>
                </a:solidFill>
                <a:latin typeface="Times New Roman" panose="02020603050405020304" pitchFamily="18" charset="0"/>
              </a:rPr>
              <a:t> - </a:t>
            </a:r>
            <a:r>
              <a:rPr lang="en-US" altLang="tr-TR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Mallow</a:t>
            </a:r>
            <a:r>
              <a:rPr lang="en-US" altLang="tr-TR" smtClean="0">
                <a:solidFill>
                  <a:schemeClr val="tx1"/>
                </a:solidFill>
                <a:latin typeface="Times New Roman" panose="02020603050405020304" pitchFamily="18" charset="0"/>
              </a:rPr>
              <a:t> family </a:t>
            </a:r>
            <a:br>
              <a:rPr lang="en-US" altLang="tr-TR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(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name used by Pliny, meaning "soft"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).  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111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 genera / 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1,800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 species</a:t>
            </a:r>
            <a:endParaRPr lang="en-US" altLang="tr-TR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4432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0416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9072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3600" smtClean="0"/>
              <a:t>COTTON   </a:t>
            </a:r>
            <a:r>
              <a:rPr lang="en-US" altLang="tr-TR" sz="3600" i="1" smtClean="0"/>
              <a:t>Gossypium</a:t>
            </a:r>
            <a:r>
              <a:rPr lang="en-US" altLang="tr-TR" sz="3600" smtClean="0"/>
              <a:t> spp.   Malvaceae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636011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2800" smtClean="0"/>
              <a:t>Old World diploids (2n=26)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941903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3800" smtClean="0"/>
              <a:t>Apomorphies of Malvaceae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770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Epicalyx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6566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163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600" b="1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FABALES</a:t>
            </a:r>
            <a:br>
              <a:rPr lang="tr-TR" altLang="tr-TR" sz="3600" b="1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tr-TR" altLang="tr-TR" sz="3600" b="1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Fabaceae</a:t>
            </a:r>
            <a:r>
              <a:rPr lang="en-US" altLang="tr-TR" sz="3600" b="1" smtClean="0">
                <a:solidFill>
                  <a:schemeClr val="tx1"/>
                </a:solidFill>
                <a:latin typeface="Times New Roman" panose="02020603050405020304" pitchFamily="18" charset="0"/>
              </a:rPr>
              <a:t> (Leguminosae) </a:t>
            </a:r>
            <a:br>
              <a:rPr lang="en-US" altLang="tr-TR" sz="3600" b="1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3600" b="1" smtClean="0">
                <a:solidFill>
                  <a:schemeClr val="tx1"/>
                </a:solidFill>
                <a:latin typeface="Times New Roman" panose="02020603050405020304" pitchFamily="18" charset="0"/>
              </a:rPr>
              <a:t>- </a:t>
            </a:r>
            <a:r>
              <a:rPr lang="en-US" altLang="tr-TR" sz="36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Bean/Pea</a:t>
            </a:r>
            <a:r>
              <a:rPr lang="en-US" altLang="tr-TR" sz="3600" smtClean="0">
                <a:solidFill>
                  <a:schemeClr val="tx1"/>
                </a:solidFill>
                <a:latin typeface="Times New Roman" panose="02020603050405020304" pitchFamily="18" charset="0"/>
              </a:rPr>
              <a:t> family </a:t>
            </a:r>
            <a:br>
              <a:rPr lang="en-US" altLang="tr-TR" sz="3600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(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after faba, Latin name for broad bean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).  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643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 genera / </a:t>
            </a:r>
            <a:r>
              <a:rPr lang="en-US" altLang="tr-TR" sz="2400" noProof="1" smtClean="0">
                <a:solidFill>
                  <a:schemeClr val="tx1"/>
                </a:solidFill>
                <a:latin typeface="Times New Roman" panose="02020603050405020304" pitchFamily="18" charset="0"/>
              </a:rPr>
              <a:t>18,000</a:t>
            </a:r>
            <a:r>
              <a:rPr lang="en-US" altLang="tr-TR" sz="2400" smtClean="0">
                <a:solidFill>
                  <a:schemeClr val="tx1"/>
                </a:solidFill>
                <a:latin typeface="Times New Roman" panose="02020603050405020304" pitchFamily="18" charset="0"/>
              </a:rPr>
              <a:t> species</a:t>
            </a:r>
            <a:endParaRPr lang="en-US" altLang="tr-TR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6435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i="1" noProof="1" smtClean="0">
                <a:latin typeface="Times New Roman" panose="02020603050405020304" pitchFamily="18" charset="0"/>
              </a:rPr>
              <a:t>stipulate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448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>
                <a:solidFill>
                  <a:srgbClr val="CC0000"/>
                </a:solidFill>
              </a:rPr>
              <a:t>Fabaceae:  3 subfamilies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510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b="1" smtClean="0">
                <a:solidFill>
                  <a:srgbClr val="0000CC"/>
                </a:solidFill>
              </a:rPr>
              <a:t>Caesalpinioideae</a:t>
            </a:r>
            <a:endParaRPr lang="en-US" altLang="tr-TR" b="1" smtClean="0">
              <a:solidFill>
                <a:srgbClr val="0000CC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1198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b="1" smtClean="0">
                <a:solidFill>
                  <a:srgbClr val="0000CC"/>
                </a:solidFill>
              </a:rPr>
              <a:t>Mimosoideae</a:t>
            </a:r>
            <a:endParaRPr lang="en-US" altLang="tr-TR" b="1" smtClean="0">
              <a:solidFill>
                <a:srgbClr val="0000CC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9817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159</Words>
  <Application>Microsoft Office PowerPoint</Application>
  <PresentationFormat>Ekran Gösterisi (4:3)</PresentationFormat>
  <Paragraphs>21</Paragraphs>
  <Slides>34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34</vt:i4>
      </vt:variant>
    </vt:vector>
  </HeadingPairs>
  <TitlesOfParts>
    <vt:vector size="41" baseType="lpstr">
      <vt:lpstr>Arial</vt:lpstr>
      <vt:lpstr>Calibri</vt:lpstr>
      <vt:lpstr>Calibri Light</vt:lpstr>
      <vt:lpstr>Times New Roman</vt:lpstr>
      <vt:lpstr>Times-Bold</vt:lpstr>
      <vt:lpstr>Times-Roman</vt:lpstr>
      <vt:lpstr>Office Teması</vt:lpstr>
      <vt:lpstr>Diversity And Classification of Flowering Plants:   Eudicots:  Rosids    </vt:lpstr>
      <vt:lpstr>ROSIDS</vt:lpstr>
      <vt:lpstr>PowerPoint Sunusu</vt:lpstr>
      <vt:lpstr>PowerPoint Sunusu</vt:lpstr>
      <vt:lpstr>FABALES Fabaceae (Leguminosae)  - Bean/Pea family  (after faba, Latin name for broad bean).  643 genera / 18,000 species</vt:lpstr>
      <vt:lpstr>stipulate</vt:lpstr>
      <vt:lpstr>Fabaceae:  3 subfamilies</vt:lpstr>
      <vt:lpstr>Caesalpinioideae</vt:lpstr>
      <vt:lpstr>Mimosoideae</vt:lpstr>
      <vt:lpstr>Faboideae (Papilionoideae)</vt:lpstr>
      <vt:lpstr>PowerPoint Sunusu</vt:lpstr>
      <vt:lpstr>Rosaceae - Rose family  (Latin for various roses).  95 genera / 2,800 species</vt:lpstr>
      <vt:lpstr>pentamerous flower</vt:lpstr>
      <vt:lpstr>PowerPoint Sunusu</vt:lpstr>
      <vt:lpstr>PowerPoint Sunusu</vt:lpstr>
      <vt:lpstr>Rosaceae</vt:lpstr>
      <vt:lpstr>Cucurbitaceae Cucumber / Gourd family   (L. for gourd).  120 genera / 775 species.</vt:lpstr>
      <vt:lpstr>PowerPoint Sunusu</vt:lpstr>
      <vt:lpstr>PowerPoint Sunusu</vt:lpstr>
      <vt:lpstr>Brassicales</vt:lpstr>
      <vt:lpstr>Brassicaceae (Cruciferae) — Mustard family  (name used by Pliny for cabbagelike plants).  365 genera / 3250 species.</vt:lpstr>
      <vt:lpstr>perianth cruciate</vt:lpstr>
      <vt:lpstr>axile-parietal placentation</vt:lpstr>
      <vt:lpstr>PowerPoint Sunusu</vt:lpstr>
      <vt:lpstr>PowerPoint Sunusu</vt:lpstr>
      <vt:lpstr>PowerPoint Sunusu</vt:lpstr>
      <vt:lpstr>PowerPoint Sunusu</vt:lpstr>
      <vt:lpstr>PowerPoint Sunusu</vt:lpstr>
      <vt:lpstr>Malvaceae, s.s. - Mallow family  (name used by Pliny, meaning "soft").  111 genera / 1,800 species</vt:lpstr>
      <vt:lpstr>PowerPoint Sunusu</vt:lpstr>
      <vt:lpstr>COTTON   Gossypium spp.   Malvaceae</vt:lpstr>
      <vt:lpstr>Old World diploids (2n=26)</vt:lpstr>
      <vt:lpstr>Apomorphies of Malvaceae</vt:lpstr>
      <vt:lpstr>Epicalyx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Diversity And Classification of Flowering Plants:   Eudicots:  Rosids    </dc:title>
  <dc:creator>isabaskose@gmail.com</dc:creator>
  <cp:lastModifiedBy>isabaskose@gmail.com</cp:lastModifiedBy>
  <cp:revision>1</cp:revision>
  <dcterms:created xsi:type="dcterms:W3CDTF">2020-01-24T12:58:59Z</dcterms:created>
  <dcterms:modified xsi:type="dcterms:W3CDTF">2020-01-24T12:58:59Z</dcterms:modified>
</cp:coreProperties>
</file>