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97" r:id="rId3"/>
    <p:sldId id="298" r:id="rId4"/>
    <p:sldId id="279" r:id="rId5"/>
    <p:sldId id="293" r:id="rId6"/>
    <p:sldId id="299" r:id="rId7"/>
    <p:sldId id="30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6EB1E3-69DE-4860-A347-6BB36BA0F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A9207A-ECC3-433E-A19B-CA87185F1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A4FD232-064C-4F08-A077-E60489920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7EC370-CA0C-420F-BADA-1F531B583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C15EEB-4BF9-4BE3-A7AF-E39ED09F6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04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ACBACE-9329-4F2F-81E9-EAFE7E662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89082C3-C940-4179-848B-52AEFEF17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B29BC02-A627-4426-9E2B-1A6AEAAF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A2BDFC-D8E0-4186-B064-8390D6C5E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3281CD-5104-45AB-81D3-8574BE2F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53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CB98270-A0BA-4B35-9502-FA726B290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FE8BF12-5A9E-41C5-B9E3-35F94FCFE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C00C5A-2A05-4590-A238-1DBB63373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42E576-6BEC-4A6E-83F6-082941B2B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48C525-036F-482D-8E28-376D3073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71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7C3747-365B-4032-91DE-C441F3BCA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5ABBEF-FE21-4F1F-8C19-25714E2B4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0B24C9-9E7F-4D86-A838-17BC55EE4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940E1BD-FFC5-4A3C-AC59-F3B5F158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BE6373-F13B-48B6-BFCC-40EB8BEB6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73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755784-67E0-44CC-9A7D-0CB9DFBC2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5A9C4E-64F2-436C-BCA6-4BE45A1E6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E96985-2F61-47CD-A0D8-3D8DF422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0297B9-4652-4E64-94B1-3BD6EAE2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AF14BF-6D86-44B6-A3B6-9FBAE8D2D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58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1016CD-F2F8-4DA5-B74B-723F23F3C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FFCB6B-BACA-4001-AEDE-E1C28F003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C558AF7-9250-4784-BC8E-FB05F568C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5177736-3CE4-4900-BCF8-1C6263ACF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1E67E3-8530-4E39-87AB-B4E72DBED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C9FE83E-A093-4F17-8689-AF69380F9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354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C2A16A-F0C9-4C61-B797-D34EE222A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7324540-1AE4-4BE4-BD69-76DC02158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F4EDD3C-1C7D-4E92-AD91-857A3DB06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94434A1-75B8-419C-8D45-AE73B1247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916567C-09AA-4AF0-9D0B-5CD1B468FF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A7EB520-B07D-4AE8-9E48-C6B412126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4CAEF8B-1A73-4765-A35D-A8974DB66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9BF395D-A4EB-4542-875F-926080524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11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71BE89-8952-4FA8-A4EB-086A309E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14FB7EA-9ED6-4E19-95D5-FA0F79118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801450-9E24-4855-BFE5-3FE1C803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9B13E67-DEBB-4DEA-98B5-F2B839FB4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125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6BB0661-A37B-46A3-A563-14F8017AC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74519A2-C8F5-465F-AE1B-8535C1FA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A55FF03-95B5-4FC8-8B12-F329AC4D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74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92E9D5-E97E-4C18-81C0-B173F31E5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9BBEF5-E09A-4032-8215-6AB840C97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E078C86-B379-498A-96AC-08048952A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63FB73-426B-46E6-8D7E-DE493DD3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59EF47-1CD4-43CF-8FC8-05F4BC0F8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0E7D16F-D577-47D8-A34F-8EBF06BEF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01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4F3C91-F9CE-4AEB-8F9B-9DD6D33C2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4900E27-38B1-4500-A752-60E92D5EC5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B88F3A9-40AD-42E1-8419-515466703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D81C31C-DC32-4D94-935A-9277AA0F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B6CC5A-C1C4-435E-890F-40E0D95D6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0E71A9-D470-4B68-8528-C7EC7E958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410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6779BB-F702-4FBC-B773-9E507B313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CEA352A-E4E0-4B6D-A6CB-8CAC29CE6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CB0126-57AE-4F36-AD85-A3A5D25F8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8DA96-0953-4A57-896D-4EF27056133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9C70D8E-5CA0-4FC4-A370-92120C2C29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C6B65F-C0F3-44CC-A1BF-136EFF1DC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4587A-AC02-4F4B-A4F7-F7B4CCDC9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03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031025-A8DF-482D-9624-C6E30DA9A6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Bilimde Etik İlke İhlalleri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D175-673D-4276-85AB-B92CD9656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Ömer KUTLU</a:t>
            </a:r>
          </a:p>
        </p:txBody>
      </p:sp>
    </p:spTree>
    <p:extLst>
      <p:ext uri="{BB962C8B-B14F-4D97-AF65-F5344CB8AC3E}">
        <p14:creationId xmlns:p14="http://schemas.microsoft.com/office/powerpoint/2010/main" val="8217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5051"/>
          </a:xfrm>
        </p:spPr>
        <p:txBody>
          <a:bodyPr>
            <a:normAutofit/>
          </a:bodyPr>
          <a:lstStyle/>
          <a:p>
            <a:pPr lvl="0"/>
            <a:r>
              <a:rPr lang="tr-TR" sz="2600" dirty="0"/>
              <a:t>Kanıtların dikkatli bir şekilde toplanması ve kullanılması.</a:t>
            </a:r>
          </a:p>
          <a:p>
            <a:pPr lvl="0"/>
            <a:r>
              <a:rPr lang="tr-TR" sz="2600" dirty="0"/>
              <a:t>Fikirlerin ve başkalarının eserlerinin dikkatli kullanılması.</a:t>
            </a:r>
          </a:p>
          <a:p>
            <a:pPr lvl="0"/>
            <a:r>
              <a:rPr lang="tr-TR" sz="2600" dirty="0"/>
              <a:t>Tamamen kanıtlanmamış bilgi üzerinde şüpheci olunması.</a:t>
            </a:r>
          </a:p>
          <a:p>
            <a:pPr lvl="0"/>
            <a:r>
              <a:rPr lang="tr-TR" sz="2600" dirty="0"/>
              <a:t>Alternatif açıklamalara açık olma.</a:t>
            </a:r>
          </a:p>
          <a:p>
            <a:pPr lvl="0"/>
            <a:r>
              <a:rPr lang="tr-TR" sz="2600" dirty="0"/>
              <a:t>Söylemde nezaket ve ikna yolunu tercih etme.</a:t>
            </a:r>
          </a:p>
          <a:p>
            <a:pPr lvl="0"/>
            <a:r>
              <a:rPr lang="tr-TR" sz="2600" dirty="0"/>
              <a:t>Üniversite bünyesinde yürütülen araştırmaların sonucuna erişim açıklığı.</a:t>
            </a:r>
          </a:p>
          <a:p>
            <a:pPr lvl="0"/>
            <a:r>
              <a:rPr lang="tr-TR" sz="2600" dirty="0"/>
              <a:t>Diğer bireylerin akademik performansını değerlendirmede sadece akademik değerlere dayanma </a:t>
            </a:r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/>
              <a:t>(</a:t>
            </a:r>
            <a:r>
              <a:rPr lang="tr-TR" sz="2400" dirty="0" err="1"/>
              <a:t>Kerr</a:t>
            </a:r>
            <a:r>
              <a:rPr lang="tr-TR" sz="2400" dirty="0"/>
              <a:t>. 1999’dan </a:t>
            </a:r>
            <a:r>
              <a:rPr lang="tr-TR" sz="2400" dirty="0" err="1"/>
              <a:t>akt</a:t>
            </a:r>
            <a:r>
              <a:rPr lang="tr-TR" sz="2400" dirty="0"/>
              <a:t>. Büyüköztürk vd., 2013)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3695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88579" cy="4687470"/>
          </a:xfrm>
        </p:spPr>
        <p:txBody>
          <a:bodyPr>
            <a:normAutofit lnSpcReduction="10000"/>
          </a:bodyPr>
          <a:lstStyle/>
          <a:p>
            <a:pPr lvl="0"/>
            <a:r>
              <a:rPr lang="tr-TR" sz="2600" dirty="0"/>
              <a:t>Bilgi edinme sürecinde deneklere özen gösterme ve zarar vermeme.</a:t>
            </a:r>
          </a:p>
          <a:p>
            <a:pPr lvl="0"/>
            <a:r>
              <a:rPr lang="tr-TR" sz="2600" dirty="0"/>
              <a:t>Politika yapımına yönelik bir araştırma olmadıkça politik uygulamalardan kaçınma.</a:t>
            </a:r>
          </a:p>
          <a:p>
            <a:pPr lvl="0"/>
            <a:r>
              <a:rPr lang="tr-TR" sz="2600" dirty="0"/>
              <a:t>Kişisel değerlendirme ile bulgu ve analiz sunumunu birbirinden ayırma ve kişisel değerlendirmeleri açık halde verme.</a:t>
            </a:r>
          </a:p>
          <a:p>
            <a:pPr lvl="0"/>
            <a:r>
              <a:rPr lang="tr-TR" sz="2600" dirty="0"/>
              <a:t>Akademik nedenlerle meslektaşlarına yardım etme konusunda yükümlülüğünün tam anlamıyla kabulü.</a:t>
            </a:r>
          </a:p>
          <a:p>
            <a:pPr lvl="0"/>
            <a:r>
              <a:rPr lang="tr-TR" sz="2600" dirty="0"/>
              <a:t>Akademik etiğin, yalnızca bilimsel araştırmalara değil, akademik yaşamı oluşturan tüm faaliyetlere yansıtılması. </a:t>
            </a:r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/>
              <a:t>(</a:t>
            </a:r>
            <a:r>
              <a:rPr lang="tr-TR" sz="2400" dirty="0" err="1"/>
              <a:t>Kerr</a:t>
            </a:r>
            <a:r>
              <a:rPr lang="tr-TR" sz="2400" dirty="0"/>
              <a:t>. 1999’dan </a:t>
            </a:r>
            <a:r>
              <a:rPr lang="tr-TR" sz="2400" dirty="0" err="1"/>
              <a:t>akt</a:t>
            </a:r>
            <a:r>
              <a:rPr lang="tr-TR" sz="2400" dirty="0"/>
              <a:t>. Büyüköztürk vd., 2013)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26959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En sık karşılaşılan etik dışı davranışlar;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7994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Disiplinsiz araştırma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Yinelenen yayın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Sahtecilik, Saptırma veya Aldatmaca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Uydurmacılık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err="1"/>
              <a:t>Aşırmacılık</a:t>
            </a:r>
            <a:endParaRPr lang="tr-TR" dirty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697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600" b="1" dirty="0"/>
            </a:br>
            <a:r>
              <a:rPr lang="tr-TR" sz="3600" b="1" dirty="0"/>
              <a:t>Etik dışı davranışlara başvurma nedenleri: </a:t>
            </a:r>
            <a:br>
              <a:rPr lang="tr-TR" sz="3600" b="1" dirty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Bilgi yetersizliği / araştırma eğitimindeki eksiklikler</a:t>
            </a:r>
          </a:p>
          <a:p>
            <a:pPr>
              <a:lnSpc>
                <a:spcPct val="150000"/>
              </a:lnSpc>
            </a:pPr>
            <a:r>
              <a:rPr lang="tr-TR" dirty="0"/>
              <a:t>Zaman sınırlılıkları</a:t>
            </a:r>
          </a:p>
          <a:p>
            <a:pPr>
              <a:lnSpc>
                <a:spcPct val="150000"/>
              </a:lnSpc>
            </a:pPr>
            <a:r>
              <a:rPr lang="tr-TR" dirty="0"/>
              <a:t>Akademik yükselmeler</a:t>
            </a:r>
          </a:p>
          <a:p>
            <a:pPr>
              <a:lnSpc>
                <a:spcPct val="150000"/>
              </a:lnSpc>
            </a:pPr>
            <a:r>
              <a:rPr lang="tr-TR" dirty="0"/>
              <a:t>Kişilik özellikleri vb. </a:t>
            </a:r>
          </a:p>
        </p:txBody>
      </p:sp>
    </p:spTree>
    <p:extLst>
      <p:ext uri="{BB962C8B-B14F-4D97-AF65-F5344CB8AC3E}">
        <p14:creationId xmlns:p14="http://schemas.microsoft.com/office/powerpoint/2010/main" val="334011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Etik dışı davranışların önlenmesi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Araştırmacıların eğitilmesi</a:t>
            </a:r>
          </a:p>
          <a:p>
            <a:endParaRPr lang="tr-TR" dirty="0"/>
          </a:p>
          <a:p>
            <a:r>
              <a:rPr lang="tr-TR" dirty="0"/>
              <a:t>Araştırmacılar üzerindeki baskıların azaltılması</a:t>
            </a:r>
          </a:p>
          <a:p>
            <a:endParaRPr lang="tr-TR" dirty="0"/>
          </a:p>
          <a:p>
            <a:r>
              <a:rPr lang="tr-TR" dirty="0"/>
              <a:t>Araştırmacılar üzerindeki mali baskının azaltılması </a:t>
            </a:r>
          </a:p>
          <a:p>
            <a:endParaRPr lang="tr-TR" dirty="0"/>
          </a:p>
          <a:p>
            <a:endParaRPr lang="tr-TR" dirty="0"/>
          </a:p>
          <a:p>
            <a:pPr marL="0" indent="0" algn="r">
              <a:buNone/>
            </a:pPr>
            <a:r>
              <a:rPr lang="tr-TR" sz="2000" dirty="0"/>
              <a:t>(Kansu ve </a:t>
            </a:r>
            <a:r>
              <a:rPr lang="tr-TR" sz="2000" dirty="0" err="1"/>
              <a:t>Ruacan</a:t>
            </a:r>
            <a:r>
              <a:rPr lang="tr-TR" sz="2000" dirty="0"/>
              <a:t>, 2000’den </a:t>
            </a:r>
            <a:r>
              <a:rPr lang="tr-TR" sz="2000" dirty="0" err="1"/>
              <a:t>akt</a:t>
            </a:r>
            <a:r>
              <a:rPr lang="tr-TR" sz="2000" dirty="0"/>
              <a:t>. Büyüköztürk vd., 2013)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3474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6533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Bilimde Etik İlke İhlalleri</vt:lpstr>
      <vt:lpstr>Bilimsel Çalışmalarda Karşılaşılan Etik Sorunlar</vt:lpstr>
      <vt:lpstr>Bilimsel Çalışmalarda Karşılaşılan Etik Sorunlar</vt:lpstr>
      <vt:lpstr>En sık karşılaşılan etik dışı davranışlar;</vt:lpstr>
      <vt:lpstr> Etik dışı davranışlara başvurma nedenleri:  </vt:lpstr>
      <vt:lpstr>Etik dışı davranışların önlenmesi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Bilimde Etik İlke İhlalleri</dc:title>
  <dc:creator>Neslihan Tuğçe Özyeter</dc:creator>
  <cp:lastModifiedBy>Neslihan Tuğçe Özyeter</cp:lastModifiedBy>
  <cp:revision>1</cp:revision>
  <dcterms:created xsi:type="dcterms:W3CDTF">2022-03-07T11:04:37Z</dcterms:created>
  <dcterms:modified xsi:type="dcterms:W3CDTF">2022-03-07T11:05:12Z</dcterms:modified>
</cp:coreProperties>
</file>