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5" r:id="rId5"/>
    <p:sldId id="264" r:id="rId6"/>
    <p:sldId id="261" r:id="rId7"/>
    <p:sldId id="266" r:id="rId8"/>
    <p:sldId id="263" r:id="rId9"/>
    <p:sldId id="25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25" autoAdjust="0"/>
  </p:normalViewPr>
  <p:slideViewPr>
    <p:cSldViewPr snapToGrid="0">
      <p:cViewPr varScale="1">
        <p:scale>
          <a:sx n="64" d="100"/>
          <a:sy n="64" d="100"/>
        </p:scale>
        <p:origin x="9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6991F2-900B-419C-B9C6-BA67D51CCB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3E37943-9953-4E07-9C34-6BC34A5958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F474DF-2005-4555-8CD2-CD474A6F2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CB1A-2FF1-457F-9829-76D0FF2D56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D8FA0D-981E-41ED-86E1-B3E509AE2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88995B-75F6-4021-9E3D-514CE007F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C28E5-DB63-49CE-96A6-40247F1E9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8095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1DAC60-2807-4B00-8356-DBEEF12E0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6D80C95-670A-464D-A6A7-AD3DBF64D6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57AFC6E-1518-498D-BC51-9AB845022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CB1A-2FF1-457F-9829-76D0FF2D56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56C02B0-9D75-4561-BCDE-B0664A3DB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DB9A105-6DC6-4A46-8A00-7828EDD66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C28E5-DB63-49CE-96A6-40247F1E9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927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AB21EEF-2F53-4696-8FF0-8BC390CE02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F638A6-7B19-468D-9F81-56A5D7BE2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9073C9F-EF8B-4717-91D3-116330C90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CB1A-2FF1-457F-9829-76D0FF2D56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214E68B-7170-4C5A-84DC-B06833EB8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7E1831-3440-4F35-B88D-06ED2EC8A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C28E5-DB63-49CE-96A6-40247F1E9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0744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D8C67A-3663-43E5-855A-8D1E5E611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6C739F-ADE3-48D0-BB5F-57EE1CFD8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18A4785-89C8-40CE-AC0A-DBDB21183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CB1A-2FF1-457F-9829-76D0FF2D56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E1B97E6-F1D8-4E3C-BAFB-8DA73C5E9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6B52ED-598C-4B80-AE80-143AA3722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C28E5-DB63-49CE-96A6-40247F1E9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4324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EA1045-9037-4828-8377-D11E4F47D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40CE097-9B17-4E75-9A33-207EF7D37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1CB7EA6-7515-41B3-BB86-7397A98AE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CB1A-2FF1-457F-9829-76D0FF2D56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D8315DE-5DE7-486C-8070-CD3ADD91A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A87688B-8D1B-4E1E-B8CF-E37EFCB34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C28E5-DB63-49CE-96A6-40247F1E9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6923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88C998-FC0E-4399-A97E-C875BB41B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8EA04B-15E2-4D58-98A0-12A77F35E8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FD412BD-2892-47AB-985D-A9858D948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73B5AFF-D31E-458C-A127-23DF49D23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CB1A-2FF1-457F-9829-76D0FF2D56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42B0E94-D9FB-4D17-8B0E-FC9DB762B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DC77AAA-E47E-48D5-9010-58979F312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C28E5-DB63-49CE-96A6-40247F1E9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372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AB60D0-1813-497A-AA77-DF6EA6922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9A7FCA5-A4CB-4232-87C2-5F4141F73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3D62CC4-F70A-411E-97D4-3F39A7E8D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78FFAB4-24C9-4261-9089-C5DA9A932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4B42EE6-D00E-4E3F-8757-F38C2CA29B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D3F6858-3C84-49F8-92BE-4BFCD47E1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CB1A-2FF1-457F-9829-76D0FF2D56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05B2952-FA81-40E1-AB16-98FD0E79B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6587C9B-759E-4E08-8A74-D017A44E7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C28E5-DB63-49CE-96A6-40247F1E9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995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1554CB-1051-4A97-94CD-58BAE8569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E5452A5-E2B9-43CD-9038-299D27C44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CB1A-2FF1-457F-9829-76D0FF2D56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68342FA4-F111-4D73-A84F-C705D29FC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B1834D2-ABFB-4514-A386-7E51CC557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C28E5-DB63-49CE-96A6-40247F1E9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8263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7B23A58-E7A8-4BFA-A9F5-F78FAE615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CB1A-2FF1-457F-9829-76D0FF2D56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DEA66E8-39C4-412E-8E2D-5614E8B48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23A9928-D0BC-44E1-AC67-9C55C6107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C28E5-DB63-49CE-96A6-40247F1E9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472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28E30E-AD3C-49EA-8ECD-635B5CBBD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9EF6D5-40E6-446B-93D6-5FE2F42D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1D39B47-A85B-4F01-AC65-DBE713D61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68F8696-6768-45AD-95D0-1398E4764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CB1A-2FF1-457F-9829-76D0FF2D56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6B6C978-3EC4-4DD3-8273-FB0F8C655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9FF0024-BA1C-41C4-A121-270BE74FD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C28E5-DB63-49CE-96A6-40247F1E9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7375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438874-4389-4E90-816A-2796A35DD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DFFF306-8067-427E-94AD-8F2FE62D9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51C00B0-05F4-419E-8FF0-74EF7C9BA6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7AA8C46-0C87-414B-B0E3-293421852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CB1A-2FF1-457F-9829-76D0FF2D56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CB30F47-F7A9-4F45-852E-6B9294208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5B4AD54-8A00-4BEC-9729-9235397F8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C28E5-DB63-49CE-96A6-40247F1E9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926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8144122-A310-4254-9941-082037A08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199FEF2-0C4F-4229-A486-64E925D1C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14D1EE4-4E7F-48AD-99D1-D968B644BD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5CB1A-2FF1-457F-9829-76D0FF2D56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C860C20-D49E-4BF2-8BE2-ECBF727F6B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FBAB7E6-E81B-4F9E-B40A-A82DC3DF4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C28E5-DB63-49CE-96A6-40247F1E906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6295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33A554-1E97-48E4-AB0F-1D5D84D62D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Szólások-Közmondások</a:t>
            </a:r>
            <a:br>
              <a:rPr lang="tr-TR" dirty="0"/>
            </a:br>
            <a:r>
              <a:rPr lang="tr-TR" dirty="0"/>
              <a:t>I.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3915848-2EEA-4BD7-A1F8-AD973B93DA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9231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58B5EE-5603-418B-B0F6-D194779EA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2BE25B-33D7-48E6-8C1F-7F15B9224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Bilindiği üzere atasözü ve deyimler bir ulusun kültür varlığının en önemli dilsel oluşumlarından biridir. Bir yabancı dildeki bu oluşumları anlayabilmek için ise ilgili dilin ileri düzey dilbilgisine ve o dilin konuşulduğu toplumun kültür bilgisine ihtiyaç bulunmaktadır. </a:t>
            </a:r>
          </a:p>
          <a:p>
            <a:pPr algn="just"/>
            <a:r>
              <a:rPr lang="tr-TR" dirty="0"/>
              <a:t>Macarcada da sayısı oldukça fazla olan bu kültürel ve dilsel oluşumlardan, atasözleri ve deyimlerden birkaç örnek seçerek bu ifadelerin hangi durumlar için kullanıldıklarını ve ne anlama geldiklerini araştıralım.</a:t>
            </a:r>
          </a:p>
        </p:txBody>
      </p:sp>
    </p:spTree>
    <p:extLst>
      <p:ext uri="{BB962C8B-B14F-4D97-AF65-F5344CB8AC3E}">
        <p14:creationId xmlns:p14="http://schemas.microsoft.com/office/powerpoint/2010/main" val="3163809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3D1ABB-61A3-41A1-AA8B-3BDF344A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tr-TR" sz="2800" b="1" i="1" dirty="0"/>
            </a:br>
            <a:br>
              <a:rPr lang="tr-TR" sz="2800" b="1" i="1" dirty="0"/>
            </a:br>
            <a:r>
              <a:rPr lang="tr-TR" sz="2800" b="1" dirty="0"/>
              <a:t>Verilen ifadelerin Türkçe karşılıkları neler olmalıdır? Hangi durum ya da konular için kullanılabilirler? Türkçede bu ifadeleri hangi ifadelerle karşılayabiliriz? İki dil arasında birbirine benzeyen ifadeler yer almakta mıdır?</a:t>
            </a:r>
            <a:br>
              <a:rPr lang="tr-TR" sz="2800" i="1" dirty="0"/>
            </a:br>
            <a:br>
              <a:rPr lang="tr-TR" sz="2800" i="1" dirty="0"/>
            </a:br>
            <a:endParaRPr lang="tr-TR" sz="28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2EE173-5EA3-4762-8B32-8CF7B42C3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8721"/>
            <a:ext cx="10515600" cy="4228242"/>
          </a:xfrm>
        </p:spPr>
        <p:txBody>
          <a:bodyPr>
            <a:normAutofit/>
          </a:bodyPr>
          <a:lstStyle/>
          <a:p>
            <a:r>
              <a:rPr lang="tr-TR" sz="2000" i="1" dirty="0"/>
              <a:t>«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Bogarat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ereszt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tesz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valakinek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fejébe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fülébe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sz="2000" i="1" dirty="0"/>
              <a:t> (b824.madde, s.89)».</a:t>
            </a:r>
          </a:p>
          <a:p>
            <a:r>
              <a:rPr lang="tr-TR" sz="2000" i="1" dirty="0"/>
              <a:t>«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Majd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kiugrik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szeme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éhségtől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/>
              <a:t>(sz582.madde, s.628)».</a:t>
            </a:r>
          </a:p>
          <a:p>
            <a:r>
              <a:rPr lang="tr-TR" sz="2000" i="1" dirty="0"/>
              <a:t>«</a:t>
            </a:r>
            <a:r>
              <a:rPr lang="es-E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lónak négy lába van, mégis (meg)botlik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/>
              <a:t>(l713.madde, s.441)».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(Kaynak: </a:t>
            </a:r>
            <a:r>
              <a:rPr lang="tr-TR" sz="2400" dirty="0" err="1"/>
              <a:t>O.Nagy</a:t>
            </a:r>
            <a:r>
              <a:rPr lang="tr-TR" sz="2400" dirty="0"/>
              <a:t> </a:t>
            </a:r>
            <a:r>
              <a:rPr lang="tr-TR" sz="2400" dirty="0" err="1"/>
              <a:t>Gábor</a:t>
            </a:r>
            <a:r>
              <a:rPr lang="tr-TR" sz="2400" dirty="0"/>
              <a:t>, Magyar </a:t>
            </a:r>
            <a:r>
              <a:rPr lang="tr-TR" sz="2400" dirty="0" err="1"/>
              <a:t>Szólások</a:t>
            </a:r>
            <a:r>
              <a:rPr lang="tr-TR" sz="2400" dirty="0"/>
              <a:t> </a:t>
            </a:r>
            <a:r>
              <a:rPr lang="tr-TR" sz="2400" dirty="0" err="1"/>
              <a:t>és</a:t>
            </a:r>
            <a:r>
              <a:rPr lang="tr-TR" sz="2400" dirty="0"/>
              <a:t> </a:t>
            </a:r>
            <a:r>
              <a:rPr lang="tr-TR" sz="2400" dirty="0" err="1"/>
              <a:t>Közmondások</a:t>
            </a:r>
            <a:r>
              <a:rPr lang="tr-TR" sz="2400" dirty="0"/>
              <a:t>, </a:t>
            </a:r>
            <a:r>
              <a:rPr lang="tr-TR" sz="2400" dirty="0" err="1"/>
              <a:t>Lektorálta</a:t>
            </a:r>
            <a:r>
              <a:rPr lang="tr-TR" sz="2400" dirty="0"/>
              <a:t>: </a:t>
            </a:r>
            <a:r>
              <a:rPr lang="tr-TR" sz="2400" dirty="0" err="1"/>
              <a:t>Szőke</a:t>
            </a:r>
            <a:r>
              <a:rPr lang="tr-TR" sz="2400" dirty="0"/>
              <a:t> István, </a:t>
            </a:r>
            <a:r>
              <a:rPr lang="tr-TR" sz="2400" dirty="0" err="1"/>
              <a:t>Illusztrálta</a:t>
            </a:r>
            <a:r>
              <a:rPr lang="tr-TR" sz="2400" dirty="0"/>
              <a:t>: </a:t>
            </a:r>
            <a:r>
              <a:rPr lang="tr-TR" sz="2400" dirty="0" err="1"/>
              <a:t>Szántó</a:t>
            </a:r>
            <a:r>
              <a:rPr lang="tr-TR" sz="2400" dirty="0"/>
              <a:t> </a:t>
            </a:r>
            <a:r>
              <a:rPr lang="tr-TR" sz="2400" dirty="0" err="1"/>
              <a:t>Piroska</a:t>
            </a:r>
            <a:r>
              <a:rPr lang="tr-TR" sz="2400" dirty="0"/>
              <a:t>, </a:t>
            </a:r>
            <a:r>
              <a:rPr lang="tr-TR" sz="2400" dirty="0" err="1"/>
              <a:t>Talentum</a:t>
            </a:r>
            <a:r>
              <a:rPr lang="tr-TR" sz="2400" dirty="0"/>
              <a:t> (8.kiadás).</a:t>
            </a:r>
          </a:p>
          <a:p>
            <a:pPr marL="0" indent="0">
              <a:buNone/>
            </a:pPr>
            <a:endParaRPr lang="tr-TR" sz="2100" i="1" dirty="0"/>
          </a:p>
          <a:p>
            <a:endParaRPr lang="tr-TR" i="1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8721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4161FD-6F88-4F86-8807-5E829D198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B539C11-DF79-463D-B582-CEEE6948E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«Az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ajtó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előtt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áll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/>
              <a:t>(a192.madde, s.38)».</a:t>
            </a:r>
          </a:p>
          <a:p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«Szomorú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dalosnak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szomorú a dala </a:t>
            </a:r>
            <a:r>
              <a:rPr lang="tr-TR" sz="2000" i="1" dirty="0"/>
              <a:t>(d6.madde, s137)»</a:t>
            </a:r>
          </a:p>
          <a:p>
            <a:r>
              <a:rPr lang="tr-TR" sz="2000" i="1" dirty="0"/>
              <a:t>«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Magas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lóról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beszél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/>
              <a:t>(l684.madde, s.439)».</a:t>
            </a:r>
            <a:r>
              <a:rPr lang="tr-TR" sz="2000" dirty="0"/>
              <a:t> </a:t>
            </a:r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sz="2400" dirty="0"/>
              <a:t>(Kaynak: </a:t>
            </a:r>
            <a:r>
              <a:rPr lang="tr-TR" sz="2400" dirty="0" err="1"/>
              <a:t>O.Nagy</a:t>
            </a:r>
            <a:r>
              <a:rPr lang="tr-TR" sz="2400" dirty="0"/>
              <a:t> </a:t>
            </a:r>
            <a:r>
              <a:rPr lang="tr-TR" sz="2400" dirty="0" err="1"/>
              <a:t>Gábor</a:t>
            </a:r>
            <a:r>
              <a:rPr lang="tr-TR" sz="2400" dirty="0"/>
              <a:t>, Magyar </a:t>
            </a:r>
            <a:r>
              <a:rPr lang="tr-TR" sz="2400" dirty="0" err="1"/>
              <a:t>Szólások</a:t>
            </a:r>
            <a:r>
              <a:rPr lang="tr-TR" sz="2400" dirty="0"/>
              <a:t> </a:t>
            </a:r>
            <a:r>
              <a:rPr lang="tr-TR" sz="2400" dirty="0" err="1"/>
              <a:t>és</a:t>
            </a:r>
            <a:r>
              <a:rPr lang="tr-TR" sz="2400" dirty="0"/>
              <a:t> </a:t>
            </a:r>
            <a:r>
              <a:rPr lang="tr-TR" sz="2400" dirty="0" err="1"/>
              <a:t>Közmondások</a:t>
            </a:r>
            <a:r>
              <a:rPr lang="tr-TR" sz="2400" dirty="0"/>
              <a:t>, </a:t>
            </a:r>
            <a:r>
              <a:rPr lang="tr-TR" sz="2400" dirty="0" err="1"/>
              <a:t>Lektorálta</a:t>
            </a:r>
            <a:r>
              <a:rPr lang="tr-TR" sz="2400" dirty="0"/>
              <a:t>: </a:t>
            </a:r>
            <a:r>
              <a:rPr lang="tr-TR" sz="2400" dirty="0" err="1"/>
              <a:t>Szőke</a:t>
            </a:r>
            <a:r>
              <a:rPr lang="tr-TR" sz="2400" dirty="0"/>
              <a:t> István, </a:t>
            </a:r>
            <a:r>
              <a:rPr lang="tr-TR" sz="2400" dirty="0" err="1"/>
              <a:t>Illusztrálta</a:t>
            </a:r>
            <a:r>
              <a:rPr lang="tr-TR" sz="2400" dirty="0"/>
              <a:t>: </a:t>
            </a:r>
            <a:r>
              <a:rPr lang="tr-TR" sz="2400" dirty="0" err="1"/>
              <a:t>Szántó</a:t>
            </a:r>
            <a:r>
              <a:rPr lang="tr-TR" sz="2400" dirty="0"/>
              <a:t> </a:t>
            </a:r>
            <a:r>
              <a:rPr lang="tr-TR" sz="2400" dirty="0" err="1"/>
              <a:t>Piroska</a:t>
            </a:r>
            <a:r>
              <a:rPr lang="tr-TR" sz="2400" dirty="0"/>
              <a:t>, </a:t>
            </a:r>
            <a:r>
              <a:rPr lang="tr-TR" sz="2400" dirty="0" err="1"/>
              <a:t>Talentum</a:t>
            </a:r>
            <a:r>
              <a:rPr lang="tr-TR" sz="2400" dirty="0"/>
              <a:t> (8.kiadás).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8734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019F46-8015-4D06-BCED-CFFF5C79F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A6DB7B-0375-45CA-8414-A52FB5A9C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i="1" dirty="0"/>
              <a:t>Öncelikle verilen örnekler için Türkçede bunu karşılayabilecek uygun deyim yahut atasözü olup olmadığına bakmalıyız. </a:t>
            </a:r>
          </a:p>
          <a:p>
            <a:pPr algn="just"/>
            <a:r>
              <a:rPr lang="tr-TR" i="1" dirty="0"/>
              <a:t>Şayet yoksa anlama yakın, aslına ve duruma en uygun ifadeye ulaşmaya çalışmalıyız. Bunun da mümkün olmaması halinde </a:t>
            </a:r>
            <a:r>
              <a:rPr lang="tr-TR" i="1" dirty="0" err="1"/>
              <a:t>açımlamalı</a:t>
            </a:r>
            <a:r>
              <a:rPr lang="tr-TR" i="1" dirty="0"/>
              <a:t> bir çeviri tercih edebiliriz.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6947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BABAA4-D1F3-4909-A83C-A84077849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tr-TR" sz="2800" b="1" dirty="0"/>
              <a:t>Verilen ifadelerin Türkçe karşılıkları neler olmalıdır? Hangi durum ya da konular için kullanılabilirler? Türkçede bu ifadeleri hangi ifadelerle karşılayabiliriz? İki dil arasında birbirine benzeyen ifadeler yer almakta mıdır?</a:t>
            </a:r>
            <a:endParaRPr lang="tr-TR" sz="28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F853AF0-87C1-47B6-8DD1-8F9290DD4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000" i="1" dirty="0"/>
          </a:p>
          <a:p>
            <a:r>
              <a:rPr lang="tr-TR" sz="2000" i="1" dirty="0"/>
              <a:t>«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Bajban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ismerszik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jó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barát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/>
              <a:t>(b107.madde,s.65).»</a:t>
            </a:r>
          </a:p>
          <a:p>
            <a:r>
              <a:rPr lang="tr-TR" sz="2000" i="1" dirty="0"/>
              <a:t>«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Szemet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huny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vmi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fölött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/>
              <a:t>(s641.madde, s.630)»</a:t>
            </a:r>
          </a:p>
          <a:p>
            <a:r>
              <a:rPr lang="tr-TR" sz="2000" i="1" dirty="0"/>
              <a:t>«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Délben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/>
              <a:t>(d57.madde, s.139)»</a:t>
            </a:r>
          </a:p>
          <a:p>
            <a:r>
              <a:rPr lang="tr-TR" sz="2000" i="1" dirty="0"/>
              <a:t>«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Mondd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barátod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megmondom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vagy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/>
              <a:t>(b346.madde, s.73).»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400" dirty="0"/>
              <a:t>(Kaynak: O.Nagy </a:t>
            </a:r>
            <a:r>
              <a:rPr lang="tr-TR" sz="2400" dirty="0" err="1"/>
              <a:t>Gabor</a:t>
            </a:r>
            <a:r>
              <a:rPr lang="tr-TR" sz="2400" dirty="0"/>
              <a:t>, </a:t>
            </a:r>
            <a:r>
              <a:rPr lang="tr-TR" sz="2400" dirty="0" err="1"/>
              <a:t>O.Nagy</a:t>
            </a:r>
            <a:r>
              <a:rPr lang="tr-TR" sz="2400" dirty="0"/>
              <a:t> </a:t>
            </a:r>
            <a:r>
              <a:rPr lang="tr-TR" sz="2400" dirty="0" err="1"/>
              <a:t>Gábor</a:t>
            </a:r>
            <a:r>
              <a:rPr lang="tr-TR" sz="2400" dirty="0"/>
              <a:t>, Magyar </a:t>
            </a:r>
            <a:r>
              <a:rPr lang="tr-TR" sz="2400" dirty="0" err="1"/>
              <a:t>Szólások</a:t>
            </a:r>
            <a:r>
              <a:rPr lang="tr-TR" sz="2400" dirty="0"/>
              <a:t> </a:t>
            </a:r>
            <a:r>
              <a:rPr lang="tr-TR" sz="2400" dirty="0" err="1"/>
              <a:t>és</a:t>
            </a:r>
            <a:r>
              <a:rPr lang="tr-TR" sz="2400" dirty="0"/>
              <a:t> </a:t>
            </a:r>
            <a:r>
              <a:rPr lang="tr-TR" sz="2400" dirty="0" err="1"/>
              <a:t>Közmondások</a:t>
            </a:r>
            <a:r>
              <a:rPr lang="tr-TR" sz="2400" dirty="0"/>
              <a:t>, </a:t>
            </a:r>
            <a:r>
              <a:rPr lang="tr-TR" sz="2400" dirty="0" err="1"/>
              <a:t>Lektorálta</a:t>
            </a:r>
            <a:r>
              <a:rPr lang="tr-TR" sz="2400" dirty="0"/>
              <a:t>: </a:t>
            </a:r>
            <a:r>
              <a:rPr lang="tr-TR" sz="2400" dirty="0" err="1"/>
              <a:t>Szőke</a:t>
            </a:r>
            <a:r>
              <a:rPr lang="tr-TR" sz="2400" dirty="0"/>
              <a:t> István, </a:t>
            </a:r>
            <a:r>
              <a:rPr lang="tr-TR" sz="2400" dirty="0" err="1"/>
              <a:t>Illusztrálta</a:t>
            </a:r>
            <a:r>
              <a:rPr lang="tr-TR" sz="2400" dirty="0"/>
              <a:t>: </a:t>
            </a:r>
            <a:r>
              <a:rPr lang="tr-TR" sz="2400" dirty="0" err="1"/>
              <a:t>Szántó</a:t>
            </a:r>
            <a:r>
              <a:rPr lang="tr-TR" sz="2400" dirty="0"/>
              <a:t> </a:t>
            </a:r>
            <a:r>
              <a:rPr lang="tr-TR" sz="2400" dirty="0" err="1"/>
              <a:t>Piroska</a:t>
            </a:r>
            <a:r>
              <a:rPr lang="tr-TR" sz="2400" dirty="0"/>
              <a:t>, </a:t>
            </a:r>
            <a:r>
              <a:rPr lang="tr-TR" sz="2400" dirty="0" err="1"/>
              <a:t>Talentum</a:t>
            </a:r>
            <a:r>
              <a:rPr lang="tr-TR" sz="2400" dirty="0"/>
              <a:t> (8.kiadás).</a:t>
            </a:r>
          </a:p>
          <a:p>
            <a:pPr marL="0" indent="0">
              <a:buNone/>
            </a:pPr>
            <a:endParaRPr lang="tr-TR" sz="2400" i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1338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C326D7-2E20-48F3-AAA3-45BFF58E2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D5F2F3-AFA6-4DBC-A9ED-F2FBBEADE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i="1" dirty="0"/>
              <a:t>«</a:t>
            </a:r>
            <a:r>
              <a:rPr lang="fi-FI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éjjele, se nappala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/>
              <a:t>(e320.madde, s.167)»</a:t>
            </a:r>
          </a:p>
          <a:p>
            <a:r>
              <a:rPr lang="tr-TR" sz="2000" i="1" dirty="0"/>
              <a:t>«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Egyik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szemével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sír, a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másikkal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nevet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/>
              <a:t>(sz647.madde, s. 630)».</a:t>
            </a:r>
          </a:p>
          <a:p>
            <a:r>
              <a:rPr lang="tr-TR" sz="2000" i="1" dirty="0"/>
              <a:t>«</a:t>
            </a:r>
            <a:r>
              <a:rPr lang="pt-B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Tudja, hol szorít a csizma</a:t>
            </a:r>
            <a:r>
              <a:rPr lang="tr-T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i="1" dirty="0"/>
              <a:t>(cs285.madde,s.129)»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sz="2400" dirty="0"/>
              <a:t>(Kaynak: </a:t>
            </a:r>
            <a:r>
              <a:rPr lang="tr-TR" sz="2400" dirty="0" err="1"/>
              <a:t>O.Nagy</a:t>
            </a:r>
            <a:r>
              <a:rPr lang="tr-TR" sz="2400" dirty="0"/>
              <a:t> </a:t>
            </a:r>
            <a:r>
              <a:rPr lang="tr-TR" sz="2400" dirty="0" err="1"/>
              <a:t>Gabor</a:t>
            </a:r>
            <a:r>
              <a:rPr lang="tr-TR" sz="2400" dirty="0"/>
              <a:t>, </a:t>
            </a:r>
            <a:r>
              <a:rPr lang="tr-TR" sz="2400" dirty="0" err="1"/>
              <a:t>O.Nagy</a:t>
            </a:r>
            <a:r>
              <a:rPr lang="tr-TR" sz="2400" dirty="0"/>
              <a:t> </a:t>
            </a:r>
            <a:r>
              <a:rPr lang="tr-TR" sz="2400" dirty="0" err="1"/>
              <a:t>Gábor</a:t>
            </a:r>
            <a:r>
              <a:rPr lang="tr-TR" sz="2400" dirty="0"/>
              <a:t>, Magyar </a:t>
            </a:r>
            <a:r>
              <a:rPr lang="tr-TR" sz="2400" dirty="0" err="1"/>
              <a:t>Szólások</a:t>
            </a:r>
            <a:r>
              <a:rPr lang="tr-TR" sz="2400" dirty="0"/>
              <a:t> </a:t>
            </a:r>
            <a:r>
              <a:rPr lang="tr-TR" sz="2400" dirty="0" err="1"/>
              <a:t>és</a:t>
            </a:r>
            <a:r>
              <a:rPr lang="tr-TR" sz="2400" dirty="0"/>
              <a:t> </a:t>
            </a:r>
            <a:r>
              <a:rPr lang="tr-TR" sz="2400" dirty="0" err="1"/>
              <a:t>Közmondások</a:t>
            </a:r>
            <a:r>
              <a:rPr lang="tr-TR" sz="2400" dirty="0"/>
              <a:t>, </a:t>
            </a:r>
            <a:r>
              <a:rPr lang="tr-TR" sz="2400" dirty="0" err="1"/>
              <a:t>Lektorálta</a:t>
            </a:r>
            <a:r>
              <a:rPr lang="tr-TR" sz="2400" dirty="0"/>
              <a:t>: </a:t>
            </a:r>
            <a:r>
              <a:rPr lang="tr-TR" sz="2400" dirty="0" err="1"/>
              <a:t>Szőke</a:t>
            </a:r>
            <a:r>
              <a:rPr lang="tr-TR" sz="2400" dirty="0"/>
              <a:t> István, </a:t>
            </a:r>
            <a:r>
              <a:rPr lang="tr-TR" sz="2400" dirty="0" err="1"/>
              <a:t>Illusztrálta</a:t>
            </a:r>
            <a:r>
              <a:rPr lang="tr-TR" sz="2400" dirty="0"/>
              <a:t>: </a:t>
            </a:r>
            <a:r>
              <a:rPr lang="tr-TR" sz="2400" dirty="0" err="1"/>
              <a:t>Szántó</a:t>
            </a:r>
            <a:r>
              <a:rPr lang="tr-TR" sz="2400" dirty="0"/>
              <a:t> </a:t>
            </a:r>
            <a:r>
              <a:rPr lang="tr-TR" sz="2400" dirty="0" err="1"/>
              <a:t>Piroska</a:t>
            </a:r>
            <a:r>
              <a:rPr lang="tr-TR" sz="2400" dirty="0"/>
              <a:t>, </a:t>
            </a:r>
            <a:r>
              <a:rPr lang="tr-TR" sz="2400" dirty="0" err="1"/>
              <a:t>Talentum</a:t>
            </a:r>
            <a:r>
              <a:rPr lang="tr-TR" sz="2400" dirty="0"/>
              <a:t> (8.kiadás).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7345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27584C-1F06-4B2A-A58E-C855688E1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4D7A75-46F3-491F-B439-FCA43AE11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Verilen deyim ve atasözlerinden istediğiniz 4’ünü seçerek bunları kullanabileceğiniz Macarca diyaloglar kurunuz.</a:t>
            </a:r>
          </a:p>
          <a:p>
            <a:pPr algn="just"/>
            <a:r>
              <a:rPr lang="tr-TR" dirty="0"/>
              <a:t>Türkçe ve Macarcada birbirine benzeyen deyim ve atasözleri üzerine sözlüklerden kısa bir tarama yapınız. Bu atasözü ve deyimlerin benzer yönleri üzerine düşünüp bunlara örnek teşkil edebilecek örnekler oluşturunuz. </a:t>
            </a:r>
          </a:p>
          <a:p>
            <a:pPr algn="just"/>
            <a:r>
              <a:rPr lang="tr-TR" dirty="0"/>
              <a:t>Bundan bağımsız olarak 10 Macarca deyim ve atasözü seçerek bunları kullanabileceğiniz kısa metinler ve konuşma diyalogları oluşturunuz. </a:t>
            </a:r>
          </a:p>
        </p:txBody>
      </p:sp>
    </p:spTree>
    <p:extLst>
      <p:ext uri="{BB962C8B-B14F-4D97-AF65-F5344CB8AC3E}">
        <p14:creationId xmlns:p14="http://schemas.microsoft.com/office/powerpoint/2010/main" val="451831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421D5D-ED6F-441C-A21B-F2F14959D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Kaynak: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F0ABA3-176B-4354-B5EC-EDB41EEAC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O.Nagy</a:t>
            </a:r>
            <a:r>
              <a:rPr lang="tr-TR" dirty="0"/>
              <a:t> </a:t>
            </a:r>
            <a:r>
              <a:rPr lang="tr-TR" dirty="0" err="1"/>
              <a:t>Gábor</a:t>
            </a:r>
            <a:r>
              <a:rPr lang="tr-TR" dirty="0"/>
              <a:t>, Magyar </a:t>
            </a:r>
            <a:r>
              <a:rPr lang="tr-TR" dirty="0" err="1"/>
              <a:t>Szólások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Közmondások</a:t>
            </a:r>
            <a:r>
              <a:rPr lang="tr-TR" dirty="0"/>
              <a:t>, </a:t>
            </a:r>
            <a:r>
              <a:rPr lang="tr-TR" dirty="0" err="1"/>
              <a:t>Lektorálta</a:t>
            </a:r>
            <a:r>
              <a:rPr lang="tr-TR" dirty="0"/>
              <a:t>: </a:t>
            </a:r>
            <a:r>
              <a:rPr lang="tr-TR" dirty="0" err="1"/>
              <a:t>Szőke</a:t>
            </a:r>
            <a:r>
              <a:rPr lang="tr-TR" dirty="0"/>
              <a:t> István, </a:t>
            </a:r>
            <a:r>
              <a:rPr lang="tr-TR" dirty="0" err="1"/>
              <a:t>Illusztrálta</a:t>
            </a:r>
            <a:r>
              <a:rPr lang="tr-TR" dirty="0"/>
              <a:t>: </a:t>
            </a:r>
            <a:r>
              <a:rPr lang="tr-TR" dirty="0" err="1"/>
              <a:t>Szántó</a:t>
            </a:r>
            <a:r>
              <a:rPr lang="tr-TR" dirty="0"/>
              <a:t> </a:t>
            </a:r>
            <a:r>
              <a:rPr lang="tr-TR" dirty="0" err="1"/>
              <a:t>Piroska</a:t>
            </a:r>
            <a:r>
              <a:rPr lang="tr-TR" dirty="0"/>
              <a:t>, </a:t>
            </a:r>
            <a:r>
              <a:rPr lang="tr-TR" dirty="0" err="1"/>
              <a:t>Talentum</a:t>
            </a:r>
            <a:r>
              <a:rPr lang="tr-TR" dirty="0"/>
              <a:t> (8.kiadás).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0514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606</Words>
  <Application>Microsoft Office PowerPoint</Application>
  <PresentationFormat>Geniş ekran</PresentationFormat>
  <Paragraphs>36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Teması</vt:lpstr>
      <vt:lpstr>Szólások-Közmondások I. </vt:lpstr>
      <vt:lpstr>PowerPoint Sunusu</vt:lpstr>
      <vt:lpstr>  Verilen ifadelerin Türkçe karşılıkları neler olmalıdır? Hangi durum ya da konular için kullanılabilirler? Türkçede bu ifadeleri hangi ifadelerle karşılayabiliriz? İki dil arasında birbirine benzeyen ifadeler yer almakta mıdır?  </vt:lpstr>
      <vt:lpstr>PowerPoint Sunusu</vt:lpstr>
      <vt:lpstr>PowerPoint Sunusu</vt:lpstr>
      <vt:lpstr>Verilen ifadelerin Türkçe karşılıkları neler olmalıdır? Hangi durum ya da konular için kullanılabilirler? Türkçede bu ifadeleri hangi ifadelerle karşılayabiliriz? İki dil arasında birbirine benzeyen ifadeler yer almakta mıdır?</vt:lpstr>
      <vt:lpstr>PowerPoint Sunusu</vt:lpstr>
      <vt:lpstr>PowerPoint Sunusu</vt:lpstr>
      <vt:lpstr>Kaynak: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Deyimler-Atasözleri</dc:title>
  <dc:creator>Alpertunga Altaylı</dc:creator>
  <cp:lastModifiedBy>Alpertunga Altaylı</cp:lastModifiedBy>
  <cp:revision>62</cp:revision>
  <dcterms:created xsi:type="dcterms:W3CDTF">2020-04-30T04:04:25Z</dcterms:created>
  <dcterms:modified xsi:type="dcterms:W3CDTF">2020-05-07T22:05:55Z</dcterms:modified>
</cp:coreProperties>
</file>