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6" r:id="rId3"/>
    <p:sldId id="267" r:id="rId4"/>
    <p:sldId id="268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02" y="4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125C3-5D30-43EC-8863-5A0706DAA9E6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9FA93-9AB3-4AB0-9A92-4DB0134D87B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125C3-5D30-43EC-8863-5A0706DAA9E6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9FA93-9AB3-4AB0-9A92-4DB0134D87B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125C3-5D30-43EC-8863-5A0706DAA9E6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9FA93-9AB3-4AB0-9A92-4DB0134D87B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125C3-5D30-43EC-8863-5A0706DAA9E6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9FA93-9AB3-4AB0-9A92-4DB0134D87B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125C3-5D30-43EC-8863-5A0706DAA9E6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9FA93-9AB3-4AB0-9A92-4DB0134D87B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125C3-5D30-43EC-8863-5A0706DAA9E6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9FA93-9AB3-4AB0-9A92-4DB0134D87B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125C3-5D30-43EC-8863-5A0706DAA9E6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9FA93-9AB3-4AB0-9A92-4DB0134D87B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125C3-5D30-43EC-8863-5A0706DAA9E6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9FA93-9AB3-4AB0-9A92-4DB0134D87B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125C3-5D30-43EC-8863-5A0706DAA9E6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9FA93-9AB3-4AB0-9A92-4DB0134D87B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125C3-5D30-43EC-8863-5A0706DAA9E6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9FA93-9AB3-4AB0-9A92-4DB0134D87B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125C3-5D30-43EC-8863-5A0706DAA9E6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9FA93-9AB3-4AB0-9A92-4DB0134D87B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125C3-5D30-43EC-8863-5A0706DAA9E6}" type="datetimeFigureOut">
              <a:rPr lang="tr-TR" smtClean="0"/>
              <a:pPr/>
              <a:t>21.11.2019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59FA93-9AB3-4AB0-9A92-4DB0134D87BF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23528" y="332656"/>
            <a:ext cx="828092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tr-TR" b="1" dirty="0"/>
              <a:t>Saflık testleri</a:t>
            </a:r>
            <a:endParaRPr lang="tr-TR" dirty="0"/>
          </a:p>
          <a:p>
            <a:pPr algn="just"/>
            <a:r>
              <a:rPr lang="tr-TR" dirty="0" err="1"/>
              <a:t>Farmakopeler</a:t>
            </a:r>
            <a:r>
              <a:rPr lang="tr-TR" dirty="0"/>
              <a:t>, safsızlıkların kontrolü ve planlanma amacı ve tanımına uygun metotlara bağlı olarak seçicilik testleri içermektedir. </a:t>
            </a:r>
          </a:p>
          <a:p>
            <a:pPr algn="just"/>
            <a:r>
              <a:rPr lang="tr-TR" dirty="0"/>
              <a:t>Bu metotlar şöyle sıralanabilir.</a:t>
            </a:r>
          </a:p>
          <a:p>
            <a:pPr lvl="0" algn="just">
              <a:buFont typeface="Arial" pitchFamily="34" charset="0"/>
              <a:buChar char="•"/>
            </a:pPr>
            <a:r>
              <a:rPr lang="tr-TR" dirty="0"/>
              <a:t>Çözeltinin görünüşü</a:t>
            </a:r>
          </a:p>
          <a:p>
            <a:pPr lvl="0" algn="just">
              <a:buFont typeface="Arial" pitchFamily="34" charset="0"/>
              <a:buChar char="•"/>
            </a:pPr>
            <a:r>
              <a:rPr lang="tr-TR" dirty="0" err="1"/>
              <a:t>Asidite</a:t>
            </a:r>
            <a:r>
              <a:rPr lang="tr-TR" dirty="0"/>
              <a:t> ya da </a:t>
            </a:r>
            <a:r>
              <a:rPr lang="tr-TR" dirty="0" err="1"/>
              <a:t>alkalinitenin</a:t>
            </a:r>
            <a:r>
              <a:rPr lang="tr-TR" dirty="0"/>
              <a:t> bir ölçütü olarak </a:t>
            </a:r>
            <a:r>
              <a:rPr lang="tr-TR" dirty="0" err="1"/>
              <a:t>pH</a:t>
            </a:r>
            <a:endParaRPr lang="tr-TR" dirty="0"/>
          </a:p>
          <a:p>
            <a:pPr lvl="0" algn="just">
              <a:buFont typeface="Arial" pitchFamily="34" charset="0"/>
              <a:buChar char="•"/>
            </a:pPr>
            <a:r>
              <a:rPr lang="tr-TR" dirty="0"/>
              <a:t>Optik </a:t>
            </a:r>
            <a:r>
              <a:rPr lang="tr-TR" dirty="0" smtClean="0"/>
              <a:t>çevirme</a:t>
            </a:r>
            <a:endParaRPr lang="tr-TR" dirty="0"/>
          </a:p>
          <a:p>
            <a:pPr lvl="0" algn="just">
              <a:buFont typeface="Arial" pitchFamily="34" charset="0"/>
              <a:buChar char="•"/>
            </a:pPr>
            <a:r>
              <a:rPr lang="tr-TR" dirty="0"/>
              <a:t>UV/Görünür spektroskopi</a:t>
            </a:r>
          </a:p>
          <a:p>
            <a:pPr lvl="0" algn="just">
              <a:buFont typeface="Arial" pitchFamily="34" charset="0"/>
              <a:buChar char="•"/>
            </a:pPr>
            <a:r>
              <a:rPr lang="tr-TR" dirty="0"/>
              <a:t>Organik safsızlıklar için ayırma teknikleri</a:t>
            </a:r>
          </a:p>
          <a:p>
            <a:pPr lvl="0" algn="just">
              <a:buFont typeface="Arial" pitchFamily="34" charset="0"/>
              <a:buChar char="•"/>
            </a:pPr>
            <a:r>
              <a:rPr lang="tr-TR" dirty="0"/>
              <a:t>Kurutma kaybı ya da su miktarı </a:t>
            </a:r>
          </a:p>
          <a:p>
            <a:pPr lvl="0" algn="just">
              <a:buFont typeface="Arial" pitchFamily="34" charset="0"/>
              <a:buChar char="•"/>
            </a:pPr>
            <a:r>
              <a:rPr lang="tr-TR" dirty="0"/>
              <a:t>Yabancı iyonlar</a:t>
            </a:r>
          </a:p>
          <a:p>
            <a:pPr lvl="0" algn="just">
              <a:buFont typeface="Arial" pitchFamily="34" charset="0"/>
              <a:buChar char="•"/>
            </a:pPr>
            <a:r>
              <a:rPr lang="tr-TR" dirty="0"/>
              <a:t>Ağır metaller</a:t>
            </a:r>
          </a:p>
          <a:p>
            <a:pPr lvl="0" algn="just">
              <a:buFont typeface="Arial" pitchFamily="34" charset="0"/>
              <a:buChar char="•"/>
            </a:pPr>
            <a:r>
              <a:rPr lang="tr-TR" dirty="0"/>
              <a:t>Atomik </a:t>
            </a:r>
            <a:r>
              <a:rPr lang="tr-TR" dirty="0" err="1"/>
              <a:t>absorbsiyon</a:t>
            </a:r>
            <a:r>
              <a:rPr lang="tr-TR" dirty="0"/>
              <a:t>/emisyon </a:t>
            </a:r>
            <a:r>
              <a:rPr lang="tr-TR" dirty="0" err="1"/>
              <a:t>spekstroskopi</a:t>
            </a:r>
            <a:endParaRPr lang="tr-TR" dirty="0"/>
          </a:p>
          <a:p>
            <a:pPr lvl="0" algn="just">
              <a:buFont typeface="Arial" pitchFamily="34" charset="0"/>
              <a:buChar char="•"/>
            </a:pPr>
            <a:r>
              <a:rPr lang="tr-TR" dirty="0"/>
              <a:t>Sülfatlanmış kül</a:t>
            </a:r>
          </a:p>
          <a:p>
            <a:pPr algn="just">
              <a:buFont typeface="Arial" pitchFamily="34" charset="0"/>
              <a:buChar char="•"/>
            </a:pPr>
            <a:r>
              <a:rPr lang="tr-TR" dirty="0"/>
              <a:t>Çözelti kalıntısı / organik uçucu madde safsızlığı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Metin kutusu"/>
          <p:cNvSpPr txBox="1"/>
          <p:nvPr/>
        </p:nvSpPr>
        <p:spPr>
          <a:xfrm>
            <a:off x="323528" y="1052736"/>
            <a:ext cx="849694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tr-TR" b="1" dirty="0"/>
              <a:t>Çözeltinin görünüşü</a:t>
            </a:r>
            <a:endParaRPr lang="tr-TR" dirty="0"/>
          </a:p>
          <a:p>
            <a:pPr algn="just"/>
            <a:r>
              <a:rPr lang="tr-TR" dirty="0"/>
              <a:t> </a:t>
            </a:r>
          </a:p>
          <a:p>
            <a:pPr algn="just"/>
            <a:r>
              <a:rPr lang="tr-TR" dirty="0"/>
              <a:t>Bir referans çözelti ile renk veya </a:t>
            </a:r>
            <a:r>
              <a:rPr lang="tr-TR" dirty="0" err="1"/>
              <a:t>opaklık</a:t>
            </a:r>
            <a:r>
              <a:rPr lang="tr-TR" dirty="0"/>
              <a:t> açısından karşılaştırmaya dayanır. Safsızlık kaynaklı renk ya da </a:t>
            </a:r>
            <a:r>
              <a:rPr lang="tr-TR" dirty="0" err="1"/>
              <a:t>opaklık</a:t>
            </a:r>
            <a:r>
              <a:rPr lang="tr-TR" dirty="0"/>
              <a:t> biliniyorsa, gözle uygulanan bu testin bir analitik miktar tayini metodu ile karşılaştırılarak valide edilmesi gerekir. Eğer bu bilgiler elimizde yoksa, bu taktirde </a:t>
            </a:r>
            <a:r>
              <a:rPr lang="tr-TR" dirty="0" err="1"/>
              <a:t>validasyon</a:t>
            </a:r>
            <a:r>
              <a:rPr lang="tr-TR" dirty="0"/>
              <a:t> işlemlerinin üretici firma tarafından sağlanan ve </a:t>
            </a:r>
            <a:r>
              <a:rPr lang="tr-TR" dirty="0" err="1"/>
              <a:t>spesifikasyonları</a:t>
            </a:r>
            <a:r>
              <a:rPr lang="tr-TR" dirty="0"/>
              <a:t> bilinen bir madde ile gerçekleştirilmesi gerekir. </a:t>
            </a:r>
            <a:r>
              <a:rPr lang="tr-TR" dirty="0" err="1"/>
              <a:t>Parenteral</a:t>
            </a:r>
            <a:r>
              <a:rPr lang="tr-TR" dirty="0"/>
              <a:t> amaçlı kullanılacak olan ya da çok renkli çözeltiler için çözelti rengi testi yapılması düşünülüyorsa bu taktirde uygun bir dalga boyunda (genellikle 400 – 450 </a:t>
            </a:r>
            <a:r>
              <a:rPr lang="tr-TR" dirty="0" err="1"/>
              <a:t>nm</a:t>
            </a:r>
            <a:r>
              <a:rPr lang="tr-TR" dirty="0"/>
              <a:t> arasında) bir </a:t>
            </a:r>
            <a:r>
              <a:rPr lang="tr-TR" dirty="0" err="1"/>
              <a:t>spektrofotometre</a:t>
            </a:r>
            <a:r>
              <a:rPr lang="tr-TR" dirty="0"/>
              <a:t> ile </a:t>
            </a:r>
            <a:r>
              <a:rPr lang="tr-TR" dirty="0" err="1"/>
              <a:t>absorbans</a:t>
            </a:r>
            <a:r>
              <a:rPr lang="tr-TR" dirty="0"/>
              <a:t> limitlerinin ölçümünün uygulanması tercih edilir. Çözeltinin konsantrasyonu ve </a:t>
            </a:r>
            <a:r>
              <a:rPr lang="tr-TR" dirty="0" err="1"/>
              <a:t>absorbans</a:t>
            </a:r>
            <a:r>
              <a:rPr lang="tr-TR" dirty="0"/>
              <a:t> limiti belirtilmelidir. Bu tarz deneylerde incelenecek olan bileşikleri saklama koşullarının ve parçalanma ürünlerinin de 400 – 450 </a:t>
            </a:r>
            <a:r>
              <a:rPr lang="tr-TR" dirty="0" err="1"/>
              <a:t>nm</a:t>
            </a:r>
            <a:r>
              <a:rPr lang="tr-TR" dirty="0"/>
              <a:t> arasında </a:t>
            </a:r>
            <a:r>
              <a:rPr lang="tr-TR" dirty="0" err="1"/>
              <a:t>absorbans</a:t>
            </a:r>
            <a:r>
              <a:rPr lang="tr-TR" dirty="0"/>
              <a:t> bilgilerinin de verilmesi gerekebilir. </a:t>
            </a:r>
          </a:p>
          <a:p>
            <a:pPr algn="just"/>
            <a:r>
              <a:rPr lang="tr-TR" dirty="0"/>
              <a:t> 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467544" y="1196752"/>
            <a:ext cx="835292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tr-TR" b="1" dirty="0" err="1"/>
              <a:t>Asidite</a:t>
            </a:r>
            <a:r>
              <a:rPr lang="tr-TR" b="1" dirty="0"/>
              <a:t> ya da </a:t>
            </a:r>
            <a:r>
              <a:rPr lang="tr-TR" b="1" dirty="0" err="1"/>
              <a:t>alkalinitenin</a:t>
            </a:r>
            <a:r>
              <a:rPr lang="tr-TR" b="1" dirty="0"/>
              <a:t> bir ölçütü olarak </a:t>
            </a:r>
            <a:r>
              <a:rPr lang="tr-TR" b="1" dirty="0" err="1"/>
              <a:t>pH</a:t>
            </a:r>
            <a:endParaRPr lang="tr-TR" dirty="0"/>
          </a:p>
          <a:p>
            <a:r>
              <a:rPr lang="tr-TR" b="1" dirty="0"/>
              <a:t> </a:t>
            </a:r>
            <a:endParaRPr lang="tr-TR" dirty="0"/>
          </a:p>
          <a:p>
            <a:pPr algn="just"/>
            <a:r>
              <a:rPr lang="tr-TR" dirty="0"/>
              <a:t>Bu testler </a:t>
            </a:r>
            <a:r>
              <a:rPr lang="tr-TR" dirty="0" err="1"/>
              <a:t>protolitik</a:t>
            </a:r>
            <a:r>
              <a:rPr lang="tr-TR" dirty="0"/>
              <a:t> safsızlıkların kontrolü için kullanılan </a:t>
            </a:r>
            <a:r>
              <a:rPr lang="tr-TR" dirty="0" err="1"/>
              <a:t>non</a:t>
            </a:r>
            <a:r>
              <a:rPr lang="tr-TR" dirty="0"/>
              <a:t> spesifik testlerdir. Bu test hazırlama ve saflaştırma metodundan ya da bileşiğin parçalanmasından kaynaklanan asidik ya da alkali safsızlıkların limitlerinin belirlenmesine izin verir. Bu testler aynı zamanda bazı tuzların </a:t>
            </a:r>
            <a:r>
              <a:rPr lang="tr-TR" dirty="0" err="1"/>
              <a:t>stokiyometrik</a:t>
            </a:r>
            <a:r>
              <a:rPr lang="tr-TR" dirty="0"/>
              <a:t> bileşimlerinin belirlenmesi için de kullanılmaktadır.</a:t>
            </a:r>
          </a:p>
          <a:p>
            <a:pPr algn="just"/>
            <a:r>
              <a:rPr lang="tr-TR" dirty="0"/>
              <a:t>Bu testler ya bir indikatör ya da </a:t>
            </a:r>
            <a:r>
              <a:rPr lang="tr-TR" dirty="0" err="1"/>
              <a:t>elektrometrik</a:t>
            </a:r>
            <a:r>
              <a:rPr lang="tr-TR" dirty="0"/>
              <a:t> metotlar kullanılarak </a:t>
            </a:r>
            <a:r>
              <a:rPr lang="tr-TR" dirty="0" err="1"/>
              <a:t>titrimetrik</a:t>
            </a:r>
            <a:r>
              <a:rPr lang="tr-TR" dirty="0"/>
              <a:t> yöntemlerle ya da direkt olarak </a:t>
            </a:r>
            <a:r>
              <a:rPr lang="tr-TR" dirty="0" err="1"/>
              <a:t>pH</a:t>
            </a:r>
            <a:r>
              <a:rPr lang="tr-TR" dirty="0"/>
              <a:t> ölçülerek gerçekleştirilmektedir. </a:t>
            </a:r>
            <a:r>
              <a:rPr lang="tr-TR" dirty="0" err="1"/>
              <a:t>pH</a:t>
            </a:r>
            <a:r>
              <a:rPr lang="tr-TR" dirty="0"/>
              <a:t> ölçümleri eğer bileşiğin tamponlama özelliği varsa tercih edilmektedir. Aksi taktirde </a:t>
            </a:r>
            <a:r>
              <a:rPr lang="tr-TR" dirty="0" err="1"/>
              <a:t>titrimetrik</a:t>
            </a:r>
            <a:r>
              <a:rPr lang="tr-TR" dirty="0"/>
              <a:t> yöntemler kullanılır.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179512" y="332656"/>
            <a:ext cx="871296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dirty="0"/>
              <a:t>Bu testlerde materyallerin tamponlama özellikleri ele alınır ve incelenir. Bu amaçla, incelenecek olan materyalin 10 – 50 g/L konsantrasyona sahip sulu çözeltileri kullanılır ve </a:t>
            </a:r>
            <a:r>
              <a:rPr lang="tr-TR" dirty="0" err="1"/>
              <a:t>tirasyonlar</a:t>
            </a:r>
            <a:r>
              <a:rPr lang="tr-TR" dirty="0"/>
              <a:t> sırasıyla 0.01 M </a:t>
            </a:r>
            <a:r>
              <a:rPr lang="tr-TR" dirty="0" err="1"/>
              <a:t>HCl</a:t>
            </a:r>
            <a:r>
              <a:rPr lang="tr-TR" dirty="0"/>
              <a:t> ve 0.01 M </a:t>
            </a:r>
            <a:r>
              <a:rPr lang="tr-TR" dirty="0" err="1"/>
              <a:t>NaOH</a:t>
            </a:r>
            <a:r>
              <a:rPr lang="tr-TR" dirty="0"/>
              <a:t> kullanılarak ve </a:t>
            </a:r>
            <a:r>
              <a:rPr lang="tr-TR" dirty="0" err="1"/>
              <a:t>potansiyometrik</a:t>
            </a:r>
            <a:r>
              <a:rPr lang="tr-TR" dirty="0"/>
              <a:t> </a:t>
            </a:r>
            <a:r>
              <a:rPr lang="tr-TR" dirty="0" err="1"/>
              <a:t>pH</a:t>
            </a:r>
            <a:r>
              <a:rPr lang="tr-TR" dirty="0"/>
              <a:t> ölçümleri ile gerçekleştirilir. </a:t>
            </a:r>
            <a:r>
              <a:rPr lang="tr-TR" dirty="0" err="1"/>
              <a:t>Titrasyon</a:t>
            </a:r>
            <a:r>
              <a:rPr lang="tr-TR" dirty="0"/>
              <a:t> eğrisinin dönüm noktası çözeltinin gerçek </a:t>
            </a:r>
            <a:r>
              <a:rPr lang="tr-TR" dirty="0" err="1"/>
              <a:t>pH</a:t>
            </a:r>
            <a:r>
              <a:rPr lang="tr-TR" dirty="0"/>
              <a:t> </a:t>
            </a:r>
            <a:r>
              <a:rPr lang="tr-TR" dirty="0" err="1"/>
              <a:t>sıdır</a:t>
            </a:r>
            <a:r>
              <a:rPr lang="tr-TR" dirty="0"/>
              <a:t> ve </a:t>
            </a:r>
            <a:r>
              <a:rPr lang="tr-TR" dirty="0" err="1"/>
              <a:t>pH</a:t>
            </a:r>
            <a:r>
              <a:rPr lang="tr-TR" dirty="0"/>
              <a:t> ekseni ile kesiştiği noktadır. Çalışılan çözeltinin tamponlama kapasitesi; 0.01 M </a:t>
            </a:r>
            <a:r>
              <a:rPr lang="tr-TR" dirty="0" err="1"/>
              <a:t>NaOH</a:t>
            </a:r>
            <a:r>
              <a:rPr lang="tr-TR" dirty="0"/>
              <a:t> çözeltisinin 0.25 </a:t>
            </a:r>
            <a:r>
              <a:rPr lang="tr-TR" dirty="0" err="1"/>
              <a:t>mL’sini</a:t>
            </a:r>
            <a:r>
              <a:rPr lang="tr-TR" dirty="0"/>
              <a:t> 10 mL çözeltiye ve bir kereliğine de 0.01 M </a:t>
            </a:r>
            <a:r>
              <a:rPr lang="tr-TR" dirty="0" err="1"/>
              <a:t>HCl</a:t>
            </a:r>
            <a:r>
              <a:rPr lang="tr-TR" dirty="0"/>
              <a:t> çözeltisinin 0.25 </a:t>
            </a:r>
            <a:r>
              <a:rPr lang="tr-TR" dirty="0" err="1"/>
              <a:t>mL’sini</a:t>
            </a:r>
            <a:r>
              <a:rPr lang="tr-TR" dirty="0"/>
              <a:t> aynı çözeltinin 10 </a:t>
            </a:r>
            <a:r>
              <a:rPr lang="tr-TR" dirty="0" err="1"/>
              <a:t>mL’sine</a:t>
            </a:r>
            <a:r>
              <a:rPr lang="tr-TR" dirty="0"/>
              <a:t> eklenmesiyle elde edilen </a:t>
            </a:r>
            <a:r>
              <a:rPr lang="tr-TR" dirty="0" err="1"/>
              <a:t>pH</a:t>
            </a:r>
            <a:r>
              <a:rPr lang="tr-TR" dirty="0"/>
              <a:t> kaymasıdır. (</a:t>
            </a:r>
            <a:r>
              <a:rPr lang="tr-TR" dirty="0" err="1"/>
              <a:t>ΔpH</a:t>
            </a:r>
            <a:r>
              <a:rPr lang="tr-TR" dirty="0"/>
              <a:t>). Daha geniş </a:t>
            </a:r>
            <a:r>
              <a:rPr lang="tr-TR" dirty="0" err="1"/>
              <a:t>ΔpH</a:t>
            </a:r>
            <a:r>
              <a:rPr lang="tr-TR" dirty="0"/>
              <a:t>, daha az tampon kapasitesi demektir. Çok saf olmayan bir örnek için, </a:t>
            </a:r>
            <a:r>
              <a:rPr lang="tr-TR" dirty="0" err="1"/>
              <a:t>titrasyon</a:t>
            </a:r>
            <a:r>
              <a:rPr lang="tr-TR" dirty="0"/>
              <a:t> eğrisinin bir paralel kayması yapılır çözeltinin gerçek </a:t>
            </a:r>
            <a:r>
              <a:rPr lang="tr-TR" dirty="0" err="1"/>
              <a:t>pH’sı</a:t>
            </a:r>
            <a:r>
              <a:rPr lang="tr-TR" dirty="0"/>
              <a:t> eğriden </a:t>
            </a:r>
            <a:r>
              <a:rPr lang="tr-TR" dirty="0" err="1"/>
              <a:t>ΔpH</a:t>
            </a:r>
            <a:r>
              <a:rPr lang="tr-TR" dirty="0"/>
              <a:t> okunmadan önce </a:t>
            </a:r>
            <a:r>
              <a:rPr lang="tr-TR" dirty="0" err="1"/>
              <a:t>pH</a:t>
            </a:r>
            <a:r>
              <a:rPr lang="tr-TR" dirty="0"/>
              <a:t> ekseni üzerindedir. </a:t>
            </a:r>
          </a:p>
          <a:p>
            <a:pPr algn="just"/>
            <a:r>
              <a:rPr lang="tr-TR" dirty="0" err="1"/>
              <a:t>ΔpH</a:t>
            </a:r>
            <a:r>
              <a:rPr lang="tr-TR" dirty="0"/>
              <a:t> </a:t>
            </a:r>
            <a:r>
              <a:rPr lang="tr-TR" dirty="0" err="1"/>
              <a:t>daki</a:t>
            </a:r>
            <a:r>
              <a:rPr lang="tr-TR" dirty="0"/>
              <a:t> kaymanın şiddeti metodun seçimini etkilemektedir.</a:t>
            </a:r>
          </a:p>
          <a:p>
            <a:pPr algn="just"/>
            <a:endParaRPr lang="tr-TR" dirty="0"/>
          </a:p>
        </p:txBody>
      </p:sp>
      <p:graphicFrame>
        <p:nvGraphicFramePr>
          <p:cNvPr id="5" name="4 Tablo"/>
          <p:cNvGraphicFramePr>
            <a:graphicFrameLocks noGrp="1"/>
          </p:cNvGraphicFramePr>
          <p:nvPr/>
        </p:nvGraphicFramePr>
        <p:xfrm>
          <a:off x="179512" y="3573016"/>
          <a:ext cx="8136905" cy="1645920"/>
        </p:xfrm>
        <a:graphic>
          <a:graphicData uri="http://schemas.openxmlformats.org/drawingml/2006/table">
            <a:tbl>
              <a:tblPr/>
              <a:tblGrid>
                <a:gridCol w="847632"/>
                <a:gridCol w="1498159"/>
                <a:gridCol w="5791114"/>
              </a:tblGrid>
              <a:tr h="20231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latin typeface="Times New Roman"/>
                          <a:ea typeface="Calibri"/>
                          <a:cs typeface="Times New Roman"/>
                        </a:rPr>
                        <a:t>Sınıf A</a:t>
                      </a:r>
                      <a:endParaRPr lang="tr-T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Calibri"/>
                          <a:cs typeface="Times New Roman"/>
                        </a:rPr>
                        <a:t>ΔpH &gt; 4</a:t>
                      </a:r>
                      <a:endParaRPr lang="tr-T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Calibri"/>
                          <a:cs typeface="Times New Roman"/>
                        </a:rPr>
                        <a:t>Asidite – alkalinite testleri iki uygun indikatörle yapılır.</a:t>
                      </a:r>
                      <a:endParaRPr lang="tr-T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Calibri"/>
                          <a:cs typeface="Times New Roman"/>
                        </a:rPr>
                        <a:t>Sınıf B</a:t>
                      </a:r>
                      <a:endParaRPr lang="tr-T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Calibri"/>
                          <a:cs typeface="Times New Roman"/>
                        </a:rPr>
                        <a:t>4 &gt; ΔpH &gt; 2</a:t>
                      </a:r>
                      <a:endParaRPr lang="tr-T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Calibri"/>
                          <a:cs typeface="Times New Roman"/>
                        </a:rPr>
                        <a:t>Asidite – alkalinite testleri tek bir  uygun indikatörle yapılır.</a:t>
                      </a:r>
                      <a:endParaRPr lang="tr-T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Calibri"/>
                          <a:cs typeface="Times New Roman"/>
                        </a:rPr>
                        <a:t>Sınıf C</a:t>
                      </a:r>
                      <a:endParaRPr lang="tr-T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Calibri"/>
                          <a:cs typeface="Times New Roman"/>
                        </a:rPr>
                        <a:t>2 &gt; ΔpH &gt; 0.2</a:t>
                      </a:r>
                      <a:endParaRPr lang="tr-T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Calibri"/>
                          <a:cs typeface="Times New Roman"/>
                        </a:rPr>
                        <a:t>Direkt pH ölçülür.</a:t>
                      </a:r>
                      <a:endParaRPr lang="tr-T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Calibri"/>
                          <a:cs typeface="Times New Roman"/>
                        </a:rPr>
                        <a:t>Sınıf D</a:t>
                      </a:r>
                      <a:endParaRPr lang="tr-T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Calibri"/>
                          <a:cs typeface="Times New Roman"/>
                        </a:rPr>
                        <a:t>ΔpH &gt; 0.2</a:t>
                      </a:r>
                      <a:endParaRPr lang="tr-T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latin typeface="Times New Roman"/>
                          <a:ea typeface="Calibri"/>
                          <a:cs typeface="Times New Roman"/>
                        </a:rPr>
                        <a:t>Protolitik</a:t>
                      </a:r>
                      <a:r>
                        <a:rPr lang="tr-TR" sz="1200" dirty="0">
                          <a:latin typeface="Times New Roman"/>
                          <a:ea typeface="Calibri"/>
                          <a:cs typeface="Times New Roman"/>
                        </a:rPr>
                        <a:t> safsızlık kontrol edilemez. Birden fazla asidik ya da bazik fonksiyona sahip iyonlar içeren tuzlar bu gruba girer. Eğer limitler yeteri kadar dar ise </a:t>
                      </a:r>
                      <a:r>
                        <a:rPr lang="tr-TR" sz="1200" dirty="0" err="1">
                          <a:latin typeface="Times New Roman"/>
                          <a:ea typeface="Calibri"/>
                          <a:cs typeface="Times New Roman"/>
                        </a:rPr>
                        <a:t>pH</a:t>
                      </a:r>
                      <a:r>
                        <a:rPr lang="tr-TR" sz="1200" dirty="0">
                          <a:latin typeface="Times New Roman"/>
                          <a:ea typeface="Calibri"/>
                          <a:cs typeface="Times New Roman"/>
                        </a:rPr>
                        <a:t> ölçümü daha önceden düşünülmüş yapının sağlanmasını destekleyebilir.</a:t>
                      </a:r>
                      <a:endParaRPr lang="tr-T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294</Words>
  <Application>Microsoft Office PowerPoint</Application>
  <PresentationFormat>Ekran Gösterisi (4:3)</PresentationFormat>
  <Paragraphs>36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Ofis Teması</vt:lpstr>
      <vt:lpstr>PowerPoint Sunusu</vt:lpstr>
      <vt:lpstr>PowerPoint Sunusu</vt:lpstr>
      <vt:lpstr>PowerPoint Sunusu</vt:lpstr>
      <vt:lpstr>PowerPoint Sunusu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Nuray</dc:creator>
  <cp:lastModifiedBy>Burcu Doğan Topal</cp:lastModifiedBy>
  <cp:revision>20</cp:revision>
  <dcterms:created xsi:type="dcterms:W3CDTF">2015-11-15T21:02:07Z</dcterms:created>
  <dcterms:modified xsi:type="dcterms:W3CDTF">2019-11-21T15:07:02Z</dcterms:modified>
</cp:coreProperties>
</file>