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309" r:id="rId4"/>
    <p:sldId id="257" r:id="rId5"/>
    <p:sldId id="272" r:id="rId6"/>
    <p:sldId id="273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302" r:id="rId15"/>
    <p:sldId id="282" r:id="rId16"/>
    <p:sldId id="285" r:id="rId17"/>
    <p:sldId id="283" r:id="rId18"/>
    <p:sldId id="284" r:id="rId19"/>
    <p:sldId id="304" r:id="rId20"/>
    <p:sldId id="303" r:id="rId21"/>
    <p:sldId id="286" r:id="rId22"/>
    <p:sldId id="287" r:id="rId23"/>
    <p:sldId id="305" r:id="rId24"/>
    <p:sldId id="306" r:id="rId25"/>
    <p:sldId id="289" r:id="rId26"/>
    <p:sldId id="271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90" autoAdjust="0"/>
    <p:restoredTop sz="93867" autoAdjust="0"/>
  </p:normalViewPr>
  <p:slideViewPr>
    <p:cSldViewPr snapToGrid="0">
      <p:cViewPr varScale="1">
        <p:scale>
          <a:sx n="103" d="100"/>
          <a:sy n="103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C6EE96F6-AD5A-4AD4-9764-2AA7E28AF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EFA695E0-7F87-49B4-886C-EF2EE4A48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8D9EAAC-F559-474E-89DC-80D6A3CC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8B45A71C-489D-4129-A8F0-B73EF1FA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4B89AC8-5755-4E60-944E-A9857D08C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163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2458EA3E-BEAD-4137-853C-AF02D647C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19BB88AA-D1C9-4DF7-B127-D865BF675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8D9F44B-F1F4-4192-87B5-8D863FE6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66ECD09-A621-4A52-AD4E-C2EBAFF75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BFA829C2-644A-4860-A391-D4FE7B98A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29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55E6246B-74F2-4068-9319-F60649277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1597D2ED-DC1A-4AF9-B05A-AD4C990C4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622D4F3-2D9F-43B6-B261-20E3272A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4677100E-487E-4F41-95AB-D09B7A470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84C752C-2743-4E00-9DF2-0B27D72F7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6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10E0512-F4BE-483A-ADD0-3BE133292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74ADE77-9233-4C77-A4F3-B538010F0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0361CBDB-B514-445F-BFDE-F8CFB34BF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B3D565B-F9CE-415B-9B00-40645F32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8E1BB334-2B67-4059-B4D8-A5289285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48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260A01D5-D185-4905-8ABF-4DAA0DF9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D403D6B0-DC68-47AF-9186-5D3460878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E5DC93C8-90D7-4C14-A37E-D5873206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A9123762-A3F9-4AF5-A716-C993BA0BF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966E2D9-A43C-4231-8492-A86DF867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43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0C4596CD-3BBA-488A-B28D-11DB304E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351740B-6298-4021-8F3B-648BAE9B2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6868BC7A-2B5C-43E8-A1B5-43A4DCEDD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7BEF8EF1-F890-4FA1-A87C-393DB309F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9D782789-B5EC-4B90-BA00-C40F3ED85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E60F72E3-5A85-436B-A419-B7D6CB0F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875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A4FAF7A3-F9E9-4403-AF7C-6C15E1B4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2E881CBD-CF1F-4B70-AB50-030BDE90E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94D420BB-A875-45B5-93E8-9B4844A5B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25726E26-7376-4ECE-9C9B-2FEC92095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6F2C9557-AEB6-40B2-8111-42F333025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98890AF6-48D6-490E-A1A7-006DB937B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4098C1DC-B8C7-49A2-85B7-8E02E4078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1481B8AC-0A4C-483C-B3FA-038DC4C0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55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ABAB8FFA-53AC-4539-83ED-023390EA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4AF1B60D-DDAC-48AF-8AAD-C2D05D73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783F5D03-3121-4945-9FD2-F10A6BB5A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890FA402-7D64-441C-93B6-4A8D9210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630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98EFF4BA-D689-4507-93CC-BF077341C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B8F407F1-C695-41CA-948C-A8E8DFC4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AE9BE6BC-1BB4-461C-B4AB-9A4EE3EA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45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DE86242F-9112-4BF8-9F6C-9E085EE12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3ABCF45-253E-42FE-BF74-49142A4DE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DF5EB5D2-D893-4FF2-A541-08C136433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42EEB070-7105-401F-9CCF-93735808D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F67047FA-8605-40F7-BB02-077180C9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30DE2693-D536-4CB3-801D-3280A6925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309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A5D68CB7-8D90-42A6-980E-5BF79603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375D306A-A047-4619-8826-BBFCE2635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7638B6D8-2DBF-4E01-B16D-9B70D0E31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48187EF1-526D-4648-8F82-305554ECD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44F-CCCA-460E-9BEA-C4493B5D5A1C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EFA10020-FC4F-491E-ACE6-A879093F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49F673E2-FE2A-4F49-AC67-3161D1D4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031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298E7C83-2AB7-4FC7-9ECB-E13BE15A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C40387EB-023E-49B2-9B88-B587C8CD1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627413F3-33DB-4962-83D1-6514C3834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1544F-CCCA-460E-9BEA-C4493B5D5A1C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4F5F1A0E-32B3-4FC9-9647-307DD2870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324F6C4-D18A-42FA-8BA0-022D126C6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565BB-20EE-4F64-BD55-C75B7296C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94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AB84D7E8-4ECB-42D7-ADBF-01689B0F24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C6510DF5-E9BB-4482-A400-AC065AC2A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/>
          </a:bodyPr>
          <a:lstStyle/>
          <a:p>
            <a:pPr algn="r"/>
            <a:r>
              <a:rPr lang="tr-TR" b="1" dirty="0"/>
              <a:t>NERVOUS SYTEM </a:t>
            </a:r>
            <a:br>
              <a:rPr lang="tr-TR" b="1" dirty="0"/>
            </a:br>
            <a:r>
              <a:rPr lang="tr-TR" b="1" dirty="0"/>
              <a:t>WEEK 4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02A454CE-704F-49EA-9BC6-5CE2B5F61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5824" y="4934874"/>
            <a:ext cx="4828433" cy="1737360"/>
          </a:xfrm>
        </p:spPr>
        <p:txBody>
          <a:bodyPr anchor="ctr">
            <a:normAutofit/>
          </a:bodyPr>
          <a:lstStyle/>
          <a:p>
            <a:pPr algn="l"/>
            <a:r>
              <a:rPr lang="tr-TR" sz="2000" dirty="0"/>
              <a:t>Doç. Dr. Yasemin SALGIRLI DEMİRBAŞ</a:t>
            </a:r>
          </a:p>
        </p:txBody>
      </p:sp>
    </p:spTree>
    <p:extLst>
      <p:ext uri="{BB962C8B-B14F-4D97-AF65-F5344CB8AC3E}">
        <p14:creationId xmlns:p14="http://schemas.microsoft.com/office/powerpoint/2010/main" val="1852956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0215880" cy="1692794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Narrow" panose="020B0606020202030204" pitchFamily="34" charset="0"/>
                <a:cs typeface="Arial" panose="020B0604020202020204" pitchFamily="34" charset="0"/>
              </a:rPr>
              <a:t>DIFFERENCES BETWEEN SOMATIC AND AUTONOMIC DIVISIONS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02EC21F-3DB3-4F18-8F84-7D2B844B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310882"/>
            <a:ext cx="10881360" cy="2728478"/>
          </a:xfrm>
        </p:spPr>
        <p:txBody>
          <a:bodyPr>
            <a:noAutofit/>
          </a:bodyPr>
          <a:lstStyle/>
          <a:p>
            <a:r>
              <a:rPr lang="en-US" sz="2400" b="1" dirty="0"/>
              <a:t>Somatic</a:t>
            </a:r>
            <a:r>
              <a:rPr lang="tr-TR" sz="2400" b="1" dirty="0"/>
              <a:t>:</a:t>
            </a:r>
          </a:p>
          <a:p>
            <a:r>
              <a:rPr lang="en-US" sz="2400" dirty="0"/>
              <a:t>1. Consists of a single neuron between central nervous system and skeletal-muscle cells </a:t>
            </a:r>
            <a:endParaRPr lang="tr-TR" sz="2400" dirty="0"/>
          </a:p>
          <a:p>
            <a:r>
              <a:rPr lang="en-US" sz="2400" dirty="0"/>
              <a:t>2. Innervates skeletal muscle </a:t>
            </a:r>
            <a:endParaRPr lang="tr-TR" sz="2400" dirty="0"/>
          </a:p>
          <a:p>
            <a:r>
              <a:rPr lang="en-US" sz="2400" dirty="0"/>
              <a:t>3. Can lead only to muscle excitation </a:t>
            </a:r>
            <a:endParaRPr lang="tr-TR" sz="2400" dirty="0"/>
          </a:p>
          <a:p>
            <a:r>
              <a:rPr lang="en-US" sz="2400" b="1" dirty="0"/>
              <a:t>Autonomic</a:t>
            </a:r>
            <a:r>
              <a:rPr lang="tr-TR" sz="2400" b="1" dirty="0"/>
              <a:t>:</a:t>
            </a:r>
          </a:p>
          <a:p>
            <a:r>
              <a:rPr lang="en-US" sz="2400" dirty="0"/>
              <a:t> 1. Has two-neuron chain (connected by a synapse) between central nervous system and effector organ </a:t>
            </a:r>
            <a:endParaRPr lang="tr-TR" sz="2400" dirty="0"/>
          </a:p>
          <a:p>
            <a:r>
              <a:rPr lang="en-US" sz="2400" dirty="0"/>
              <a:t>2. Innervates smooth and cardiac muscle, glands, and GI neurons </a:t>
            </a:r>
            <a:endParaRPr lang="tr-TR" sz="2400" dirty="0"/>
          </a:p>
          <a:p>
            <a:r>
              <a:rPr lang="en-US" sz="2400" dirty="0"/>
              <a:t>3. Can be either excitatory or inhibitory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4264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Narrow" panose="020B0606020202030204" pitchFamily="34" charset="0"/>
                <a:cs typeface="Arial" panose="020B0604020202020204" pitchFamily="34" charset="0"/>
              </a:rPr>
              <a:t>AUTONOMIC NERVOUS SYSTEM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02EC21F-3DB3-4F18-8F84-7D2B844B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Autofit/>
          </a:bodyPr>
          <a:lstStyle/>
          <a:p>
            <a:r>
              <a:rPr lang="en-US" sz="2400" dirty="0"/>
              <a:t>The efferent innervation of all tissues other than skeletal muscle is by way of the autonomic nervous system. </a:t>
            </a:r>
            <a:endParaRPr lang="tr-TR" sz="2400" dirty="0"/>
          </a:p>
          <a:p>
            <a:r>
              <a:rPr lang="en-US" sz="2400" dirty="0"/>
              <a:t>A</a:t>
            </a:r>
            <a:r>
              <a:rPr lang="tr-TR" sz="2400" dirty="0"/>
              <a:t> </a:t>
            </a:r>
            <a:r>
              <a:rPr lang="en-US" sz="2400" dirty="0"/>
              <a:t>special case occurs in the gastrointestinal tract, where autonomic neurons innervate a nerve network in the wall of the intestinal tract. </a:t>
            </a:r>
            <a:endParaRPr lang="tr-TR" sz="2400" dirty="0"/>
          </a:p>
          <a:p>
            <a:r>
              <a:rPr lang="en-US" sz="2400" dirty="0"/>
              <a:t>This network, termed the </a:t>
            </a:r>
            <a:r>
              <a:rPr lang="en-US" sz="2400" b="1" dirty="0"/>
              <a:t>enteric nervous system</a:t>
            </a:r>
          </a:p>
        </p:txBody>
      </p:sp>
      <p:pic>
        <p:nvPicPr>
          <p:cNvPr id="5" name="Picture 2" descr="somatic autonomic nerves ile ilgili görsel sonucu">
            <a:extLst>
              <a:ext uri="{FF2B5EF4-FFF2-40B4-BE49-F238E27FC236}">
                <a16:creationId xmlns:a16="http://schemas.microsoft.com/office/drawing/2014/main" xmlns="" id="{C9280CEB-72E2-461E-841A-A9AE30593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158" y="1918339"/>
            <a:ext cx="6360842" cy="477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07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Narrow" panose="020B0606020202030204" pitchFamily="34" charset="0"/>
                <a:cs typeface="Arial" panose="020B0604020202020204" pitchFamily="34" charset="0"/>
              </a:rPr>
              <a:t>AUTONOMIC NERVOUS SYSTEM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02EC21F-3DB3-4F18-8F84-7D2B844B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2316480"/>
            <a:ext cx="8138160" cy="4253278"/>
          </a:xfrm>
        </p:spPr>
        <p:txBody>
          <a:bodyPr>
            <a:noAutofit/>
          </a:bodyPr>
          <a:lstStyle/>
          <a:p>
            <a:r>
              <a:rPr lang="en-US" sz="2600" dirty="0"/>
              <a:t>In the autonomic nervous system, parallel chains</a:t>
            </a:r>
            <a:r>
              <a:rPr lang="tr-TR" sz="2600" dirty="0"/>
              <a:t> </a:t>
            </a:r>
            <a:r>
              <a:rPr lang="en-US" sz="2600" dirty="0"/>
              <a:t>connect the central nervous system and the effector cells </a:t>
            </a:r>
            <a:endParaRPr lang="tr-TR" sz="2600" dirty="0"/>
          </a:p>
          <a:p>
            <a:r>
              <a:rPr lang="en-US" sz="2600" dirty="0"/>
              <a:t>The first neuron has its cell body in the central nervous system. </a:t>
            </a:r>
            <a:endParaRPr lang="tr-TR" sz="2600" dirty="0"/>
          </a:p>
          <a:p>
            <a:r>
              <a:rPr lang="en-US" sz="2600" b="1" dirty="0"/>
              <a:t>The synapse </a:t>
            </a:r>
            <a:r>
              <a:rPr lang="en-US" sz="2600" dirty="0"/>
              <a:t>between the two neurons is outside the central nervous system, in a cell cluster called an </a:t>
            </a:r>
            <a:r>
              <a:rPr lang="en-US" sz="2600" b="1" dirty="0"/>
              <a:t>autonomic ganglion</a:t>
            </a:r>
            <a:r>
              <a:rPr lang="en-US" sz="2600" dirty="0"/>
              <a:t>. </a:t>
            </a:r>
            <a:endParaRPr lang="tr-TR" sz="2600" dirty="0"/>
          </a:p>
          <a:p>
            <a:r>
              <a:rPr lang="en-US" sz="2600" dirty="0"/>
              <a:t>The nerve fibers passing between the central nervous system and the ganglia are called </a:t>
            </a:r>
            <a:r>
              <a:rPr lang="en-US" sz="2600" b="1" dirty="0"/>
              <a:t>preganglionic fibers</a:t>
            </a:r>
            <a:r>
              <a:rPr lang="en-US" sz="2600" dirty="0"/>
              <a:t>; those passing between the ganglia and the effector cells are </a:t>
            </a:r>
            <a:r>
              <a:rPr lang="en-US" sz="2600" b="1" dirty="0"/>
              <a:t>postganglionic fibers</a:t>
            </a:r>
            <a:r>
              <a:rPr lang="en-US" sz="2600" dirty="0"/>
              <a:t>.</a:t>
            </a:r>
            <a:endParaRPr lang="tr-TR" sz="26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2" descr="somatic autonomic nerves ile ilgili görsel sonucu">
            <a:extLst>
              <a:ext uri="{FF2B5EF4-FFF2-40B4-BE49-F238E27FC236}">
                <a16:creationId xmlns:a16="http://schemas.microsoft.com/office/drawing/2014/main" xmlns="" id="{362EA624-BD1A-45F1-967B-F0625EFFA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3" t="12055"/>
          <a:stretch/>
        </p:blipFill>
        <p:spPr bwMode="auto">
          <a:xfrm>
            <a:off x="8514081" y="1686571"/>
            <a:ext cx="3677919" cy="466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428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84150"/>
            <a:ext cx="7602855" cy="1692794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Narrow" panose="020B0606020202030204" pitchFamily="34" charset="0"/>
                <a:cs typeface="Arial" panose="020B0604020202020204" pitchFamily="34" charset="0"/>
              </a:rPr>
              <a:t>AUTONOMIC NERVOUS SYSTEM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02EC21F-3DB3-4F18-8F84-7D2B844B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372" y="1601588"/>
            <a:ext cx="6447154" cy="3379469"/>
          </a:xfrm>
        </p:spPr>
        <p:txBody>
          <a:bodyPr>
            <a:noAutofit/>
          </a:bodyPr>
          <a:lstStyle/>
          <a:p>
            <a:r>
              <a:rPr lang="en-US" sz="2200" dirty="0"/>
              <a:t>Anatomical and physiological differences within the autonomic nervous system are the basis for its further subdivision into </a:t>
            </a:r>
            <a:r>
              <a:rPr lang="en-US" sz="2200" b="1" dirty="0"/>
              <a:t>sympathetic</a:t>
            </a:r>
            <a:r>
              <a:rPr lang="en-US" sz="2200" dirty="0"/>
              <a:t> and </a:t>
            </a:r>
            <a:r>
              <a:rPr lang="en-US" sz="2200" b="1" dirty="0"/>
              <a:t>parasympathetic</a:t>
            </a:r>
            <a:r>
              <a:rPr lang="en-US" sz="2200" dirty="0"/>
              <a:t> components</a:t>
            </a:r>
            <a:endParaRPr lang="tr-TR" sz="2200" dirty="0"/>
          </a:p>
          <a:p>
            <a:r>
              <a:rPr lang="en-US" sz="2200" dirty="0"/>
              <a:t>The nerve fibers of the sympathetic and parasympathetic components leave the central nervous system at different levels</a:t>
            </a:r>
            <a:r>
              <a:rPr lang="tr-TR" sz="22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the sympathetic fibers from the thoracic (chest) and lumbar regions of the spinal cord,</a:t>
            </a:r>
            <a:endParaRPr lang="tr-TR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and the parasympathetic fibers from the brain and the sacral portion of the spinal cord </a:t>
            </a:r>
            <a:endParaRPr lang="tr-TR" sz="2200" dirty="0"/>
          </a:p>
          <a:p>
            <a:r>
              <a:rPr lang="en-US" sz="2200" dirty="0"/>
              <a:t>Therefore, </a:t>
            </a:r>
            <a:r>
              <a:rPr lang="en-US" sz="2200" b="1" dirty="0"/>
              <a:t>the sympathetic division is also called the thoracolumbar division, and the parasympathetic is called the craniosacral division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ADD5FDEE-7D5F-444D-AFCA-2D917AE17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673" y="1487649"/>
            <a:ext cx="5106754" cy="43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35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Narrow" panose="020B0606020202030204" pitchFamily="34" charset="0"/>
                <a:cs typeface="Arial" panose="020B0604020202020204" pitchFamily="34" charset="0"/>
              </a:rPr>
              <a:t>AUTONOMIC NERVOUS SYSTEM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D456EB4A-1F48-4E8E-BF8D-1B5DDC022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82358"/>
            <a:ext cx="6441440" cy="4247617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9332A898-CD8C-4323-B302-E031C4203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757" y="2184400"/>
            <a:ext cx="3850323" cy="385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67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Narrow" panose="020B0606020202030204" pitchFamily="34" charset="0"/>
                <a:cs typeface="Arial" panose="020B0604020202020204" pitchFamily="34" charset="0"/>
              </a:rPr>
              <a:t>AUTONOMIC NERVOUS SYSTEM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02EC21F-3DB3-4F18-8F84-7D2B844B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816599" cy="3917831"/>
          </a:xfrm>
        </p:spPr>
        <p:txBody>
          <a:bodyPr>
            <a:noAutofit/>
          </a:bodyPr>
          <a:lstStyle/>
          <a:p>
            <a:r>
              <a:rPr lang="en-US" sz="2400" dirty="0"/>
              <a:t>In both sympathetic and parasympathetic divisions, </a:t>
            </a:r>
            <a:r>
              <a:rPr lang="en-US" sz="2400" b="1" dirty="0"/>
              <a:t>acetylcholine is the major neurotransmitter</a:t>
            </a:r>
            <a:r>
              <a:rPr lang="en-US" sz="2400" dirty="0"/>
              <a:t> released between pre- and postganglionic fibers </a:t>
            </a:r>
            <a:r>
              <a:rPr lang="en-US" sz="2400" b="1" dirty="0"/>
              <a:t>in autonomic ganglia </a:t>
            </a:r>
            <a:endParaRPr lang="tr-TR" sz="2400" b="1" dirty="0"/>
          </a:p>
          <a:p>
            <a:r>
              <a:rPr lang="en-US" sz="2400" dirty="0"/>
              <a:t>In the parasympathetic division, acetylcholine is also the major neurotransmitter between the postganglionic fiber and the effector cell. </a:t>
            </a:r>
            <a:endParaRPr lang="tr-TR" sz="2400" dirty="0"/>
          </a:p>
          <a:p>
            <a:r>
              <a:rPr lang="en-US" sz="2400" dirty="0"/>
              <a:t>In the sympathetic division, norepinephrine is usually the major transmitter between the postganglionic fiber and the effector cell.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8B77B09-0783-4920-86C2-F3257A158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678" y="2235211"/>
            <a:ext cx="5781259" cy="433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20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Narrow" panose="020B0606020202030204" pitchFamily="34" charset="0"/>
                <a:cs typeface="Arial" panose="020B0604020202020204" pitchFamily="34" charset="0"/>
              </a:rPr>
              <a:t>AUTONOMIC NERVOUS SYSTEM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02EC21F-3DB3-4F18-8F84-7D2B844B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448160"/>
            <a:ext cx="7188200" cy="4277760"/>
          </a:xfrm>
        </p:spPr>
        <p:txBody>
          <a:bodyPr>
            <a:noAutofit/>
          </a:bodyPr>
          <a:lstStyle/>
          <a:p>
            <a:r>
              <a:rPr lang="en-US" sz="2400" dirty="0"/>
              <a:t>A</a:t>
            </a:r>
            <a:r>
              <a:rPr lang="tr-TR" sz="2400" dirty="0"/>
              <a:t> </a:t>
            </a:r>
            <a:r>
              <a:rPr lang="en-US" sz="2400" dirty="0"/>
              <a:t>useful generalization is that the sympathetic system increases its response under conditions of physical or psychological stress. </a:t>
            </a:r>
            <a:endParaRPr lang="tr-TR" sz="2400" dirty="0"/>
          </a:p>
          <a:p>
            <a:r>
              <a:rPr lang="en-US" sz="2400" dirty="0"/>
              <a:t>Indeed, a full-blown sympathetic response is called </a:t>
            </a:r>
            <a:r>
              <a:rPr lang="en-US" sz="2400" b="1" dirty="0"/>
              <a:t>the fight-or-flight response</a:t>
            </a:r>
            <a:r>
              <a:rPr lang="en-US" sz="2400" dirty="0"/>
              <a:t>, describing the situation of an animal forced to challenge an attacker or run from it.</a:t>
            </a:r>
            <a:endParaRPr lang="tr-TR" sz="2400" dirty="0"/>
          </a:p>
          <a:p>
            <a:r>
              <a:rPr lang="en-US" sz="2400" dirty="0"/>
              <a:t> All resources are mobilized: heart rate and blood pressure increase; blood flow to the skeletal muscles, heart, and brain increase; the liver releases glucose; and the pupils dilate. </a:t>
            </a:r>
            <a:endParaRPr lang="tr-TR" sz="2400" dirty="0"/>
          </a:p>
          <a:p>
            <a:r>
              <a:rPr lang="en-US" sz="2400" dirty="0"/>
              <a:t>Simultaneously, activity of the gastrointestinal tract and blood flow to the skin are decreased by inhibitory sympathetic effects.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67FE1AE1-9FE0-4FAB-8D57-D4A4A5B2C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440" y="2616200"/>
            <a:ext cx="3764279" cy="376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79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Narrow" panose="020B0606020202030204" pitchFamily="34" charset="0"/>
                <a:cs typeface="Arial" panose="020B0604020202020204" pitchFamily="34" charset="0"/>
              </a:rPr>
              <a:t>AUTONOMIC NERVOUS SYSTEM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02EC21F-3DB3-4F18-8F84-7D2B844B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4937759" cy="3917817"/>
          </a:xfrm>
        </p:spPr>
        <p:txBody>
          <a:bodyPr>
            <a:noAutofit/>
          </a:bodyPr>
          <a:lstStyle/>
          <a:p>
            <a:r>
              <a:rPr lang="en-US" sz="2400" dirty="0"/>
              <a:t>The two divisions of the autonomic nervous system rarely operate independently, and autonomic responses generally represent the regulated interplay of both divisions.</a:t>
            </a:r>
            <a:endParaRPr lang="tr-TR" sz="2400" dirty="0"/>
          </a:p>
          <a:p>
            <a:r>
              <a:rPr lang="en-US" sz="2400" dirty="0"/>
              <a:t>Autonomic responses usually occur without conscious control or awareness, as though they were indeed autonomous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2850B004-6B42-4986-B83B-2E3A6C09D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094" y="2316480"/>
            <a:ext cx="4533265" cy="366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49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C3C03071-3244-4853-8F70-DF266C815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THE SENSORY SYSTEM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525890D-12B0-406B-8D4C-DC575BE7E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3960" cy="42906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sensory system is a part of the nervous system that consists of</a:t>
            </a:r>
            <a:r>
              <a:rPr lang="tr-TR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b="1" dirty="0"/>
              <a:t>sensory receptors </a:t>
            </a:r>
            <a:r>
              <a:rPr lang="en-US" dirty="0"/>
              <a:t>that receive stimuli from the external or internal environment, </a:t>
            </a: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the neural pathways </a:t>
            </a:r>
            <a:r>
              <a:rPr lang="en-US" dirty="0"/>
              <a:t>that conduct information from the receptors to the brain, and</a:t>
            </a: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those </a:t>
            </a:r>
            <a:r>
              <a:rPr lang="en-US" b="1" dirty="0"/>
              <a:t>parts of the brain </a:t>
            </a:r>
            <a:r>
              <a:rPr lang="en-US" dirty="0"/>
              <a:t>that deal primarily with processing the information.</a:t>
            </a:r>
            <a:endParaRPr lang="tr-TR" dirty="0"/>
          </a:p>
          <a:p>
            <a:pPr marL="0" indent="0">
              <a:buNone/>
            </a:pPr>
            <a:endParaRPr lang="tr-TR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9CCD11AE-B233-4D04-BDE7-35133AE8A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006" y="1825625"/>
            <a:ext cx="4895313" cy="420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80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rial Narrow" panose="020B0606020202030204" pitchFamily="34" charset="0"/>
              </a:rPr>
              <a:t>Properties</a:t>
            </a:r>
            <a:r>
              <a:rPr lang="tr-TR" b="1" dirty="0">
                <a:latin typeface="Arial Narrow" panose="020B0606020202030204" pitchFamily="34" charset="0"/>
              </a:rPr>
              <a:t> of </a:t>
            </a:r>
            <a:r>
              <a:rPr lang="tr-TR" b="1" dirty="0" err="1">
                <a:latin typeface="Arial Narrow" panose="020B0606020202030204" pitchFamily="34" charset="0"/>
              </a:rPr>
              <a:t>Sensory</a:t>
            </a:r>
            <a:r>
              <a:rPr lang="tr-TR" b="1" dirty="0">
                <a:latin typeface="Arial Narrow" panose="020B0606020202030204" pitchFamily="34" charset="0"/>
              </a:rPr>
              <a:t> </a:t>
            </a:r>
            <a:r>
              <a:rPr lang="tr-TR" b="1" dirty="0" err="1">
                <a:latin typeface="Arial Narrow" panose="020B0606020202030204" pitchFamily="34" charset="0"/>
              </a:rPr>
              <a:t>Systems</a:t>
            </a:r>
            <a:endParaRPr lang="tr-TR" b="1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6645" y="1569027"/>
            <a:ext cx="11177155" cy="5070764"/>
          </a:xfrm>
        </p:spPr>
        <p:txBody>
          <a:bodyPr>
            <a:normAutofit fontScale="5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/>
              <a:t>Stimulus - energy source</a:t>
            </a:r>
          </a:p>
          <a:p>
            <a:pPr marL="0" indent="0">
              <a:buNone/>
            </a:pPr>
            <a:r>
              <a:rPr lang="en-US" sz="3600" dirty="0"/>
              <a:t>• Internal</a:t>
            </a:r>
          </a:p>
          <a:p>
            <a:pPr marL="0" indent="0">
              <a:buNone/>
            </a:pPr>
            <a:r>
              <a:rPr lang="en-US" sz="3600" dirty="0"/>
              <a:t>• External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sz="3600" b="1" dirty="0"/>
              <a:t>Receptors</a:t>
            </a:r>
          </a:p>
          <a:p>
            <a:pPr marL="0" indent="0">
              <a:buNone/>
            </a:pPr>
            <a:r>
              <a:rPr lang="en-US" sz="3600" dirty="0"/>
              <a:t>• Sense organs - structures specialized to respond to</a:t>
            </a:r>
          </a:p>
          <a:p>
            <a:pPr marL="0" indent="0">
              <a:buNone/>
            </a:pPr>
            <a:r>
              <a:rPr lang="en-US" sz="3600" dirty="0"/>
              <a:t>stimuli</a:t>
            </a:r>
          </a:p>
          <a:p>
            <a:pPr marL="0" indent="0">
              <a:buNone/>
            </a:pPr>
            <a:r>
              <a:rPr lang="en-US" sz="3600" dirty="0"/>
              <a:t>• Transducers - stimulus energy converted into</a:t>
            </a:r>
          </a:p>
          <a:p>
            <a:pPr marL="0" indent="0">
              <a:buNone/>
            </a:pPr>
            <a:r>
              <a:rPr lang="en-US" sz="3600" dirty="0"/>
              <a:t>action potentials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sz="3600" b="1" dirty="0"/>
              <a:t>Conduction</a:t>
            </a:r>
          </a:p>
          <a:p>
            <a:pPr marL="0" indent="0">
              <a:buNone/>
            </a:pPr>
            <a:r>
              <a:rPr lang="en-US" sz="3600" dirty="0"/>
              <a:t>• Afferent pathway</a:t>
            </a:r>
          </a:p>
          <a:p>
            <a:pPr marL="0" indent="0">
              <a:buNone/>
            </a:pPr>
            <a:r>
              <a:rPr lang="en-US" sz="3600" dirty="0"/>
              <a:t>• Nerve impulses to the CNS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3600" b="1" dirty="0"/>
              <a:t>Translation</a:t>
            </a:r>
          </a:p>
          <a:p>
            <a:pPr marL="0" indent="0">
              <a:buNone/>
            </a:pPr>
            <a:r>
              <a:rPr lang="en-US" sz="3600" dirty="0"/>
              <a:t>• CNS integration and information processing</a:t>
            </a:r>
          </a:p>
          <a:p>
            <a:pPr marL="0" indent="0">
              <a:buNone/>
            </a:pPr>
            <a:r>
              <a:rPr lang="en-US" sz="3600" dirty="0"/>
              <a:t>• Sensation and perception – your reality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135" y="1894300"/>
            <a:ext cx="4239491" cy="42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4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CC76428D-DF75-4259-ACA3-800169889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52" r="3" b="3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xmlns="" id="{76B5D41E-B86F-4ED2-94F3-92797F77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b="1">
                <a:latin typeface="Arial Narrow" panose="020B0606020202030204" pitchFamily="34" charset="0"/>
              </a:rPr>
              <a:t>SPINAL CORD</a:t>
            </a:r>
            <a:endParaRPr lang="tr-TR" b="1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AC2A593-C696-4A21-9557-F6C142E6B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1421296"/>
            <a:ext cx="4802588" cy="543670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spinal cord lies within the bony vertebral column</a:t>
            </a:r>
            <a:r>
              <a:rPr lang="tr-TR" sz="2400" dirty="0"/>
              <a:t>.</a:t>
            </a:r>
          </a:p>
          <a:p>
            <a:r>
              <a:rPr lang="en-US" sz="2400" dirty="0"/>
              <a:t>It is a slender cylinder of soft tissue about as big around as the little finger.</a:t>
            </a:r>
            <a:endParaRPr lang="tr-TR" sz="2400" dirty="0"/>
          </a:p>
          <a:p>
            <a:r>
              <a:rPr lang="en-US" sz="2400" dirty="0"/>
              <a:t>The central butterfly-shaped area of gray matter</a:t>
            </a:r>
            <a:r>
              <a:rPr lang="tr-TR" sz="2400" dirty="0"/>
              <a:t> </a:t>
            </a:r>
            <a:r>
              <a:rPr lang="en-US" sz="2400" dirty="0"/>
              <a:t>is composed of </a:t>
            </a:r>
            <a:r>
              <a:rPr lang="en-US" sz="2400" b="1" dirty="0"/>
              <a:t>interneurons, the cell bodies and dendrites of efferent neurons, the entering fibers of afferent neurons, and glial cells</a:t>
            </a:r>
            <a:r>
              <a:rPr lang="en-US" sz="2400" dirty="0"/>
              <a:t>. </a:t>
            </a:r>
            <a:endParaRPr lang="tr-TR" sz="2400" dirty="0"/>
          </a:p>
          <a:p>
            <a:r>
              <a:rPr lang="en-US" sz="2400" dirty="0"/>
              <a:t>It is called gray matter because there are more cells than myelinated fibers, and the cells appear gray. </a:t>
            </a:r>
            <a:endParaRPr lang="tr-TR" sz="2400" dirty="0"/>
          </a:p>
          <a:p>
            <a:r>
              <a:rPr lang="en-US" sz="2400" dirty="0"/>
              <a:t>The gray matter is surrounded by white matter, which consists of groups of myelinated axons of interneurons</a:t>
            </a:r>
          </a:p>
          <a:p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3183510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C3C03071-3244-4853-8F70-DF266C815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THE SENSORY SYSTEM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525890D-12B0-406B-8D4C-DC575BE7E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028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Information processed by a sensory system may or may not lead to conscious awareness of the stimulus. </a:t>
            </a:r>
            <a:endParaRPr lang="tr-TR" dirty="0"/>
          </a:p>
          <a:p>
            <a:r>
              <a:rPr lang="en-US" dirty="0"/>
              <a:t>Regardless of whether the information reaches consciousness, it is called </a:t>
            </a:r>
            <a:r>
              <a:rPr lang="en-US" b="1" dirty="0"/>
              <a:t>sensory information. </a:t>
            </a:r>
            <a:endParaRPr lang="tr-TR" b="1" dirty="0"/>
          </a:p>
          <a:p>
            <a:r>
              <a:rPr lang="en-US" dirty="0"/>
              <a:t>If the information does reach consciousness, it can also be called a </a:t>
            </a:r>
            <a:r>
              <a:rPr lang="en-US" b="1" dirty="0"/>
              <a:t>sensation. </a:t>
            </a:r>
            <a:endParaRPr lang="tr-TR" b="1" dirty="0"/>
          </a:p>
          <a:p>
            <a:r>
              <a:rPr lang="en-US" dirty="0"/>
              <a:t>A person’s understanding of the sensation’s meaning is called </a:t>
            </a:r>
            <a:r>
              <a:rPr lang="en-US" b="1" dirty="0"/>
              <a:t>perception</a:t>
            </a:r>
            <a:endParaRPr lang="tr-TR" b="1" dirty="0"/>
          </a:p>
          <a:p>
            <a:pPr marL="0" indent="0">
              <a:buNone/>
            </a:pPr>
            <a:endParaRPr lang="tr-TR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DD2FC93F-C3D4-4033-90F7-182C4E877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912" y="1964037"/>
            <a:ext cx="4505008" cy="337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83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C3C03071-3244-4853-8F70-DF266C815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THE SENSORY SYSTEM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525890D-12B0-406B-8D4C-DC575BE7E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920" y="2445385"/>
            <a:ext cx="5704840" cy="2812415"/>
          </a:xfrm>
        </p:spPr>
        <p:txBody>
          <a:bodyPr>
            <a:normAutofit/>
          </a:bodyPr>
          <a:lstStyle/>
          <a:p>
            <a:r>
              <a:rPr lang="en-US" b="1" dirty="0"/>
              <a:t>For example</a:t>
            </a:r>
            <a:r>
              <a:rPr lang="en-US" dirty="0"/>
              <a:t>, feeling pain is a sensation, but my awareness that my tooth hurts is a perception. </a:t>
            </a:r>
            <a:endParaRPr lang="tr-TR" dirty="0"/>
          </a:p>
          <a:p>
            <a:r>
              <a:rPr lang="en-US" dirty="0"/>
              <a:t>Perceptions are the result of the neural processing of sensory information. 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A8AD2A02-C824-46D2-8B75-AD5DD9703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681702"/>
            <a:ext cx="3901440" cy="599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60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4E314EE5-516B-4CC4-8120-7911E3D2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rial Narrow" panose="020B0606020202030204" pitchFamily="34" charset="0"/>
              </a:rPr>
              <a:t>Receptors</a:t>
            </a:r>
            <a:endParaRPr lang="tr-TR" b="1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CA0950D-F8BA-4F9C-B264-177BC3EAE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534824"/>
            <a:ext cx="5734627" cy="51840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tr-TR" sz="3100" dirty="0"/>
          </a:p>
          <a:p>
            <a:r>
              <a:rPr lang="tr-TR" sz="3100" dirty="0"/>
              <a:t>R</a:t>
            </a:r>
            <a:r>
              <a:rPr lang="en-US" sz="3100" dirty="0" err="1"/>
              <a:t>eceptors</a:t>
            </a:r>
            <a:r>
              <a:rPr lang="en-US" sz="3100" dirty="0"/>
              <a:t> respond to changes</a:t>
            </a:r>
            <a:r>
              <a:rPr lang="tr-TR" sz="3100" dirty="0"/>
              <a:t> in </a:t>
            </a:r>
            <a:r>
              <a:rPr lang="tr-TR" sz="3100" dirty="0" err="1"/>
              <a:t>environment</a:t>
            </a:r>
            <a:endParaRPr lang="tr-TR" sz="3100" dirty="0"/>
          </a:p>
          <a:p>
            <a:r>
              <a:rPr lang="tr-TR" sz="3100" dirty="0"/>
              <a:t>A </a:t>
            </a:r>
            <a:r>
              <a:rPr lang="en-US" sz="3100" dirty="0"/>
              <a:t>photon of light</a:t>
            </a:r>
            <a:r>
              <a:rPr lang="tr-TR" sz="3100" dirty="0"/>
              <a:t> </a:t>
            </a:r>
            <a:r>
              <a:rPr lang="en-US" sz="3100" dirty="0"/>
              <a:t>or the mechanical stretch of a tissue</a:t>
            </a:r>
            <a:r>
              <a:rPr lang="tr-TR" sz="3100" dirty="0"/>
              <a:t> </a:t>
            </a:r>
            <a:r>
              <a:rPr lang="en-US" sz="3100" dirty="0"/>
              <a:t>transformed into an electrical response is known as </a:t>
            </a:r>
            <a:r>
              <a:rPr lang="en-US" sz="3100" b="1" dirty="0"/>
              <a:t>stimulus transduction</a:t>
            </a:r>
            <a:r>
              <a:rPr lang="en-US" sz="3100" dirty="0"/>
              <a:t>. </a:t>
            </a:r>
            <a:endParaRPr lang="tr-TR" sz="3100" dirty="0"/>
          </a:p>
          <a:p>
            <a:r>
              <a:rPr lang="en-US" sz="3100" dirty="0"/>
              <a:t>There are many types of sensory receptors, each of which is specific; that is, each type responds much more readily to one form of energy than to others.</a:t>
            </a:r>
            <a:endParaRPr lang="tr-TR" sz="3100" dirty="0"/>
          </a:p>
          <a:p>
            <a:r>
              <a:rPr lang="en-US" sz="3100" dirty="0"/>
              <a:t>The type of energy to which a receptor responds in normal functioning is known as its </a:t>
            </a:r>
            <a:r>
              <a:rPr lang="en-US" sz="3100" b="1" dirty="0"/>
              <a:t>adequate stimulus</a:t>
            </a:r>
            <a:r>
              <a:rPr lang="en-US" sz="3100" dirty="0"/>
              <a:t>.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016" y="1534824"/>
            <a:ext cx="5347855" cy="401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34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4E314EE5-516B-4CC4-8120-7911E3D2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rial Narrow" panose="020B0606020202030204" pitchFamily="34" charset="0"/>
              </a:rPr>
              <a:t>Classification</a:t>
            </a:r>
            <a:r>
              <a:rPr lang="tr-TR" b="1" dirty="0">
                <a:latin typeface="Arial Narrow" panose="020B0606020202030204" pitchFamily="34" charset="0"/>
              </a:rPr>
              <a:t> </a:t>
            </a:r>
            <a:r>
              <a:rPr lang="tr-TR" b="1" dirty="0" err="1">
                <a:latin typeface="Arial Narrow" panose="020B0606020202030204" pitchFamily="34" charset="0"/>
              </a:rPr>
              <a:t>by</a:t>
            </a:r>
            <a:r>
              <a:rPr lang="tr-TR" b="1" dirty="0">
                <a:latin typeface="Arial Narrow" panose="020B0606020202030204" pitchFamily="34" charset="0"/>
              </a:rPr>
              <a:t> </a:t>
            </a:r>
            <a:r>
              <a:rPr lang="tr-TR" b="1" dirty="0" err="1">
                <a:latin typeface="Arial Narrow" panose="020B0606020202030204" pitchFamily="34" charset="0"/>
              </a:rPr>
              <a:t>Function</a:t>
            </a:r>
            <a:r>
              <a:rPr lang="tr-TR" b="1" dirty="0">
                <a:latin typeface="Arial Narrow" panose="020B0606020202030204" pitchFamily="34" charset="0"/>
              </a:rPr>
              <a:t> (</a:t>
            </a:r>
            <a:r>
              <a:rPr lang="tr-TR" b="1" dirty="0" err="1">
                <a:latin typeface="Arial Narrow" panose="020B0606020202030204" pitchFamily="34" charset="0"/>
              </a:rPr>
              <a:t>Stimuli</a:t>
            </a:r>
            <a:r>
              <a:rPr lang="tr-TR" b="1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CA0950D-F8BA-4F9C-B264-177BC3EAE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784984"/>
            <a:ext cx="11331713" cy="4106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Mechanoreceptors</a:t>
            </a:r>
            <a:r>
              <a:rPr lang="en-US" dirty="0"/>
              <a:t> – respond to touch, pressure, vibration, stretch, and itch</a:t>
            </a:r>
          </a:p>
          <a:p>
            <a:pPr marL="0" indent="0">
              <a:buNone/>
            </a:pPr>
            <a:r>
              <a:rPr lang="en-US" b="1" dirty="0" err="1"/>
              <a:t>Thermoreceptors</a:t>
            </a:r>
            <a:r>
              <a:rPr lang="en-US" dirty="0"/>
              <a:t> – sensitive to changes in temperature</a:t>
            </a:r>
          </a:p>
          <a:p>
            <a:pPr marL="0" indent="0">
              <a:buNone/>
            </a:pPr>
            <a:r>
              <a:rPr lang="en-US" b="1" dirty="0"/>
              <a:t>Photoreceptors</a:t>
            </a:r>
            <a:r>
              <a:rPr lang="en-US" dirty="0"/>
              <a:t> – respond to light energy (e.g., retina)</a:t>
            </a:r>
          </a:p>
          <a:p>
            <a:pPr marL="0" indent="0">
              <a:buNone/>
            </a:pPr>
            <a:r>
              <a:rPr lang="en-US" b="1" dirty="0"/>
              <a:t>Chemoreceptors</a:t>
            </a:r>
            <a:r>
              <a:rPr lang="en-US" dirty="0"/>
              <a:t> – respond to chemicals (e.g., smell, taste, changes in</a:t>
            </a:r>
          </a:p>
          <a:p>
            <a:pPr marL="0" indent="0">
              <a:buNone/>
            </a:pPr>
            <a:r>
              <a:rPr lang="en-US" dirty="0"/>
              <a:t>blood chemistry)</a:t>
            </a:r>
          </a:p>
          <a:p>
            <a:pPr marL="0" indent="0">
              <a:buNone/>
            </a:pPr>
            <a:r>
              <a:rPr lang="en-US" b="1" dirty="0"/>
              <a:t>Nociceptors</a:t>
            </a:r>
            <a:r>
              <a:rPr lang="en-US" dirty="0"/>
              <a:t> – sensitive to pain-causing stimuli</a:t>
            </a:r>
          </a:p>
          <a:p>
            <a:pPr marL="0" indent="0">
              <a:buNone/>
            </a:pPr>
            <a:r>
              <a:rPr lang="en-US" b="1" dirty="0" err="1"/>
              <a:t>Osmoreceptors</a:t>
            </a:r>
            <a:r>
              <a:rPr lang="en-US" dirty="0"/>
              <a:t> – detect changes in concentration of solutes, osmotic</a:t>
            </a:r>
            <a:r>
              <a:rPr lang="tr-TR" dirty="0"/>
              <a:t> </a:t>
            </a:r>
            <a:r>
              <a:rPr lang="en-US" dirty="0"/>
              <a:t>activity</a:t>
            </a:r>
          </a:p>
          <a:p>
            <a:pPr marL="0" indent="0">
              <a:buNone/>
            </a:pPr>
            <a:r>
              <a:rPr lang="en-US" b="1" dirty="0"/>
              <a:t>Baroreceptors</a:t>
            </a:r>
            <a:r>
              <a:rPr lang="en-US" dirty="0"/>
              <a:t> – detect changes in fluid pressure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1691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4E314EE5-516B-4CC4-8120-7911E3D2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rial Narrow" panose="020B0606020202030204" pitchFamily="34" charset="0"/>
              </a:rPr>
              <a:t>Classification</a:t>
            </a:r>
            <a:r>
              <a:rPr lang="tr-TR" b="1" dirty="0">
                <a:latin typeface="Arial Narrow" panose="020B0606020202030204" pitchFamily="34" charset="0"/>
              </a:rPr>
              <a:t> </a:t>
            </a:r>
            <a:r>
              <a:rPr lang="tr-TR" b="1" dirty="0" err="1">
                <a:latin typeface="Arial Narrow" panose="020B0606020202030204" pitchFamily="34" charset="0"/>
              </a:rPr>
              <a:t>by</a:t>
            </a:r>
            <a:r>
              <a:rPr lang="tr-TR" b="1" dirty="0">
                <a:latin typeface="Arial Narrow" panose="020B0606020202030204" pitchFamily="34" charset="0"/>
              </a:rPr>
              <a:t> </a:t>
            </a:r>
            <a:r>
              <a:rPr lang="tr-TR" b="1" dirty="0" err="1">
                <a:latin typeface="Arial Narrow" panose="020B0606020202030204" pitchFamily="34" charset="0"/>
              </a:rPr>
              <a:t>Location</a:t>
            </a:r>
            <a:endParaRPr lang="tr-TR" b="1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CA0950D-F8BA-4F9C-B264-177BC3EAE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784984"/>
            <a:ext cx="10718800" cy="4106661"/>
          </a:xfrm>
        </p:spPr>
        <p:txBody>
          <a:bodyPr>
            <a:normAutofit/>
          </a:bodyPr>
          <a:lstStyle/>
          <a:p>
            <a:r>
              <a:rPr lang="tr-TR" b="1" dirty="0" err="1"/>
              <a:t>Exteroceptors</a:t>
            </a:r>
            <a:r>
              <a:rPr lang="tr-TR" dirty="0"/>
              <a:t> – </a:t>
            </a:r>
            <a:r>
              <a:rPr lang="tr-TR" dirty="0" err="1"/>
              <a:t>sensitive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stimuli</a:t>
            </a:r>
            <a:r>
              <a:rPr lang="tr-TR" dirty="0"/>
              <a:t> </a:t>
            </a:r>
            <a:r>
              <a:rPr lang="tr-TR" dirty="0" err="1"/>
              <a:t>arising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outside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body • </a:t>
            </a:r>
            <a:r>
              <a:rPr lang="tr-TR" dirty="0" err="1"/>
              <a:t>Located</a:t>
            </a:r>
            <a:r>
              <a:rPr lang="tr-TR" dirty="0"/>
              <a:t> at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near</a:t>
            </a:r>
            <a:r>
              <a:rPr lang="tr-TR" dirty="0"/>
              <a:t> body </a:t>
            </a:r>
            <a:r>
              <a:rPr lang="tr-TR" dirty="0" err="1"/>
              <a:t>surfaces</a:t>
            </a:r>
            <a:r>
              <a:rPr lang="tr-TR" dirty="0"/>
              <a:t> • </a:t>
            </a:r>
            <a:r>
              <a:rPr lang="tr-TR" dirty="0" err="1"/>
              <a:t>Include</a:t>
            </a:r>
            <a:r>
              <a:rPr lang="tr-TR" dirty="0"/>
              <a:t> </a:t>
            </a:r>
            <a:r>
              <a:rPr lang="tr-TR" dirty="0" err="1"/>
              <a:t>receptors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touch</a:t>
            </a:r>
            <a:r>
              <a:rPr lang="tr-TR" dirty="0"/>
              <a:t>, </a:t>
            </a:r>
            <a:r>
              <a:rPr lang="tr-TR" dirty="0" err="1"/>
              <a:t>pressure</a:t>
            </a:r>
            <a:r>
              <a:rPr lang="tr-TR" dirty="0"/>
              <a:t>, </a:t>
            </a:r>
            <a:r>
              <a:rPr lang="tr-TR" dirty="0" err="1"/>
              <a:t>pain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temperature</a:t>
            </a:r>
            <a:endParaRPr lang="tr-TR" dirty="0"/>
          </a:p>
          <a:p>
            <a:r>
              <a:rPr lang="tr-TR" b="1" dirty="0" err="1"/>
              <a:t>Interoceptors</a:t>
            </a:r>
            <a:r>
              <a:rPr lang="tr-TR" b="1" dirty="0"/>
              <a:t> </a:t>
            </a:r>
            <a:r>
              <a:rPr lang="tr-TR" dirty="0"/>
              <a:t>– (</a:t>
            </a:r>
            <a:r>
              <a:rPr lang="tr-TR" dirty="0" err="1"/>
              <a:t>visceroceptors</a:t>
            </a:r>
            <a:r>
              <a:rPr lang="tr-TR" dirty="0"/>
              <a:t>) </a:t>
            </a:r>
            <a:r>
              <a:rPr lang="tr-TR" dirty="0" err="1"/>
              <a:t>receive</a:t>
            </a:r>
            <a:r>
              <a:rPr lang="tr-TR" dirty="0"/>
              <a:t> </a:t>
            </a:r>
            <a:r>
              <a:rPr lang="tr-TR" dirty="0" err="1"/>
              <a:t>stimuli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internal</a:t>
            </a:r>
            <a:r>
              <a:rPr lang="tr-TR" dirty="0"/>
              <a:t> </a:t>
            </a:r>
            <a:r>
              <a:rPr lang="tr-TR" dirty="0" err="1"/>
              <a:t>viscera</a:t>
            </a:r>
            <a:r>
              <a:rPr lang="tr-TR" dirty="0"/>
              <a:t> • </a:t>
            </a:r>
            <a:r>
              <a:rPr lang="tr-TR" dirty="0" err="1"/>
              <a:t>Monitor</a:t>
            </a:r>
            <a:r>
              <a:rPr lang="tr-TR" dirty="0"/>
              <a:t> a </a:t>
            </a:r>
            <a:r>
              <a:rPr lang="tr-TR" dirty="0" err="1"/>
              <a:t>variety</a:t>
            </a:r>
            <a:r>
              <a:rPr lang="tr-TR" dirty="0"/>
              <a:t> of </a:t>
            </a:r>
            <a:r>
              <a:rPr lang="tr-TR" dirty="0" err="1"/>
              <a:t>stimuli</a:t>
            </a:r>
            <a:r>
              <a:rPr lang="tr-TR" dirty="0"/>
              <a:t> </a:t>
            </a:r>
          </a:p>
          <a:p>
            <a:r>
              <a:rPr lang="tr-TR" b="1" dirty="0" err="1"/>
              <a:t>Proprioceptors</a:t>
            </a:r>
            <a:r>
              <a:rPr lang="tr-TR" dirty="0"/>
              <a:t> – </a:t>
            </a:r>
            <a:r>
              <a:rPr lang="tr-TR" dirty="0" err="1"/>
              <a:t>monitor</a:t>
            </a:r>
            <a:r>
              <a:rPr lang="tr-TR" dirty="0"/>
              <a:t> </a:t>
            </a:r>
            <a:r>
              <a:rPr lang="tr-TR" dirty="0" err="1"/>
              <a:t>degree</a:t>
            </a:r>
            <a:r>
              <a:rPr lang="tr-TR" dirty="0"/>
              <a:t> of </a:t>
            </a:r>
            <a:r>
              <a:rPr lang="tr-TR" dirty="0" err="1"/>
              <a:t>stretch</a:t>
            </a:r>
            <a:r>
              <a:rPr lang="tr-TR" dirty="0"/>
              <a:t> • </a:t>
            </a:r>
            <a:r>
              <a:rPr lang="tr-TR" dirty="0" err="1"/>
              <a:t>Located</a:t>
            </a:r>
            <a:r>
              <a:rPr lang="tr-TR" dirty="0"/>
              <a:t> in </a:t>
            </a:r>
            <a:r>
              <a:rPr lang="tr-TR" dirty="0" err="1"/>
              <a:t>musculoskeletal</a:t>
            </a:r>
            <a:r>
              <a:rPr lang="tr-TR" dirty="0"/>
              <a:t> </a:t>
            </a:r>
            <a:r>
              <a:rPr lang="tr-TR" dirty="0" err="1"/>
              <a:t>organs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4989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539F7AB-5BB0-4C4C-ABB3-5442A5AAA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tr-TR" b="1" dirty="0" err="1">
                <a:latin typeface="Arial Narrow" panose="020B0606020202030204" pitchFamily="34" charset="0"/>
              </a:rPr>
              <a:t>The</a:t>
            </a:r>
            <a:r>
              <a:rPr lang="tr-TR" b="1" dirty="0">
                <a:latin typeface="Arial Narrow" panose="020B0606020202030204" pitchFamily="34" charset="0"/>
              </a:rPr>
              <a:t> </a:t>
            </a:r>
            <a:r>
              <a:rPr lang="tr-TR" b="1" dirty="0" err="1">
                <a:latin typeface="Arial Narrow" panose="020B0606020202030204" pitchFamily="34" charset="0"/>
              </a:rPr>
              <a:t>Generator</a:t>
            </a:r>
            <a:r>
              <a:rPr lang="tr-TR" b="1" dirty="0">
                <a:latin typeface="Arial Narrow" panose="020B0606020202030204" pitchFamily="34" charset="0"/>
              </a:rPr>
              <a:t> </a:t>
            </a:r>
            <a:r>
              <a:rPr lang="tr-TR" b="1" dirty="0" err="1">
                <a:latin typeface="Arial Narrow" panose="020B0606020202030204" pitchFamily="34" charset="0"/>
              </a:rPr>
              <a:t>Potential</a:t>
            </a:r>
            <a:endParaRPr lang="tr-TR" b="1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A34BF45-0C41-405A-A0F0-AA7759745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39092"/>
            <a:ext cx="10882745" cy="27960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transduction process in all sensory receptors involves the opening or closing of ion channels that </a:t>
            </a:r>
            <a:r>
              <a:rPr lang="tr-TR" dirty="0"/>
              <a:t> </a:t>
            </a:r>
            <a:r>
              <a:rPr lang="en-US" dirty="0"/>
              <a:t>receive—either directly or through a second-messenger system—information about the outside world. </a:t>
            </a:r>
            <a:endParaRPr lang="tr-TR" dirty="0"/>
          </a:p>
          <a:p>
            <a:r>
              <a:rPr lang="en-US" dirty="0"/>
              <a:t>The ion channels occur in a specialized receptor membrane and not on ordinary plasma membranes. </a:t>
            </a:r>
            <a:endParaRPr lang="tr-TR" dirty="0"/>
          </a:p>
          <a:p>
            <a:r>
              <a:rPr lang="en-US" dirty="0"/>
              <a:t>The gating of these ion channels allows a change in the ion fluxes across the receptor membrane, which in turn produces a change in the membrane potential there. </a:t>
            </a:r>
            <a:endParaRPr lang="tr-TR" dirty="0"/>
          </a:p>
          <a:p>
            <a:r>
              <a:rPr lang="en-US" dirty="0"/>
              <a:t>This change in potential is a graded potential called a </a:t>
            </a:r>
            <a:r>
              <a:rPr lang="tr-TR" b="1" dirty="0" err="1"/>
              <a:t>generator</a:t>
            </a:r>
            <a:r>
              <a:rPr lang="en-US" b="1" dirty="0"/>
              <a:t> potential.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693" y="3700029"/>
            <a:ext cx="8851755" cy="27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72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8AA5BC-4F7A-4226-8F99-6D824B226A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E5445C6-DD42-4979-86FF-03730E8C6D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5000665-DFC7-417E-8FD7-516A0F15C97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47FF5CD7-67BF-457D-99CC-E87AAECEF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ANY QUESTIONS?</a:t>
            </a:r>
            <a:r>
              <a:rPr lang="tr-TR" sz="5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tr-TR" sz="5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77781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inal nerve ile ilgili görsel sonucu">
            <a:extLst>
              <a:ext uri="{FF2B5EF4-FFF2-40B4-BE49-F238E27FC236}">
                <a16:creationId xmlns:a16="http://schemas.microsoft.com/office/drawing/2014/main" xmlns="" id="{A54B26EC-12E8-4190-BDDF-00E4871F6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2" r="2" b="2"/>
          <a:stretch/>
        </p:blipFill>
        <p:spPr bwMode="auto">
          <a:xfrm>
            <a:off x="5120640" y="1904281"/>
            <a:ext cx="623316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xmlns="" id="{76B5D41E-B86F-4ED2-94F3-92797F77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Narrow" panose="020B0606020202030204" pitchFamily="34" charset="0"/>
              </a:rPr>
              <a:t>SPINAL CORD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AC2A593-C696-4A21-9557-F6C142E6B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30" y="1470992"/>
            <a:ext cx="4671391" cy="4272682"/>
          </a:xfrm>
        </p:spPr>
        <p:txBody>
          <a:bodyPr>
            <a:noAutofit/>
          </a:bodyPr>
          <a:lstStyle/>
          <a:p>
            <a:r>
              <a:rPr lang="en-US" sz="2200" dirty="0"/>
              <a:t>Groups of </a:t>
            </a:r>
            <a:r>
              <a:rPr lang="en-US" sz="2200" b="1" dirty="0"/>
              <a:t>afferent fibers </a:t>
            </a:r>
            <a:r>
              <a:rPr lang="en-US" sz="2200" dirty="0"/>
              <a:t>enter on the dorsal side of the cord via the </a:t>
            </a:r>
            <a:r>
              <a:rPr lang="en-US" sz="2200" b="1" dirty="0"/>
              <a:t>dorsal roots</a:t>
            </a:r>
            <a:r>
              <a:rPr lang="tr-TR" sz="2200" dirty="0"/>
              <a:t>.</a:t>
            </a:r>
          </a:p>
          <a:p>
            <a:r>
              <a:rPr lang="en-US" sz="2200" dirty="0"/>
              <a:t>The axons of </a:t>
            </a:r>
            <a:r>
              <a:rPr lang="en-US" sz="2200" b="1" dirty="0"/>
              <a:t>efferent neuron</a:t>
            </a:r>
            <a:r>
              <a:rPr lang="en-US" sz="2200" dirty="0"/>
              <a:t>s leave the spinal cord on the </a:t>
            </a:r>
            <a:r>
              <a:rPr lang="en-US" sz="2200" b="1" dirty="0"/>
              <a:t>ventral side </a:t>
            </a:r>
            <a:r>
              <a:rPr lang="en-US" sz="2200" dirty="0"/>
              <a:t>via the ventral roots.</a:t>
            </a:r>
            <a:endParaRPr lang="tr-TR" sz="2200" dirty="0"/>
          </a:p>
          <a:p>
            <a:r>
              <a:rPr lang="en-US" sz="2200" dirty="0"/>
              <a:t>A</a:t>
            </a:r>
            <a:r>
              <a:rPr lang="tr-TR" sz="2200" dirty="0"/>
              <a:t> </a:t>
            </a:r>
            <a:r>
              <a:rPr lang="en-US" sz="2200" dirty="0"/>
              <a:t>short distance from the cord, the dorsal and ventral roots</a:t>
            </a:r>
            <a:r>
              <a:rPr lang="tr-TR" sz="2200" dirty="0"/>
              <a:t> </a:t>
            </a:r>
            <a:r>
              <a:rPr lang="en-US" sz="2200" dirty="0"/>
              <a:t>from the same level combine to form a </a:t>
            </a:r>
            <a:r>
              <a:rPr lang="en-US" sz="2200" b="1" dirty="0"/>
              <a:t>spinal nerve</a:t>
            </a:r>
            <a:r>
              <a:rPr lang="en-US" sz="2200" dirty="0"/>
              <a:t>, one on each side of the spinal cord. </a:t>
            </a:r>
            <a:endParaRPr lang="tr-TR" sz="2200" dirty="0"/>
          </a:p>
          <a:p>
            <a:r>
              <a:rPr lang="en-US" sz="2200" dirty="0"/>
              <a:t>The 31 pairs of spinal nerves are designated by the four vertebral levels: from which they exit: </a:t>
            </a:r>
            <a:r>
              <a:rPr lang="en-US" sz="2200" b="1" dirty="0"/>
              <a:t>cervical, thoracic, lumbar, and sacral</a:t>
            </a:r>
            <a:endParaRPr lang="tr-TR" sz="2200" b="1" dirty="0"/>
          </a:p>
        </p:txBody>
      </p:sp>
    </p:spTree>
    <p:extLst>
      <p:ext uri="{BB962C8B-B14F-4D97-AF65-F5344CB8AC3E}">
        <p14:creationId xmlns:p14="http://schemas.microsoft.com/office/powerpoint/2010/main" val="2659463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Narrow" panose="020B0606020202030204" pitchFamily="34" charset="0"/>
                <a:cs typeface="Arial" panose="020B0604020202020204" pitchFamily="34" charset="0"/>
              </a:rPr>
              <a:t>PERIPHERAL NERVOUS SYSTEM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02EC21F-3DB3-4F18-8F84-7D2B844B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Autofit/>
          </a:bodyPr>
          <a:lstStyle/>
          <a:p>
            <a:r>
              <a:rPr lang="en-US" sz="2400" dirty="0"/>
              <a:t>Nerve fibers in the peripheral nervous system transmit signals between the </a:t>
            </a:r>
            <a:r>
              <a:rPr lang="tr-TR" sz="2400" dirty="0"/>
              <a:t>CNS </a:t>
            </a:r>
            <a:r>
              <a:rPr lang="en-US" sz="2400" dirty="0"/>
              <a:t>and receptors and effectors in all other parts of the body. </a:t>
            </a:r>
            <a:endParaRPr lang="tr-TR" sz="2400" dirty="0"/>
          </a:p>
          <a:p>
            <a:r>
              <a:rPr lang="tr-TR" sz="2400" dirty="0"/>
              <a:t>T</a:t>
            </a:r>
            <a:r>
              <a:rPr lang="en-US" sz="2400" dirty="0"/>
              <a:t>he nerve fibers are grouped into bundles called </a:t>
            </a:r>
            <a:r>
              <a:rPr lang="en-US" sz="2400" b="1" dirty="0"/>
              <a:t>nerves</a:t>
            </a:r>
            <a:r>
              <a:rPr lang="en-US" sz="2400" dirty="0"/>
              <a:t>. </a:t>
            </a:r>
            <a:endParaRPr lang="tr-TR" sz="2400" dirty="0"/>
          </a:p>
          <a:p>
            <a:r>
              <a:rPr lang="en-US" sz="2400" dirty="0"/>
              <a:t>The peripheral nervous system consists of 43 pairs of nerves: </a:t>
            </a:r>
            <a:r>
              <a:rPr lang="en-US" sz="2400" b="1" dirty="0"/>
              <a:t>12 pairs of cranial nerves </a:t>
            </a:r>
            <a:r>
              <a:rPr lang="en-US" sz="2400" dirty="0"/>
              <a:t>and </a:t>
            </a:r>
            <a:r>
              <a:rPr lang="en-US" sz="2400" b="1" dirty="0"/>
              <a:t>31 pairs that connect with the spinal cord as the spinal nerves.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8AFC348E-51ED-4838-B0DE-63B414C3D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880" y="2316480"/>
            <a:ext cx="4384040" cy="38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16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Narrow" panose="020B0606020202030204" pitchFamily="34" charset="0"/>
                <a:cs typeface="Arial" panose="020B0604020202020204" pitchFamily="34" charset="0"/>
              </a:rPr>
              <a:t>PERIPHERAL NERVOUS SYSTEM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02EC21F-3DB3-4F18-8F84-7D2B844B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120113" cy="3987687"/>
          </a:xfrm>
        </p:spPr>
        <p:txBody>
          <a:bodyPr>
            <a:noAutofit/>
          </a:bodyPr>
          <a:lstStyle/>
          <a:p>
            <a:r>
              <a:rPr lang="en-US" dirty="0"/>
              <a:t>A</a:t>
            </a:r>
            <a:r>
              <a:rPr lang="tr-TR" dirty="0"/>
              <a:t> </a:t>
            </a:r>
            <a:r>
              <a:rPr lang="en-US" dirty="0"/>
              <a:t>nerve contains nerve fibers that are the axons of efferent neurons or afferent neurons or both. </a:t>
            </a:r>
            <a:endParaRPr lang="tr-TR" dirty="0"/>
          </a:p>
          <a:p>
            <a:r>
              <a:rPr lang="en-US" dirty="0"/>
              <a:t>Accordingly, fibers in a nerve may be classified as belonging to the </a:t>
            </a:r>
            <a:r>
              <a:rPr lang="en-US" b="1" dirty="0"/>
              <a:t>efferent</a:t>
            </a:r>
            <a:r>
              <a:rPr lang="en-US" dirty="0"/>
              <a:t> or the </a:t>
            </a:r>
            <a:r>
              <a:rPr lang="en-US" b="1" dirty="0"/>
              <a:t>afferent division </a:t>
            </a:r>
            <a:r>
              <a:rPr lang="en-US" dirty="0"/>
              <a:t>of the peripheral nervous system </a:t>
            </a:r>
            <a:r>
              <a:rPr lang="tr-TR" dirty="0"/>
              <a:t>.</a:t>
            </a:r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299CD4E4-F261-4E2D-B242-A03A46EFA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952" y="2233004"/>
            <a:ext cx="4388167" cy="32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Narrow" panose="020B0606020202030204" pitchFamily="34" charset="0"/>
                <a:cs typeface="Arial" panose="020B0604020202020204" pitchFamily="34" charset="0"/>
              </a:rPr>
              <a:t>PERIPHERAL NERVOUS SYSTEM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02EC21F-3DB3-4F18-8F84-7D2B844B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7462519" cy="3195843"/>
          </a:xfrm>
        </p:spPr>
        <p:txBody>
          <a:bodyPr>
            <a:noAutofit/>
          </a:bodyPr>
          <a:lstStyle/>
          <a:p>
            <a:r>
              <a:rPr lang="tr-TR" sz="2400" dirty="0"/>
              <a:t>A</a:t>
            </a:r>
            <a:r>
              <a:rPr lang="en-US" sz="2400" dirty="0" err="1"/>
              <a:t>fferent</a:t>
            </a:r>
            <a:r>
              <a:rPr lang="en-US" sz="2400" dirty="0"/>
              <a:t> neurons convey information from sensory receptors to the central nervous system.</a:t>
            </a:r>
            <a:endParaRPr lang="tr-TR" sz="2400" dirty="0"/>
          </a:p>
          <a:p>
            <a:r>
              <a:rPr lang="en-US" sz="2400" dirty="0"/>
              <a:t>The long part of their axon is outside the </a:t>
            </a:r>
            <a:r>
              <a:rPr lang="tr-TR" sz="2400" dirty="0"/>
              <a:t>CNS</a:t>
            </a:r>
            <a:r>
              <a:rPr lang="en-US" sz="2400" dirty="0"/>
              <a:t> and is part of the peripheral nervous system.</a:t>
            </a:r>
            <a:endParaRPr lang="tr-TR" sz="2400" dirty="0"/>
          </a:p>
          <a:p>
            <a:r>
              <a:rPr lang="tr-TR" sz="2400" dirty="0"/>
              <a:t>E</a:t>
            </a:r>
            <a:r>
              <a:rPr lang="en-US" sz="2400" dirty="0" err="1"/>
              <a:t>fferent</a:t>
            </a:r>
            <a:r>
              <a:rPr lang="en-US" sz="2400" dirty="0"/>
              <a:t> neurons carry signals out from the central nervous system to </a:t>
            </a:r>
            <a:r>
              <a:rPr lang="en-US" sz="2400" u="sng" dirty="0"/>
              <a:t>muscles </a:t>
            </a:r>
            <a:r>
              <a:rPr lang="en-US" sz="2400" dirty="0"/>
              <a:t>or </a:t>
            </a:r>
            <a:r>
              <a:rPr lang="en-US" sz="2400" u="sng" dirty="0"/>
              <a:t>glands</a:t>
            </a:r>
            <a:r>
              <a:rPr lang="en-US" sz="2400" dirty="0"/>
              <a:t>. </a:t>
            </a:r>
            <a:endParaRPr lang="tr-TR" sz="2400" dirty="0"/>
          </a:p>
          <a:p>
            <a:r>
              <a:rPr lang="en-US" sz="2400" dirty="0"/>
              <a:t>The efferent division of the peripheral nervous system is more complicated than the afferent</a:t>
            </a:r>
            <a:r>
              <a:rPr lang="tr-TR" sz="2400" dirty="0"/>
              <a:t>: </a:t>
            </a:r>
            <a:r>
              <a:rPr lang="en-US" sz="2400" dirty="0"/>
              <a:t>being subdivided into a </a:t>
            </a:r>
            <a:r>
              <a:rPr lang="en-US" sz="2400" b="1" dirty="0"/>
              <a:t>somatic nervous system </a:t>
            </a:r>
            <a:r>
              <a:rPr lang="en-US" sz="2400" dirty="0"/>
              <a:t>and an </a:t>
            </a:r>
            <a:r>
              <a:rPr lang="en-US" sz="2400" b="1" dirty="0"/>
              <a:t>autonomic nervous system.</a:t>
            </a:r>
            <a:endParaRPr lang="tr-TR" sz="2400" b="1" dirty="0"/>
          </a:p>
          <a:p>
            <a:endParaRPr lang="en-US" sz="2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66144A7E-8285-435A-A800-99DF06EAF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77" y="2722060"/>
            <a:ext cx="3565901" cy="267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65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Narrow" panose="020B0606020202030204" pitchFamily="34" charset="0"/>
                <a:cs typeface="Arial" panose="020B0604020202020204" pitchFamily="34" charset="0"/>
              </a:rPr>
              <a:t>PERIPHERAL NERVOUS SYSTEM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02EC21F-3DB3-4F18-8F84-7D2B844B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Autofit/>
          </a:bodyPr>
          <a:lstStyle/>
          <a:p>
            <a:r>
              <a:rPr lang="en-US" sz="2400" dirty="0"/>
              <a:t>The simplest distinction between the </a:t>
            </a:r>
            <a:r>
              <a:rPr lang="en-US" sz="2400" b="1" dirty="0"/>
              <a:t>somatic </a:t>
            </a:r>
            <a:r>
              <a:rPr lang="en-US" sz="2400" dirty="0"/>
              <a:t>and </a:t>
            </a:r>
            <a:r>
              <a:rPr lang="en-US" sz="2400" b="1" dirty="0"/>
              <a:t>autonomic systems </a:t>
            </a:r>
            <a:r>
              <a:rPr lang="en-US" sz="2400" dirty="0"/>
              <a:t>is that the neurons of the somatic division innervate skeletal muscle, </a:t>
            </a:r>
            <a:endParaRPr lang="tr-TR" sz="2400" dirty="0"/>
          </a:p>
          <a:p>
            <a:r>
              <a:rPr lang="tr-TR" sz="2400" dirty="0"/>
              <a:t>T</a:t>
            </a:r>
            <a:r>
              <a:rPr lang="en-US" sz="2400" dirty="0"/>
              <a:t>he autonomic neurons innervate smooth and cardiac muscle, glands, and neurons in the gastrointestinal </a:t>
            </a:r>
            <a:r>
              <a:rPr lang="en-US" sz="2400" dirty="0" err="1"/>
              <a:t>trac</a:t>
            </a:r>
            <a:r>
              <a:rPr lang="tr-TR" sz="2400" dirty="0"/>
              <a:t>t.</a:t>
            </a:r>
            <a:endParaRPr lang="en-US" sz="2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5251DECC-8A1C-48D0-B1E3-D3068E8DB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16480"/>
            <a:ext cx="5939395" cy="385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37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Narrow" panose="020B0606020202030204" pitchFamily="34" charset="0"/>
                <a:cs typeface="Arial" panose="020B0604020202020204" pitchFamily="34" charset="0"/>
              </a:rPr>
              <a:t>SOMATIC NERVOUS SYSTEM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02EC21F-3DB3-4F18-8F84-7D2B844B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316480"/>
            <a:ext cx="5120113" cy="3462228"/>
          </a:xfrm>
        </p:spPr>
        <p:txBody>
          <a:bodyPr>
            <a:noAutofit/>
          </a:bodyPr>
          <a:lstStyle/>
          <a:p>
            <a:r>
              <a:rPr lang="en-US" sz="2400" dirty="0"/>
              <a:t>The somatic portion of the </a:t>
            </a:r>
            <a:r>
              <a:rPr lang="tr-TR" sz="2400" dirty="0"/>
              <a:t>PNS </a:t>
            </a:r>
            <a:r>
              <a:rPr lang="en-US" sz="2400" dirty="0"/>
              <a:t>is made up of all the nerve fibers going from the central nervous system to skeletal</a:t>
            </a:r>
            <a:r>
              <a:rPr lang="tr-TR" sz="2400" dirty="0"/>
              <a:t> </a:t>
            </a:r>
            <a:r>
              <a:rPr lang="en-US" sz="2400" dirty="0"/>
              <a:t>muscle cells. </a:t>
            </a:r>
            <a:endParaRPr lang="tr-TR" sz="2400" dirty="0"/>
          </a:p>
          <a:p>
            <a:r>
              <a:rPr lang="en-US" sz="2400" dirty="0"/>
              <a:t>The cell bodies of these neurons are located in groups in the </a:t>
            </a:r>
            <a:r>
              <a:rPr lang="en-US" sz="2400" b="1" dirty="0"/>
              <a:t>brainstem</a:t>
            </a:r>
            <a:r>
              <a:rPr lang="en-US" sz="2400" dirty="0"/>
              <a:t> or </a:t>
            </a:r>
            <a:r>
              <a:rPr lang="en-US" sz="2400" b="1" dirty="0"/>
              <a:t>spinal cord. </a:t>
            </a:r>
            <a:endParaRPr lang="tr-TR" sz="2400" b="1" dirty="0"/>
          </a:p>
          <a:p>
            <a:r>
              <a:rPr lang="en-US" sz="2400" dirty="0"/>
              <a:t>Their large diameter, myelinated axons leave the central nervous system and pass </a:t>
            </a:r>
            <a:r>
              <a:rPr lang="en-US" sz="2400" b="1" dirty="0"/>
              <a:t>without any synapses </a:t>
            </a:r>
            <a:r>
              <a:rPr lang="en-US" sz="2400" dirty="0"/>
              <a:t>to skeletal-muscle cells. </a:t>
            </a:r>
          </a:p>
        </p:txBody>
      </p:sp>
      <p:pic>
        <p:nvPicPr>
          <p:cNvPr id="1030" name="Picture 6" descr="somatic and autonomic nervous system ile ilgili görsel sonucu">
            <a:extLst>
              <a:ext uri="{FF2B5EF4-FFF2-40B4-BE49-F238E27FC236}">
                <a16:creationId xmlns:a16="http://schemas.microsoft.com/office/drawing/2014/main" xmlns="" id="{A7958E86-7CB4-4447-9093-281266C4F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13" y="1766356"/>
            <a:ext cx="6522787" cy="48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373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84E894-3DEA-4F21-B040-D68D3512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Narrow" panose="020B0606020202030204" pitchFamily="34" charset="0"/>
                <a:cs typeface="Arial" panose="020B0604020202020204" pitchFamily="34" charset="0"/>
              </a:rPr>
              <a:t>SOMATIC NERVOUS SYSTEM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02EC21F-3DB3-4F18-8F84-7D2B844B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Autofit/>
          </a:bodyPr>
          <a:lstStyle/>
          <a:p>
            <a:r>
              <a:rPr lang="en-US" sz="2400" dirty="0"/>
              <a:t>The neurotransmitter released by </a:t>
            </a:r>
            <a:r>
              <a:rPr lang="tr-TR" sz="2400" b="1" dirty="0" err="1"/>
              <a:t>somatic</a:t>
            </a:r>
            <a:r>
              <a:rPr lang="en-US" sz="2400" b="1" dirty="0"/>
              <a:t> neurons</a:t>
            </a:r>
            <a:r>
              <a:rPr lang="en-US" sz="2400" dirty="0"/>
              <a:t> is </a:t>
            </a:r>
            <a:r>
              <a:rPr lang="en-US" sz="2400" b="1" dirty="0"/>
              <a:t>acetylcholine</a:t>
            </a:r>
            <a:r>
              <a:rPr lang="en-US" sz="2400" dirty="0"/>
              <a:t>. </a:t>
            </a:r>
            <a:endParaRPr lang="tr-TR" sz="2400" dirty="0"/>
          </a:p>
          <a:p>
            <a:r>
              <a:rPr lang="en-US" sz="2400" dirty="0"/>
              <a:t>Because activity in the somatic neurons leads to contraction of the innervated skeletal-muscle cells, these neurons are called </a:t>
            </a:r>
            <a:r>
              <a:rPr lang="en-US" sz="2400" b="1" dirty="0"/>
              <a:t>motor neurons</a:t>
            </a:r>
            <a:r>
              <a:rPr lang="en-US" sz="2400" dirty="0"/>
              <a:t>.</a:t>
            </a:r>
            <a:endParaRPr lang="tr-TR" sz="2400" dirty="0"/>
          </a:p>
          <a:p>
            <a:r>
              <a:rPr lang="en-US" sz="2400" dirty="0"/>
              <a:t>Excitation of motor neurons leads only to the contraction</a:t>
            </a:r>
            <a:r>
              <a:rPr lang="tr-TR" sz="2400" dirty="0"/>
              <a:t> </a:t>
            </a:r>
            <a:r>
              <a:rPr lang="en-US" sz="2400" dirty="0"/>
              <a:t>of skeletal-muscle cells; </a:t>
            </a:r>
            <a:r>
              <a:rPr lang="en-US" sz="2400" b="1" dirty="0"/>
              <a:t>there are no somatic neurons that inhibit skeletal muscles.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CB69529E-BB3F-487E-BEEE-F4103F02F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434" y="1845530"/>
            <a:ext cx="6301504" cy="472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46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1609</Words>
  <Application>Microsoft Office PowerPoint</Application>
  <PresentationFormat>Geniş ekran</PresentationFormat>
  <Paragraphs>126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Wingdings</vt:lpstr>
      <vt:lpstr>Office Teması</vt:lpstr>
      <vt:lpstr>NERVOUS SYTEM  WEEK 4</vt:lpstr>
      <vt:lpstr>SPINAL CORD</vt:lpstr>
      <vt:lpstr>SPINAL CORD</vt:lpstr>
      <vt:lpstr>PERIPHERAL NERVOUS SYSTEM</vt:lpstr>
      <vt:lpstr>PERIPHERAL NERVOUS SYSTEM</vt:lpstr>
      <vt:lpstr>PERIPHERAL NERVOUS SYSTEM</vt:lpstr>
      <vt:lpstr>PERIPHERAL NERVOUS SYSTEM</vt:lpstr>
      <vt:lpstr>SOMATIC NERVOUS SYSTEM</vt:lpstr>
      <vt:lpstr>SOMATIC NERVOUS SYSTEM</vt:lpstr>
      <vt:lpstr>DIFFERENCES BETWEEN SOMATIC AND AUTONOMIC DIVISIONS</vt:lpstr>
      <vt:lpstr>AUTONOMIC NERVOUS SYSTEM</vt:lpstr>
      <vt:lpstr>AUTONOMIC NERVOUS SYSTEM</vt:lpstr>
      <vt:lpstr>AUTONOMIC NERVOUS SYSTEM</vt:lpstr>
      <vt:lpstr>AUTONOMIC NERVOUS SYSTEM</vt:lpstr>
      <vt:lpstr>AUTONOMIC NERVOUS SYSTEM</vt:lpstr>
      <vt:lpstr>AUTONOMIC NERVOUS SYSTEM</vt:lpstr>
      <vt:lpstr>AUTONOMIC NERVOUS SYSTEM</vt:lpstr>
      <vt:lpstr>THE SENSORY SYSTEM</vt:lpstr>
      <vt:lpstr>Properties of Sensory Systems</vt:lpstr>
      <vt:lpstr>THE SENSORY SYSTEM</vt:lpstr>
      <vt:lpstr>THE SENSORY SYSTEM</vt:lpstr>
      <vt:lpstr>Receptors</vt:lpstr>
      <vt:lpstr>Classification by Function (Stimuli)</vt:lpstr>
      <vt:lpstr>Classification by Location</vt:lpstr>
      <vt:lpstr>The Generator Potential</vt:lpstr>
      <vt:lpstr>ANY QUESTIONS?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AVIAN URINARY SYSTEM</dc:title>
  <dc:creator>yasem</dc:creator>
  <cp:lastModifiedBy>Fizyolab1</cp:lastModifiedBy>
  <cp:revision>161</cp:revision>
  <dcterms:created xsi:type="dcterms:W3CDTF">2017-11-02T07:31:45Z</dcterms:created>
  <dcterms:modified xsi:type="dcterms:W3CDTF">2021-11-09T08:30:31Z</dcterms:modified>
</cp:coreProperties>
</file>