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69" r:id="rId2"/>
    <p:sldId id="291" r:id="rId3"/>
    <p:sldId id="292" r:id="rId4"/>
    <p:sldId id="293" r:id="rId5"/>
    <p:sldId id="294" r:id="rId6"/>
    <p:sldId id="295" r:id="rId7"/>
    <p:sldId id="296" r:id="rId8"/>
    <p:sldId id="297" r:id="rId9"/>
    <p:sldId id="298" r:id="rId10"/>
    <p:sldId id="299" r:id="rId11"/>
    <p:sldId id="300" r:id="rId12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59"/>
    <p:restoredTop sz="94991"/>
  </p:normalViewPr>
  <p:slideViewPr>
    <p:cSldViewPr snapToGrid="0" snapToObjects="1">
      <p:cViewPr varScale="1">
        <p:scale>
          <a:sx n="90" d="100"/>
          <a:sy n="90" d="100"/>
        </p:scale>
        <p:origin x="94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1F9CC1-A90F-B74D-B425-0A7C26B6CA36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3DD4A-05DF-8A47-96BC-FC43D42C3E4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06168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643DF-656D-7F4B-8F31-72065A0B52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EA64F6-72C0-FE4B-BD0C-E159862D60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DAA3A3-5FD6-E940-8752-6D15D76C5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C1230-A37F-DD48-99EC-858728A1C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C73D1C-F6F2-FE41-8CA4-BD0215E25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82078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72D2D-1F64-2E46-B28B-671365A97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E3D1CF-EA1E-A64A-8A31-FFECFCE9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BF04C5-2B96-9E42-B870-81C5FFC8C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7F61C-6D4B-D446-9E42-C9E2949BC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AEC65-96B2-8542-A545-B53B473A3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02843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FDF6CC-BAB6-8442-B8AE-7FF7DFB7FF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77BE5E-0DB8-BD4B-96E6-6B69145F86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85DE0-1444-274B-A1BB-2C3E6C202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4749EE-0E2C-C44E-9023-48CC8C8B2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1C76DA-4662-BA4A-B638-B66727739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4502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B3DAE-EE75-724E-80A9-F89F0760D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4FD593-D938-4247-AF1B-D31D6A9FAB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202AB2-B07A-6F4A-A84D-D0EB8CE8C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1787BF-6F76-BB47-A507-9423D6C08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25D5B-43E7-0546-A602-5D025545C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62203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E8529-4939-444C-AAA5-3211AA7F3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A4F629-EB4E-4A43-851B-27D034828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41D535-C5C9-3340-BB75-0BBE8A011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A2D1BE-339A-B44E-8AA9-BACDEB16E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CDF4E7-EDBB-CA44-A129-2723A0217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50616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11E16-0ECE-4D4D-89D8-98244CFD4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2D1BD-9B5B-4D49-80EF-03C6A16625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155E6A-A46B-7449-8FA0-75E654F7DD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7D8612-A07D-F248-875B-48375598F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EDB9E0-4706-2945-B564-91CAA0EC2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A20CE2-05B9-184E-B3F1-2B94E6765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93570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F7DDB-34C3-1B43-9F8F-9ABCABFC7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F0522D-6B55-024C-9D61-CCA2DF816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231567-B404-264C-BD59-C4EA496FC1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1B0603-2C09-EC48-800A-EE947EDDB0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1466CC-82A6-7E40-8705-CEBD3DD093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9A899B-0D1B-EC4D-8108-E4E6BA483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42BCB5-D0D0-104D-9850-BC94289E3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B1438E-1992-3648-803E-1CADA1B42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3041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381D1-5388-7241-8DB0-A7C061D5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7E9B2A-6832-C548-8A09-5B79B90F1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2BF8BF-29A3-FB40-AF58-3C29F2024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375E18-BBAE-5346-901D-6FDCD179F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68236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ABBA99-EE13-F645-B74A-D827EC4B0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159551-8718-2646-AA95-E352159AC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0117ED-746B-F743-AA76-C116DCCC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86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E51BB-61DF-574C-8A27-BEC841FA8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18B5DA-2B17-2140-AF72-246DA646D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F8D7D0-4574-6F48-8251-D0D619913B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DA9129-4F71-DB47-846E-A11B46CC6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47F8AE-917C-B346-A61E-C84F91488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1A44F8-8E0A-D645-9099-0BF12A5DB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59683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6D850-75A5-9C4C-BA36-CD0EBD403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6A626E-CA35-FC4B-9114-54BAEE716A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226C48-D2D1-5044-B2D6-5D3990FF74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2E89DC-D4DD-904F-9D61-419004B57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F01F96-55DB-174D-BAE4-699F40341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870A0D-84F2-8643-8D71-3F9A5B5F0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64757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494245-B2ED-5B43-8C3E-CB3BF27E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B6BD43-DDE9-BC4A-BC5F-239BE60E7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D14AB2-CDDD-F24E-B119-96BAC65C72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2DF72A-A2C3-AC42-A71E-14E65DEF26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8300D3-8A8F-4642-A391-9C5EFEDF54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69138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6EAE429-9595-F54D-A821-188941D848A3}"/>
              </a:ext>
            </a:extLst>
          </p:cNvPr>
          <p:cNvSpPr txBox="1"/>
          <p:nvPr/>
        </p:nvSpPr>
        <p:spPr>
          <a:xfrm>
            <a:off x="599435" y="3217991"/>
            <a:ext cx="5667375" cy="19089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MSS201 – İŞLETME YÖNETİMİ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MSS421 – İŞ YÖNETİMİ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800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i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(MADEN İŞLETMESİ’NE YÖNELİK)</a:t>
            </a:r>
            <a:endParaRPr lang="en-US" sz="2800" b="1" i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5" name="Freeform 7">
            <a:extLst>
              <a:ext uri="{FF2B5EF4-FFF2-40B4-BE49-F238E27FC236}">
                <a16:creationId xmlns:a16="http://schemas.microsoft.com/office/drawing/2014/main" id="{111A83C6-3159-48A2-95E0-D9A872D3E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0618" cy="2896258"/>
          </a:xfrm>
          <a:custGeom>
            <a:avLst/>
            <a:gdLst>
              <a:gd name="connsiteX0" fmla="*/ 0 w 5920618"/>
              <a:gd name="connsiteY0" fmla="*/ 0 h 2896258"/>
              <a:gd name="connsiteX1" fmla="*/ 3191370 w 5920618"/>
              <a:gd name="connsiteY1" fmla="*/ 0 h 2896258"/>
              <a:gd name="connsiteX2" fmla="*/ 3346315 w 5920618"/>
              <a:gd name="connsiteY2" fmla="*/ 0 h 2896258"/>
              <a:gd name="connsiteX3" fmla="*/ 5920618 w 5920618"/>
              <a:gd name="connsiteY3" fmla="*/ 0 h 2896258"/>
              <a:gd name="connsiteX4" fmla="*/ 4583705 w 5920618"/>
              <a:gd name="connsiteY4" fmla="*/ 2896258 h 2896258"/>
              <a:gd name="connsiteX5" fmla="*/ 3346315 w 5920618"/>
              <a:gd name="connsiteY5" fmla="*/ 2896258 h 2896258"/>
              <a:gd name="connsiteX6" fmla="*/ 1854457 w 5920618"/>
              <a:gd name="connsiteY6" fmla="*/ 2896258 h 2896258"/>
              <a:gd name="connsiteX7" fmla="*/ 0 w 5920618"/>
              <a:gd name="connsiteY7" fmla="*/ 2896258 h 2896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20618" h="2896258">
                <a:moveTo>
                  <a:pt x="0" y="0"/>
                </a:moveTo>
                <a:lnTo>
                  <a:pt x="3191370" y="0"/>
                </a:lnTo>
                <a:lnTo>
                  <a:pt x="3346315" y="0"/>
                </a:lnTo>
                <a:lnTo>
                  <a:pt x="5920618" y="0"/>
                </a:lnTo>
                <a:lnTo>
                  <a:pt x="4583705" y="2896258"/>
                </a:lnTo>
                <a:lnTo>
                  <a:pt x="3346315" y="2896258"/>
                </a:lnTo>
                <a:lnTo>
                  <a:pt x="1854457" y="2896258"/>
                </a:lnTo>
                <a:lnTo>
                  <a:pt x="0" y="289625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8A90CD-1E76-9840-B981-6BCE17832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5174" y="640080"/>
            <a:ext cx="4272228" cy="4188823"/>
          </a:xfrm>
          <a:prstGeom prst="rect">
            <a:avLst/>
          </a:prstGeom>
        </p:spPr>
      </p:pic>
      <p:sp>
        <p:nvSpPr>
          <p:cNvPr id="27" name="Freeform 5">
            <a:extLst>
              <a:ext uri="{FF2B5EF4-FFF2-40B4-BE49-F238E27FC236}">
                <a16:creationId xmlns:a16="http://schemas.microsoft.com/office/drawing/2014/main" id="{00372701-83B9-478A-9B29-7A50C8310B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48626"/>
            <a:ext cx="6738450" cy="1409374"/>
          </a:xfrm>
          <a:custGeom>
            <a:avLst/>
            <a:gdLst>
              <a:gd name="connsiteX0" fmla="*/ 0 w 6738450"/>
              <a:gd name="connsiteY0" fmla="*/ 0 h 1409374"/>
              <a:gd name="connsiteX1" fmla="*/ 6738450 w 6738450"/>
              <a:gd name="connsiteY1" fmla="*/ 0 h 1409374"/>
              <a:gd name="connsiteX2" fmla="*/ 6085725 w 6738450"/>
              <a:gd name="connsiteY2" fmla="*/ 1409374 h 1409374"/>
              <a:gd name="connsiteX3" fmla="*/ 1524000 w 6738450"/>
              <a:gd name="connsiteY3" fmla="*/ 1409374 h 1409374"/>
              <a:gd name="connsiteX4" fmla="*/ 1200418 w 6738450"/>
              <a:gd name="connsiteY4" fmla="*/ 1409374 h 1409374"/>
              <a:gd name="connsiteX5" fmla="*/ 0 w 6738450"/>
              <a:gd name="connsiteY5" fmla="*/ 1409374 h 140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38450" h="1409374">
                <a:moveTo>
                  <a:pt x="0" y="0"/>
                </a:moveTo>
                <a:lnTo>
                  <a:pt x="6738450" y="0"/>
                </a:lnTo>
                <a:lnTo>
                  <a:pt x="6085725" y="1409374"/>
                </a:lnTo>
                <a:lnTo>
                  <a:pt x="1524000" y="1409374"/>
                </a:lnTo>
                <a:lnTo>
                  <a:pt x="1200418" y="1409374"/>
                </a:lnTo>
                <a:lnTo>
                  <a:pt x="0" y="1409374"/>
                </a:lnTo>
                <a:close/>
              </a:path>
            </a:pathLst>
          </a:custGeom>
          <a:solidFill>
            <a:srgbClr val="B2B2B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 6">
            <a:extLst>
              <a:ext uri="{FF2B5EF4-FFF2-40B4-BE49-F238E27FC236}">
                <a16:creationId xmlns:a16="http://schemas.microsoft.com/office/drawing/2014/main" id="{9EDA5044-3268-4753-AEE8-20199924E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5448626"/>
            <a:ext cx="5925190" cy="1409374"/>
          </a:xfrm>
          <a:custGeom>
            <a:avLst/>
            <a:gdLst>
              <a:gd name="connsiteX0" fmla="*/ 652725 w 5925190"/>
              <a:gd name="connsiteY0" fmla="*/ 0 h 1409374"/>
              <a:gd name="connsiteX1" fmla="*/ 5925190 w 5925190"/>
              <a:gd name="connsiteY1" fmla="*/ 0 h 1409374"/>
              <a:gd name="connsiteX2" fmla="*/ 5925190 w 5925190"/>
              <a:gd name="connsiteY2" fmla="*/ 1409374 h 1409374"/>
              <a:gd name="connsiteX3" fmla="*/ 0 w 5925190"/>
              <a:gd name="connsiteY3" fmla="*/ 1409374 h 140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1409374">
                <a:moveTo>
                  <a:pt x="652725" y="0"/>
                </a:moveTo>
                <a:lnTo>
                  <a:pt x="5925190" y="0"/>
                </a:lnTo>
                <a:lnTo>
                  <a:pt x="5925190" y="1409374"/>
                </a:lnTo>
                <a:lnTo>
                  <a:pt x="0" y="140937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C23433-F7EE-954B-ADBB-04890966F499}"/>
              </a:ext>
            </a:extLst>
          </p:cNvPr>
          <p:cNvSpPr txBox="1"/>
          <p:nvPr/>
        </p:nvSpPr>
        <p:spPr>
          <a:xfrm>
            <a:off x="6558140" y="4743939"/>
            <a:ext cx="4600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tr-TR" sz="3200" dirty="0"/>
              <a:t>11</a:t>
            </a:r>
            <a:r>
              <a:rPr lang="x-none" sz="3200"/>
              <a:t> </a:t>
            </a:r>
            <a:r>
              <a:rPr lang="tr-TR" sz="3200"/>
              <a:t>-</a:t>
            </a:r>
            <a:r>
              <a:rPr lang="x-none" sz="3200"/>
              <a:t> </a:t>
            </a:r>
            <a:r>
              <a:rPr lang="tr-TR" sz="3200" dirty="0"/>
              <a:t>YERALTI İŞLETMELERİ</a:t>
            </a:r>
            <a:endParaRPr lang="x-none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0DE2EF-3EFE-1845-933D-13B4FC9CCA0B}"/>
              </a:ext>
            </a:extLst>
          </p:cNvPr>
          <p:cNvSpPr txBox="1"/>
          <p:nvPr/>
        </p:nvSpPr>
        <p:spPr>
          <a:xfrm>
            <a:off x="7045400" y="5688450"/>
            <a:ext cx="24948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x-none" sz="2000" dirty="0"/>
              <a:t>Doç. Dr. Sinan AKISKA</a:t>
            </a:r>
          </a:p>
        </p:txBody>
      </p:sp>
    </p:spTree>
    <p:extLst>
      <p:ext uri="{BB962C8B-B14F-4D97-AF65-F5344CB8AC3E}">
        <p14:creationId xmlns:p14="http://schemas.microsoft.com/office/powerpoint/2010/main" val="2495033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90537" y="124353"/>
            <a:ext cx="3951287" cy="2963466"/>
          </a:xfrm>
        </p:spPr>
      </p:pic>
      <p:pic>
        <p:nvPicPr>
          <p:cNvPr id="2052" name="Picture 4" descr="shrinkage stoping ile ilgili gÃ¶rsel sonuc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35"/>
          <a:stretch/>
        </p:blipFill>
        <p:spPr bwMode="auto">
          <a:xfrm>
            <a:off x="5464175" y="124353"/>
            <a:ext cx="5407025" cy="296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Sub level open stopp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929" y="3183466"/>
            <a:ext cx="3707788" cy="3542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Sub level cav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379" y="3183466"/>
            <a:ext cx="3985872" cy="354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2999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24479" y="2190221"/>
            <a:ext cx="9905999" cy="1941513"/>
          </a:xfrm>
        </p:spPr>
        <p:txBody>
          <a:bodyPr/>
          <a:lstStyle/>
          <a:p>
            <a:pPr algn="ctr"/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Kütle tipi Sülfit yatakları bu metodun uygulanması için ideal yataklardır. Çünkü sülfit esnekliği, ince çatlakları doldurarak kayayı çimentolaması cevherin dayanıklılığını temin eder ki , işletmede emniyet için önemli bir faktördür.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5283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YERALTI İŞLETMELERİ: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Yeraltı işletme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metodları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üç ana grupta toplanabilir;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Doğal destekli stoplar (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Stopes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naturally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supported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Suni destekli stoplar (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Stopes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artificially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supported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Göçürmeli stoplar (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Coved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stopes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8078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Yeraltı işletme metodunun seçilmesinde aşağıdaki faktörler önemli rol oynar;</a:t>
            </a:r>
            <a:b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arenR"/>
            </a:pPr>
            <a:r>
              <a:rPr lang="tr-TR" sz="4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Yatağın büyüklüğü ve şekli,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arenR"/>
            </a:pPr>
            <a:r>
              <a:rPr lang="tr-TR" sz="4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Örtü tabakasının kalınlığı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arenR"/>
            </a:pPr>
            <a:r>
              <a:rPr lang="tr-TR" sz="4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Yatağın eğimi, doğrultusu, </a:t>
            </a:r>
            <a:r>
              <a:rPr lang="tr-TR" sz="4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topoğrafik</a:t>
            </a:r>
            <a:r>
              <a:rPr lang="tr-TR" sz="4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konumu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arenR"/>
            </a:pPr>
            <a:r>
              <a:rPr lang="tr-TR" sz="4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Yan kayaçların dayanıklılığını ve fiziksel özellikleri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arenR"/>
            </a:pPr>
            <a:r>
              <a:rPr lang="tr-TR" sz="4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Cevherin fiziksel ve kimyasal özellikleri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arenR"/>
            </a:pPr>
            <a:r>
              <a:rPr lang="tr-TR" sz="4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Yeraltı suyu durumu (</a:t>
            </a:r>
            <a:r>
              <a:rPr lang="tr-TR" sz="4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Akiferlerin</a:t>
            </a:r>
            <a:r>
              <a:rPr lang="tr-TR" sz="4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mevcudiyeti ve yeraltı  suyunun akış yönü ve hızı)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arenR"/>
            </a:pPr>
            <a:r>
              <a:rPr lang="tr-TR" sz="4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Tenör</a:t>
            </a:r>
            <a:r>
              <a:rPr lang="tr-TR" sz="4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cevher tipi ve ekonomik faktörler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6073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1.   Doğal Destekli Stoplar: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1975380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Doğal-destekli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stoplamada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a)Düzenli veya düzensiz ayak destekli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stoplama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Room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pillar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stoping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b)Tali kat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stoplaması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Sublevel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stoping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olmak üzere iki grupta incelenebilir.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5582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09146" y="0"/>
            <a:ext cx="9905998" cy="1478570"/>
          </a:xfrm>
        </p:spPr>
        <p:txBody>
          <a:bodyPr/>
          <a:lstStyle/>
          <a:p>
            <a:r>
              <a:rPr lang="tr-TR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Düzenli veya Düzensiz Ayak Destekli </a:t>
            </a:r>
            <a:r>
              <a:rPr lang="tr-TR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3812" y="1292753"/>
            <a:ext cx="9905999" cy="1518180"/>
          </a:xfrm>
        </p:spPr>
        <p:txBody>
          <a:bodyPr/>
          <a:lstStyle/>
          <a:p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Düşük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tenörlü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horizontal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veya çok az eğimli yataklarda eğer destek için kullanılan malzemenin maliyeti ayak olarak bırakılacak cevherin maliyetinden fazla ise bu metot uygulanır.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146" y="3188758"/>
            <a:ext cx="4515830" cy="2967850"/>
          </a:xfrm>
          <a:prstGeom prst="rect">
            <a:avLst/>
          </a:prstGeom>
        </p:spPr>
      </p:pic>
      <p:pic>
        <p:nvPicPr>
          <p:cNvPr id="1028" name="Picture 4" descr="https://player.slideplayer.biz.tr/11/3068348/data/images/img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5919" y="3188758"/>
            <a:ext cx="4477281" cy="2984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8823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 metodun uygulanmasında odaların genişliği ve ayakların boyutları şu faktörlere bağlıdır:</a:t>
            </a:r>
            <a:b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romanLcPeriod"/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Yatağın derinliği veya yatağın taşıyacağı yük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romanLcPeriod"/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Tavan kayanın fiziksel özelliği ki bu destek gerektirmeyen mesafeyi tayin eder.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romanLcPeriod"/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Taban kayanın karakteri, bu ayağın taban genişliğini tayin eder.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romanLcPeriod"/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Cevher kayanın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dayanıklığı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bu da ayağın boyutlarını tayin eder.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0688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Ayaklar nasıl bırakılmalıdır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Ayaklar düzenli veya düzensiz olarak bırakılabilirler.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Düzensiz ayaklar genellikle cevher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tenörünü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düzensiz değiştiği yataklarda tatbik edilir.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Zengin kısımlar işletilebilir düşük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tenörlü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kısımlar ayak olarak bırakılır. ayakların genişlikleri 3 ila 15 metre, odaların genişlikleri 5 ila 20 metre arasında değişebilir.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İşletmenin sonunda ayaklar çeşitli metotlarla işletilebilir. </a:t>
            </a:r>
            <a:r>
              <a:rPr lang="tr-TR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Şekil:6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'da düzenli ayak destekli bir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stoplama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görülüyor.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0721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34995" y="245398"/>
            <a:ext cx="4377272" cy="3282955"/>
          </a:xfrm>
        </p:spPr>
      </p:pic>
      <p:pic>
        <p:nvPicPr>
          <p:cNvPr id="5" name="Picture 2" descr="0000950137-08-003067_C21942C21942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238" y="162848"/>
            <a:ext cx="5265486" cy="336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Room and pillar min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508" y="3610091"/>
            <a:ext cx="3264959" cy="311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709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097049" y="100848"/>
            <a:ext cx="9905998" cy="1478570"/>
          </a:xfrm>
        </p:spPr>
        <p:txBody>
          <a:bodyPr/>
          <a:lstStyle/>
          <a:p>
            <a:r>
              <a:rPr lang="tr-TR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Tali kat </a:t>
            </a:r>
            <a:r>
              <a:rPr lang="tr-TR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stoplaması</a:t>
            </a:r>
            <a:r>
              <a:rPr lang="tr-TR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6618" y="1579418"/>
            <a:ext cx="10492509" cy="4627418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 metot dik eğimli yataklarda ve hem cevherli hem yan kayanın sağlam olması hallerinde uygulanır.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Cevher , birbirinden 100-200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feet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kot farklı iki galeri ve yine aralarında 100-200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feet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mesafe bulunan başyukarılarla bloke edilir.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 </a:t>
            </a:r>
            <a:r>
              <a:rPr lang="tr-TR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Şekil:7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) Şekilde de görüldüğü gibi niye hem cevherin hem de yan kayaçların sağlam olması gerektiği kolayca anlaşılır.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Dikey veya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horizantal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ayaklar stoplar arasında ve galerileri korumak amacıyla bırakılırlar.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Stoplardaki cevher alındıktan sonra ayaklar da işletilerek yan duvarların çökmesi ve boşluğun kapatılması temin edilebilir.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3513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426</Words>
  <Application>Microsoft Macintosh PowerPoint</Application>
  <PresentationFormat>Widescreen</PresentationFormat>
  <Paragraphs>42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YERALTI İŞLETMELERİ: </vt:lpstr>
      <vt:lpstr> Yeraltı işletme metodunun seçilmesinde aşağıdaki faktörler önemli rol oynar; </vt:lpstr>
      <vt:lpstr>1.   Doğal Destekli Stoplar: </vt:lpstr>
      <vt:lpstr>Düzenli veya Düzensiz Ayak Destekli Stoplama</vt:lpstr>
      <vt:lpstr>Bu metodun uygulanmasında odaların genişliği ve ayakların boyutları şu faktörlere bağlıdır: </vt:lpstr>
      <vt:lpstr>Ayaklar nasıl bırakılmalıdır</vt:lpstr>
      <vt:lpstr>PowerPoint Presentation</vt:lpstr>
      <vt:lpstr>Tali kat stoplaması: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Sinan.Akiska</dc:creator>
  <cp:lastModifiedBy>Sinan.Akiska</cp:lastModifiedBy>
  <cp:revision>79</cp:revision>
  <dcterms:created xsi:type="dcterms:W3CDTF">2020-10-22T11:28:47Z</dcterms:created>
  <dcterms:modified xsi:type="dcterms:W3CDTF">2021-03-30T21:26:02Z</dcterms:modified>
</cp:coreProperties>
</file>