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B2F6-8C86-D944-9C38-CB01AFA1FE9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3549-C4F9-8B44-B3EF-F98C746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4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B2F6-8C86-D944-9C38-CB01AFA1FE9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3549-C4F9-8B44-B3EF-F98C746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5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B2F6-8C86-D944-9C38-CB01AFA1FE9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3549-C4F9-8B44-B3EF-F98C746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2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B2F6-8C86-D944-9C38-CB01AFA1FE9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3549-C4F9-8B44-B3EF-F98C746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0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B2F6-8C86-D944-9C38-CB01AFA1FE9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3549-C4F9-8B44-B3EF-F98C746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B2F6-8C86-D944-9C38-CB01AFA1FE9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3549-C4F9-8B44-B3EF-F98C746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8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B2F6-8C86-D944-9C38-CB01AFA1FE9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3549-C4F9-8B44-B3EF-F98C746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4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B2F6-8C86-D944-9C38-CB01AFA1FE9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3549-C4F9-8B44-B3EF-F98C746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3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B2F6-8C86-D944-9C38-CB01AFA1FE9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3549-C4F9-8B44-B3EF-F98C746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3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B2F6-8C86-D944-9C38-CB01AFA1FE9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3549-C4F9-8B44-B3EF-F98C746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8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B2F6-8C86-D944-9C38-CB01AFA1FE9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3549-C4F9-8B44-B3EF-F98C746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B2F6-8C86-D944-9C38-CB01AFA1FE96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83549-C4F9-8B44-B3EF-F98C7461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3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3206"/>
            <a:ext cx="7772400" cy="105107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Samanids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819-999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87563"/>
            <a:ext cx="6400800" cy="40512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://upload.wikimedia.org/wikipedia/commons/thumb/8/8d/Samanid_dynasty_%28819%E2%80%93999%29.GIF/375px-Samanid_dynasty_%28819%E2%80%93999%29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87563"/>
            <a:ext cx="6400800" cy="4762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59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Samanid</a:t>
            </a:r>
            <a:r>
              <a:rPr lang="en-US" b="1" dirty="0" smtClean="0">
                <a:solidFill>
                  <a:srgbClr val="FF0000"/>
                </a:solidFill>
              </a:rPr>
              <a:t> Coins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474" r="3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358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Samanid</a:t>
            </a:r>
            <a:r>
              <a:rPr lang="en-US" b="1" dirty="0" smtClean="0">
                <a:solidFill>
                  <a:srgbClr val="FF0000"/>
                </a:solidFill>
              </a:rPr>
              <a:t> Coins of </a:t>
            </a:r>
            <a:r>
              <a:rPr lang="en-US" b="1" dirty="0" err="1" smtClean="0">
                <a:solidFill>
                  <a:srgbClr val="FF0000"/>
                </a:solidFill>
              </a:rPr>
              <a:t>Nasır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786" b="-37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522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Samanid</a:t>
            </a:r>
            <a:r>
              <a:rPr lang="en-US" dirty="0" smtClean="0"/>
              <a:t> Lands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4996" b="-49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641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Samanid</a:t>
            </a:r>
            <a:r>
              <a:rPr lang="en-US" b="1" dirty="0" smtClean="0"/>
              <a:t> Dynasty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13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Capital: </a:t>
            </a:r>
            <a:r>
              <a:rPr lang="en-US" dirty="0"/>
              <a:t>Balkh, Bukhara</a:t>
            </a:r>
          </a:p>
          <a:p>
            <a:r>
              <a:rPr lang="en-US" b="1" dirty="0"/>
              <a:t>Languages</a:t>
            </a:r>
            <a:r>
              <a:rPr lang="en-US" dirty="0"/>
              <a:t>: Persian (religious decree/mother tongue), Arabic (art/science</a:t>
            </a:r>
            <a:r>
              <a:rPr lang="en-US" dirty="0" smtClean="0"/>
              <a:t>), Turkish (daily language)</a:t>
            </a:r>
            <a:endParaRPr lang="en-US" dirty="0"/>
          </a:p>
          <a:p>
            <a:r>
              <a:rPr lang="en-US" b="1" dirty="0"/>
              <a:t>Religion</a:t>
            </a:r>
            <a:r>
              <a:rPr lang="en-US" dirty="0"/>
              <a:t>: Islam (Sunni)</a:t>
            </a:r>
          </a:p>
          <a:p>
            <a:r>
              <a:rPr lang="en-US" b="1" dirty="0"/>
              <a:t>Government</a:t>
            </a:r>
            <a:r>
              <a:rPr lang="en-US" dirty="0"/>
              <a:t>: Emirate</a:t>
            </a:r>
          </a:p>
          <a:p>
            <a:r>
              <a:rPr lang="en-US" b="1" dirty="0"/>
              <a:t>Emir: </a:t>
            </a:r>
            <a:r>
              <a:rPr lang="en-US" dirty="0"/>
              <a:t>first </a:t>
            </a:r>
            <a:r>
              <a:rPr lang="en-US" dirty="0" err="1"/>
              <a:t>Yahya</a:t>
            </a:r>
            <a:r>
              <a:rPr lang="en-US" dirty="0"/>
              <a:t> </a:t>
            </a:r>
            <a:r>
              <a:rPr lang="en-US" dirty="0" err="1"/>
              <a:t>ibn</a:t>
            </a:r>
            <a:r>
              <a:rPr lang="en-US" dirty="0"/>
              <a:t> </a:t>
            </a:r>
            <a:r>
              <a:rPr lang="en-US" dirty="0" err="1"/>
              <a:t>Asad</a:t>
            </a:r>
            <a:r>
              <a:rPr lang="en-US" dirty="0"/>
              <a:t> (819–855), last: '</a:t>
            </a:r>
            <a:r>
              <a:rPr lang="en-US" dirty="0" err="1"/>
              <a:t>Abd</a:t>
            </a:r>
            <a:r>
              <a:rPr lang="en-US" dirty="0"/>
              <a:t> al-Malik II (997-999)</a:t>
            </a:r>
          </a:p>
          <a:p>
            <a:r>
              <a:rPr lang="en-US" b="1" dirty="0"/>
              <a:t>Area: </a:t>
            </a:r>
            <a:r>
              <a:rPr lang="en-US" dirty="0"/>
              <a:t>2,850,000 km²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1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400"/>
            <a:ext cx="8229600" cy="62383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Its Place in 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11" y="735233"/>
            <a:ext cx="8681462" cy="583399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 </a:t>
            </a:r>
            <a:r>
              <a:rPr lang="en-US" b="1" dirty="0" err="1"/>
              <a:t>Samani</a:t>
            </a:r>
            <a:r>
              <a:rPr lang="en-US" b="1" dirty="0"/>
              <a:t> dynasty</a:t>
            </a:r>
            <a:r>
              <a:rPr lang="en-US" dirty="0"/>
              <a:t> </a:t>
            </a:r>
            <a:r>
              <a:rPr lang="en-US" dirty="0" smtClean="0"/>
              <a:t>named </a:t>
            </a:r>
            <a:r>
              <a:rPr lang="en-US" dirty="0"/>
              <a:t>after its founder </a:t>
            </a:r>
            <a:r>
              <a:rPr lang="en-US" b="1" i="1" dirty="0" err="1"/>
              <a:t>Saman</a:t>
            </a:r>
            <a:r>
              <a:rPr lang="en-US" b="1" i="1" dirty="0"/>
              <a:t> </a:t>
            </a:r>
            <a:r>
              <a:rPr lang="en-US" b="1" i="1" dirty="0" err="1"/>
              <a:t>Khuda</a:t>
            </a:r>
            <a:r>
              <a:rPr lang="en-US" dirty="0"/>
              <a:t>, who converted to Islam despite being from Zoroastrian theocratic nobility.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was a native Persian dynasty in Greater Iran and Central Asia after the collapse of the Sassanid Persian empire caused by the Arab conquest.</a:t>
            </a:r>
          </a:p>
          <a:p>
            <a:r>
              <a:rPr lang="en-US" dirty="0"/>
              <a:t>The </a:t>
            </a:r>
            <a:r>
              <a:rPr lang="en-US" dirty="0" err="1"/>
              <a:t>Samanids</a:t>
            </a:r>
            <a:r>
              <a:rPr lang="en-US" dirty="0"/>
              <a:t> modeled their state organization after the Abbasids, mirroring the caliph's court and organization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b="1" dirty="0" smtClean="0"/>
              <a:t>Domination</a:t>
            </a:r>
            <a:endParaRPr lang="en-US" b="1" dirty="0"/>
          </a:p>
          <a:p>
            <a:r>
              <a:rPr lang="en-US" dirty="0"/>
              <a:t>The </a:t>
            </a:r>
            <a:r>
              <a:rPr lang="en-US" dirty="0" err="1"/>
              <a:t>Samanids</a:t>
            </a:r>
            <a:r>
              <a:rPr lang="en-US" dirty="0"/>
              <a:t>, a dynasty of Persian </a:t>
            </a:r>
            <a:r>
              <a:rPr lang="en-US" i="1" dirty="0" err="1"/>
              <a:t>dehqan</a:t>
            </a:r>
            <a:r>
              <a:rPr lang="en-US" i="1" dirty="0"/>
              <a:t> </a:t>
            </a:r>
            <a:r>
              <a:rPr lang="en-US" dirty="0"/>
              <a:t>origin, reigned for 180 years, encompassing a territory which included Greater </a:t>
            </a:r>
            <a:r>
              <a:rPr lang="en-US" dirty="0" err="1"/>
              <a:t>Khorasan</a:t>
            </a:r>
            <a:r>
              <a:rPr lang="en-US" dirty="0"/>
              <a:t> (including Kabul), Ray, </a:t>
            </a:r>
            <a:r>
              <a:rPr lang="en-US" dirty="0" err="1"/>
              <a:t>Transoxiania</a:t>
            </a:r>
            <a:r>
              <a:rPr lang="en-US" dirty="0"/>
              <a:t>, </a:t>
            </a:r>
            <a:r>
              <a:rPr lang="en-US" dirty="0" err="1"/>
              <a:t>Tabaristan</a:t>
            </a:r>
            <a:r>
              <a:rPr lang="en-US" dirty="0"/>
              <a:t>, Kerman, </a:t>
            </a:r>
            <a:r>
              <a:rPr lang="en-US" dirty="0" err="1"/>
              <a:t>Gorgan</a:t>
            </a:r>
            <a:r>
              <a:rPr lang="en-US" dirty="0"/>
              <a:t>, and west of these provinces up to Isfahan. </a:t>
            </a:r>
            <a:endParaRPr lang="en-US" dirty="0" smtClean="0"/>
          </a:p>
          <a:p>
            <a:r>
              <a:rPr lang="en-US" dirty="0"/>
              <a:t>Tajikistan’s national currency is </a:t>
            </a:r>
            <a:r>
              <a:rPr lang="en-US" b="1" dirty="0"/>
              <a:t>called </a:t>
            </a:r>
            <a:r>
              <a:rPr lang="en-US" b="1" dirty="0" err="1"/>
              <a:t>Somoni</a:t>
            </a:r>
            <a:r>
              <a:rPr lang="en-US" dirty="0"/>
              <a:t>. The word is derived from the name of the tenth century ruler of the </a:t>
            </a:r>
            <a:r>
              <a:rPr lang="en-US" dirty="0" err="1"/>
              <a:t>Samanid</a:t>
            </a:r>
            <a:r>
              <a:rPr lang="en-US" dirty="0"/>
              <a:t> Empire, Ismail </a:t>
            </a:r>
            <a:r>
              <a:rPr lang="en-US" dirty="0" err="1"/>
              <a:t>Samani</a:t>
            </a:r>
            <a:r>
              <a:rPr lang="en-US" dirty="0"/>
              <a:t>. Tajiks see their national currency as a symbol of honor because it reminds them of their history and culture. </a:t>
            </a:r>
          </a:p>
          <a:p>
            <a:endParaRPr lang="en-US" dirty="0" smtClean="0"/>
          </a:p>
          <a:p>
            <a:r>
              <a:rPr lang="en-US" dirty="0" smtClean="0"/>
              <a:t>At the same time Uzbeks currency </a:t>
            </a:r>
            <a:r>
              <a:rPr lang="en-US" b="1" dirty="0" smtClean="0"/>
              <a:t>sum</a:t>
            </a:r>
            <a:r>
              <a:rPr lang="en-US" dirty="0" smtClean="0"/>
              <a:t>, Kırghız currency </a:t>
            </a:r>
            <a:r>
              <a:rPr lang="en-US" b="1" dirty="0" err="1" smtClean="0"/>
              <a:t>som</a:t>
            </a:r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70515" y="63051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9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489"/>
            <a:ext cx="8229600" cy="38320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Culture and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691" y="613128"/>
            <a:ext cx="8681463" cy="612033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/>
              <a:t>Samanids</a:t>
            </a:r>
            <a:r>
              <a:rPr lang="en-US" dirty="0"/>
              <a:t> revived Persian language and culture. In a famous edict, </a:t>
            </a:r>
            <a:r>
              <a:rPr lang="en-US" dirty="0" err="1"/>
              <a:t>Samanid</a:t>
            </a:r>
            <a:r>
              <a:rPr lang="en-US" dirty="0"/>
              <a:t> authorities declared that </a:t>
            </a:r>
            <a:r>
              <a:rPr lang="en-US" b="1" i="1" dirty="0"/>
              <a:t>"here, in this region, the language is Persian, and the kings of this realm are Persian kings."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their roots stemming from the city of Balkh the </a:t>
            </a:r>
            <a:r>
              <a:rPr lang="en-US" dirty="0" err="1"/>
              <a:t>Samanids</a:t>
            </a:r>
            <a:r>
              <a:rPr lang="en-US" dirty="0"/>
              <a:t> promoted the arts, giving rise to the advancement of science and literature, and thus attracted scholars such as </a:t>
            </a:r>
            <a:r>
              <a:rPr lang="en-US" b="1" i="1" dirty="0" err="1"/>
              <a:t>Rudaki</a:t>
            </a:r>
            <a:r>
              <a:rPr lang="en-US" b="1" i="1" dirty="0"/>
              <a:t>, </a:t>
            </a:r>
            <a:r>
              <a:rPr lang="en-US" b="1" i="1" dirty="0" err="1"/>
              <a:t>Ferdowsi</a:t>
            </a:r>
            <a:r>
              <a:rPr lang="en-US" b="1" i="1" dirty="0"/>
              <a:t> </a:t>
            </a:r>
            <a:r>
              <a:rPr lang="en-US" dirty="0"/>
              <a:t>and </a:t>
            </a:r>
            <a:r>
              <a:rPr lang="en-US" b="1" i="1" dirty="0"/>
              <a:t>Avicenna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Islamic </a:t>
            </a:r>
            <a:r>
              <a:rPr lang="en-US" dirty="0"/>
              <a:t>architecture and </a:t>
            </a:r>
            <a:r>
              <a:rPr lang="en-US" dirty="0" err="1"/>
              <a:t>Islamo</a:t>
            </a:r>
            <a:r>
              <a:rPr lang="en-US" dirty="0"/>
              <a:t>-Persian culture was spread deep into the heart of Central Asia by the </a:t>
            </a:r>
            <a:r>
              <a:rPr lang="en-US" dirty="0" err="1"/>
              <a:t>Samanids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While under </a:t>
            </a:r>
            <a:r>
              <a:rPr lang="en-US" dirty="0" err="1"/>
              <a:t>Samanid</a:t>
            </a:r>
            <a:r>
              <a:rPr lang="en-US" dirty="0"/>
              <a:t> control, </a:t>
            </a:r>
            <a:r>
              <a:rPr lang="en-US" b="1" i="1" dirty="0"/>
              <a:t>Bukhara</a:t>
            </a:r>
            <a:r>
              <a:rPr lang="en-US" dirty="0"/>
              <a:t> was a rival to Baghdad in its glory.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Agriculture </a:t>
            </a:r>
            <a:r>
              <a:rPr lang="en-US" dirty="0"/>
              <a:t>and trading were the economic basis of </a:t>
            </a:r>
            <a:r>
              <a:rPr lang="en-US" dirty="0" err="1"/>
              <a:t>Samanid</a:t>
            </a:r>
            <a:r>
              <a:rPr lang="en-US" dirty="0"/>
              <a:t> State. </a:t>
            </a:r>
            <a:r>
              <a:rPr lang="en-US" dirty="0" smtClean="0"/>
              <a:t>They were </a:t>
            </a:r>
            <a:r>
              <a:rPr lang="en-US" dirty="0"/>
              <a:t>heavily involved in trading - even with Europe, as thousands of </a:t>
            </a:r>
            <a:r>
              <a:rPr lang="en-US" dirty="0" err="1"/>
              <a:t>Samanid</a:t>
            </a:r>
            <a:r>
              <a:rPr lang="en-US" dirty="0"/>
              <a:t> coins that have been found in the Baltic and Scandinavian countries testify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3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269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eligious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00" y="602179"/>
            <a:ext cx="8648620" cy="610938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They at the same time determinedly propagated </a:t>
            </a:r>
            <a:r>
              <a:rPr lang="en-US" b="1" i="1" dirty="0" err="1"/>
              <a:t>Ahl</a:t>
            </a:r>
            <a:r>
              <a:rPr lang="en-US" b="1" i="1" dirty="0"/>
              <a:t>-e </a:t>
            </a:r>
            <a:r>
              <a:rPr lang="en-US" b="1" i="1" dirty="0" err="1"/>
              <a:t>Sunnah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/>
              <a:t>Samanids</a:t>
            </a:r>
            <a:r>
              <a:rPr lang="en-US" dirty="0"/>
              <a:t> repressed </a:t>
            </a:r>
            <a:r>
              <a:rPr lang="en-US" b="1" i="1" dirty="0" err="1"/>
              <a:t>Ismaili</a:t>
            </a:r>
            <a:r>
              <a:rPr lang="en-US" b="1" i="1" dirty="0"/>
              <a:t> </a:t>
            </a:r>
            <a:r>
              <a:rPr lang="en-US" b="1" i="1" dirty="0" err="1"/>
              <a:t>Shiism</a:t>
            </a:r>
            <a:r>
              <a:rPr lang="en-US" baseline="30000" dirty="0"/>
              <a:t> </a:t>
            </a:r>
            <a:r>
              <a:rPr lang="en-US" dirty="0"/>
              <a:t>but were more tolerant of </a:t>
            </a:r>
            <a:r>
              <a:rPr lang="en-US" b="1" i="1" dirty="0" err="1"/>
              <a:t>Twelver</a:t>
            </a:r>
            <a:r>
              <a:rPr lang="en-US" b="1" i="1" dirty="0"/>
              <a:t> </a:t>
            </a:r>
            <a:r>
              <a:rPr lang="en-US" b="1" i="1" dirty="0" err="1"/>
              <a:t>Shiism</a:t>
            </a:r>
            <a:r>
              <a:rPr lang="en-US" dirty="0"/>
              <a:t>. </a:t>
            </a:r>
          </a:p>
          <a:p>
            <a:r>
              <a:rPr lang="en-US" dirty="0"/>
              <a:t>Following the first complete translation of the Qur'an into Persian, during the 9</a:t>
            </a:r>
            <a:r>
              <a:rPr lang="en-US" baseline="30000" dirty="0"/>
              <a:t>th</a:t>
            </a:r>
            <a:r>
              <a:rPr lang="en-US" dirty="0"/>
              <a:t> century, populations under the </a:t>
            </a:r>
            <a:r>
              <a:rPr lang="en-US" dirty="0" err="1"/>
              <a:t>Samanid</a:t>
            </a:r>
            <a:r>
              <a:rPr lang="en-US" dirty="0"/>
              <a:t> empire began accepting Islam in significant numbers.</a:t>
            </a:r>
          </a:p>
          <a:p>
            <a:pPr marL="0" indent="0">
              <a:buNone/>
            </a:pPr>
            <a:r>
              <a:rPr lang="en-US" dirty="0"/>
              <a:t>Through zealous missionary work as many as 30,000 tents of Turks came to profess Islam and later under the </a:t>
            </a:r>
            <a:r>
              <a:rPr lang="en-US" dirty="0" err="1"/>
              <a:t>Ghaznavids</a:t>
            </a:r>
            <a:r>
              <a:rPr lang="en-US" dirty="0"/>
              <a:t> more than 55,000 under the </a:t>
            </a:r>
            <a:r>
              <a:rPr lang="en-US" dirty="0" err="1"/>
              <a:t>Hanafi</a:t>
            </a:r>
            <a:r>
              <a:rPr lang="en-US" dirty="0"/>
              <a:t> school of thought. The mass conversion of the Turks to Islam eventually led to a growing influence of the </a:t>
            </a:r>
            <a:r>
              <a:rPr lang="en-US" dirty="0" err="1"/>
              <a:t>Ghaznavids</a:t>
            </a:r>
            <a:r>
              <a:rPr lang="en-US" dirty="0"/>
              <a:t>, who would later rule the region</a:t>
            </a:r>
            <a:r>
              <a:rPr lang="en-US" dirty="0" smtClean="0"/>
              <a:t>. Many Turkish concept of Islam such as </a:t>
            </a:r>
            <a:r>
              <a:rPr lang="en-US" dirty="0" err="1" smtClean="0"/>
              <a:t>peygamber</a:t>
            </a:r>
            <a:r>
              <a:rPr lang="en-US" dirty="0" smtClean="0"/>
              <a:t>, </a:t>
            </a:r>
            <a:r>
              <a:rPr lang="en-US" dirty="0" err="1" smtClean="0"/>
              <a:t>namaz</a:t>
            </a:r>
            <a:r>
              <a:rPr lang="en-US" dirty="0" smtClean="0"/>
              <a:t>, </a:t>
            </a:r>
            <a:r>
              <a:rPr lang="en-US" dirty="0" err="1" smtClean="0"/>
              <a:t>oruch</a:t>
            </a:r>
            <a:r>
              <a:rPr lang="en-US" dirty="0" smtClean="0"/>
              <a:t>, </a:t>
            </a:r>
            <a:r>
              <a:rPr lang="en-US" dirty="0" err="1" smtClean="0"/>
              <a:t>abdast</a:t>
            </a:r>
            <a:r>
              <a:rPr lang="en-US" dirty="0" smtClean="0"/>
              <a:t>, </a:t>
            </a:r>
            <a:r>
              <a:rPr lang="en-US" dirty="0" err="1" smtClean="0"/>
              <a:t>ferişta</a:t>
            </a:r>
            <a:r>
              <a:rPr lang="en-US" dirty="0" smtClean="0"/>
              <a:t>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8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Royal </a:t>
            </a:r>
            <a:r>
              <a:rPr lang="en-US" sz="3600" b="1" dirty="0">
                <a:solidFill>
                  <a:srgbClr val="FF0000"/>
                </a:solidFill>
              </a:rPr>
              <a:t>mausoleum of the </a:t>
            </a:r>
            <a:r>
              <a:rPr lang="en-US" sz="3600" b="1" dirty="0" err="1">
                <a:solidFill>
                  <a:srgbClr val="FF0000"/>
                </a:solidFill>
              </a:rPr>
              <a:t>Sāmānids</a:t>
            </a:r>
            <a:r>
              <a:rPr lang="en-US" sz="3600" b="1" dirty="0" smtClean="0">
                <a:solidFill>
                  <a:srgbClr val="FF0000"/>
                </a:solidFill>
              </a:rPr>
              <a:t>, Ismail b. Ahmad </a:t>
            </a:r>
            <a:r>
              <a:rPr lang="en-US" sz="3600" b="1" dirty="0">
                <a:solidFill>
                  <a:srgbClr val="FF0000"/>
                </a:solidFill>
              </a:rPr>
              <a:t>completed before 942 </a:t>
            </a:r>
            <a:r>
              <a:rPr lang="en-US" sz="3600" b="1" cap="small" dirty="0" err="1">
                <a:solidFill>
                  <a:srgbClr val="FF0000"/>
                </a:solidFill>
              </a:rPr>
              <a:t>ce</a:t>
            </a:r>
            <a:r>
              <a:rPr lang="en-US" sz="3600" b="1" dirty="0">
                <a:solidFill>
                  <a:srgbClr val="FF0000"/>
                </a:solidFill>
              </a:rPr>
              <a:t>, Bukhara, Uzbekistan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9344" b="9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749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 of </a:t>
            </a:r>
            <a:r>
              <a:rPr lang="en-US" dirty="0" err="1" smtClean="0"/>
              <a:t>Samanid</a:t>
            </a:r>
            <a:r>
              <a:rPr lang="en-US" dirty="0" smtClean="0"/>
              <a:t> Royal Tomb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95927" r="-959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77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Ismail </a:t>
            </a:r>
            <a:r>
              <a:rPr lang="en-US" b="1" dirty="0" err="1" smtClean="0">
                <a:solidFill>
                  <a:srgbClr val="FF0000"/>
                </a:solidFill>
              </a:rPr>
              <a:t>Samanid’s</a:t>
            </a:r>
            <a:r>
              <a:rPr lang="en-US" b="1" dirty="0" smtClean="0">
                <a:solidFill>
                  <a:srgbClr val="FF0000"/>
                </a:solidFill>
              </a:rPr>
              <a:t> Tomb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79" b="13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263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46</Words>
  <Application>Microsoft Office PowerPoint</Application>
  <PresentationFormat>Ekran Gösterisi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Samanids 819-999</vt:lpstr>
      <vt:lpstr>Samanid Lands</vt:lpstr>
      <vt:lpstr>The Samanid Dynasty</vt:lpstr>
      <vt:lpstr>Its Place in History</vt:lpstr>
      <vt:lpstr>Culture and Economy</vt:lpstr>
      <vt:lpstr>Religious efforts</vt:lpstr>
      <vt:lpstr> Royal mausoleum of the Sāmānids, Ismail b. Ahmad completed before 942 ce, Bukhara, Uzbekistan. </vt:lpstr>
      <vt:lpstr>Portal of Samanid Royal Tomb</vt:lpstr>
      <vt:lpstr>Ismail Samanid’s Tomb</vt:lpstr>
      <vt:lpstr>Samanid Coins</vt:lpstr>
      <vt:lpstr>Samanid Coins of Nasır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Samanids 819-999</dc:title>
  <dc:creator>Seyfettin Ersahin</dc:creator>
  <cp:lastModifiedBy>user</cp:lastModifiedBy>
  <cp:revision>9</cp:revision>
  <dcterms:created xsi:type="dcterms:W3CDTF">2015-12-07T19:01:49Z</dcterms:created>
  <dcterms:modified xsi:type="dcterms:W3CDTF">2017-10-23T08:43:01Z</dcterms:modified>
</cp:coreProperties>
</file>