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5" r:id="rId1"/>
  </p:sldMasterIdLst>
  <p:notesMasterIdLst>
    <p:notesMasterId r:id="rId16"/>
  </p:notesMasterIdLst>
  <p:sldIdLst>
    <p:sldId id="256" r:id="rId2"/>
    <p:sldId id="258" r:id="rId3"/>
    <p:sldId id="260" r:id="rId4"/>
    <p:sldId id="261" r:id="rId5"/>
    <p:sldId id="263" r:id="rId6"/>
    <p:sldId id="266" r:id="rId7"/>
    <p:sldId id="271" r:id="rId8"/>
    <p:sldId id="272" r:id="rId9"/>
    <p:sldId id="273" r:id="rId10"/>
    <p:sldId id="274" r:id="rId11"/>
    <p:sldId id="278" r:id="rId12"/>
    <p:sldId id="279" r:id="rId13"/>
    <p:sldId id="280" r:id="rId14"/>
    <p:sldId id="289" r:id="rId15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6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Shape 1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Shape 1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Shape 1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Shape 1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Shape 22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0" name="Shape 2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" name="Shape 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Shape 12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1883287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79027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70744803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8961925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93686910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912924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dirty="0"/>
              <a:t>5/2/2018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011302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3285643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71849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dirty="0"/>
              <a:t>5/2/2018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4762230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6160070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15646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826880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4849702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37699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dirty="0"/>
              <a:t>5/2/2018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9552624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1949152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488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7" r:id="rId12"/>
    <p:sldLayoutId id="2147483668" r:id="rId13"/>
    <p:sldLayoutId id="2147483669" r:id="rId14"/>
    <p:sldLayoutId id="2147483670" r:id="rId15"/>
    <p:sldLayoutId id="2147483671" r:id="rId16"/>
    <p:sldLayoutId id="2147483672" r:id="rId17"/>
  </p:sldLayoutIdLst>
  <mc:AlternateContent xmlns:mc="http://schemas.openxmlformats.org/markup-compatibility/2006" xmlns:p14="http://schemas.microsoft.com/office/powerpoint/2010/main">
    <mc:Choice Requires="p14">
      <p:transition spd="slow">
        <p14:prism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Kuvvetlendirme Egzersizleri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2" name="Alt Başlık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>
            <a:spLocks noGrp="1"/>
          </p:cNvSpPr>
          <p:nvPr>
            <p:ph type="title"/>
          </p:nvPr>
        </p:nvSpPr>
        <p:spPr>
          <a:xfrm>
            <a:off x="457200" y="274646"/>
            <a:ext cx="8229600" cy="805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İzotonik Egzersizlerin Avantajları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457200" y="1080150"/>
            <a:ext cx="8229600" cy="548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06400" rtl="0">
              <a:spcBef>
                <a:spcPts val="600"/>
              </a:spcBef>
              <a:spcAft>
                <a:spcPts val="0"/>
              </a:spcAft>
              <a:buSzPts val="2800"/>
              <a:buChar char="●"/>
            </a:pPr>
            <a:r>
              <a:rPr lang="en" sz="2800" dirty="0"/>
              <a:t>Hastaların çoğu kolaylıkla yapabilir ve ekipman göreceli olarak ucuzdur. </a:t>
            </a:r>
            <a:endParaRPr sz="2800" dirty="0"/>
          </a:p>
          <a:p>
            <a:pPr marL="457200" lvl="0" indent="-406400" rtl="0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en" sz="2800" dirty="0"/>
              <a:t>Ağırlıkların giderek arttırılması hastaya bir motivasyon sağlar.</a:t>
            </a:r>
            <a:endParaRPr sz="2800" dirty="0"/>
          </a:p>
          <a:p>
            <a:pPr marL="457200" lvl="0" indent="-406400" rtl="0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en" sz="2800" dirty="0"/>
              <a:t>Hareket açıklığının tümü boyunca yüklenme oluşturur.</a:t>
            </a:r>
            <a:endParaRPr sz="2800" dirty="0"/>
          </a:p>
          <a:p>
            <a:pPr marL="457200" lvl="0" indent="-406400" rtl="0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en" sz="2800" dirty="0"/>
              <a:t>Hem konsantrik hem de eksantrik kasılma yapılabilir.</a:t>
            </a:r>
            <a:endParaRPr sz="2800" dirty="0"/>
          </a:p>
          <a:p>
            <a:pPr marL="457200" lvl="0" indent="-406400" rtl="0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en" sz="2800" dirty="0"/>
              <a:t>Hem kuvveti hem de enduransı geliştirebilir.</a:t>
            </a:r>
            <a:endParaRPr sz="2800" dirty="0"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endParaRPr sz="2800" dirty="0"/>
          </a:p>
          <a:p>
            <a:pPr marL="0" lvl="0" indent="0">
              <a:spcBef>
                <a:spcPts val="6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İzotonik Egzersiz Protokolleri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165" name="Shape 16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400" b="1" i="1">
                <a:solidFill>
                  <a:schemeClr val="accent6"/>
                </a:solidFill>
              </a:rPr>
              <a:t>DeLorme Yöntemi</a:t>
            </a:r>
            <a:endParaRPr sz="2400" b="1" i="1">
              <a:solidFill>
                <a:schemeClr val="accent6"/>
              </a:solidFill>
            </a:endParaRPr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400"/>
              <a:t>Önce her kas grubu için haftada 1, hastanın 10 defa kaldırabildiği maksimum ağırlık saptanır. Buna 10 REPETETION MAKSİMUM (10 RM) denir. </a:t>
            </a:r>
            <a:endParaRPr sz="2400"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400"/>
              <a:t>Daha sonra, haftada en az 3 gün, ve günde tek seans olmak üzere, her seansta 10 RM için saptanan ağırlığın sırasıyla % 50’si, % 75’i ve % 100’ü , 3 set halinde 10’ar tekrar yapılır. </a:t>
            </a:r>
            <a:endParaRPr sz="2400"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400"/>
              <a:t>Tekrarlar arasında 2 dakika kadar bir süre olmalıdır. </a:t>
            </a:r>
            <a:endParaRPr sz="2400"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400"/>
              <a:t>1 hafta sonra 10 RM yeniden belirlenir ve bu ağırlığa göre program tekrarlanır.  </a:t>
            </a:r>
            <a:endParaRPr sz="2400"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endParaRPr sz="2400"/>
          </a:p>
          <a:p>
            <a:pPr marL="0" lvl="0" indent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İzotonik Egzersiz Protokolleri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171" name="Shape 17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400" b="1" i="1">
                <a:solidFill>
                  <a:schemeClr val="accent6"/>
                </a:solidFill>
              </a:rPr>
              <a:t>Oxford yöntemi</a:t>
            </a:r>
            <a:endParaRPr sz="2400" b="1" i="1">
              <a:solidFill>
                <a:schemeClr val="accent6"/>
              </a:solidFill>
            </a:endParaRPr>
          </a:p>
          <a:p>
            <a: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 sz="2400"/>
              <a:t>DeLorme yönteminin aksine, çalışmaya 10 RM ile başlanır. Sonra yük % 75 ve % 50’sine düşürülür.  </a:t>
            </a:r>
            <a:endParaRPr sz="2400"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endParaRPr sz="2400"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endParaRPr sz="2400"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 txBox="1">
            <a:spLocks noGrp="1"/>
          </p:cNvSpPr>
          <p:nvPr>
            <p:ph type="title"/>
          </p:nvPr>
        </p:nvSpPr>
        <p:spPr>
          <a:xfrm>
            <a:off x="457200" y="274644"/>
            <a:ext cx="8229600" cy="543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İzokinetik Egzersizler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177" name="Shape 177"/>
          <p:cNvSpPr txBox="1">
            <a:spLocks noGrp="1"/>
          </p:cNvSpPr>
          <p:nvPr>
            <p:ph type="body" idx="1"/>
          </p:nvPr>
        </p:nvSpPr>
        <p:spPr>
          <a:xfrm>
            <a:off x="254977" y="817944"/>
            <a:ext cx="8229600" cy="582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 dirty="0"/>
              <a:t>İzokinetik eşit hız anlamındadır. İzokinetik egzersiz kas kasılma hızının mekanik bir cihazla kontrol edildiği bir tür dinamik egzersizdir. </a:t>
            </a:r>
            <a:endParaRPr dirty="0"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dirty="0"/>
              <a:t>Tüm hareket açıklığı içinde sabit bir açısal hızda hareket ve değişken direnç söz konusudur. </a:t>
            </a:r>
            <a:endParaRPr dirty="0"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dirty="0"/>
              <a:t>Basit bir yaklaşımla su içinde yapılan yürüme veya koşma egzersizlerine benzetilebilir.</a:t>
            </a:r>
            <a:endParaRPr dirty="0"/>
          </a:p>
          <a:p>
            <a:pPr marL="0" lvl="0" indent="0">
              <a:spcBef>
                <a:spcPts val="6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Dikkat Edilmesi Gerekenler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233" name="Shape 23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Kardiyovasküler sorunlar en çok izometrik egzersiz veya yüksek dirence karşı yapılan egzersizlerde oluşmaktadır. Bu nedenle kardiyovasküler risk taşıyan olgularda dikkat etmek gerekir.</a:t>
            </a:r>
            <a:endParaRPr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  <a:p>
            <a:pPr marL="0" lvl="0" indent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Kuvvetlendirme Egzersizleri</a:t>
            </a:r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 smtClean="0"/>
              <a:t>. </a:t>
            </a:r>
            <a:r>
              <a:rPr lang="en" dirty="0"/>
              <a:t>Direnç birçok değişik şekilde sağlanabilir. </a:t>
            </a:r>
            <a:endParaRPr dirty="0"/>
          </a:p>
          <a:p>
            <a: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 dirty="0"/>
              <a:t>serbest ağırlıkla</a:t>
            </a:r>
            <a:endParaRPr dirty="0"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dirty="0"/>
              <a:t>özel cihazlarla</a:t>
            </a:r>
            <a:endParaRPr dirty="0"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dirty="0"/>
              <a:t>kum torbaları ile</a:t>
            </a:r>
            <a:endParaRPr dirty="0"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dirty="0"/>
              <a:t>elastik bantlarla </a:t>
            </a:r>
            <a:endParaRPr dirty="0"/>
          </a:p>
          <a:p>
            <a:pPr marL="457200" lvl="0" indent="-41910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dirty="0"/>
              <a:t>bir kişinin yardımı ile gerçekleşen manuel direnç ile.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Fizyolojik Değişiklikler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55600" rtl="0">
              <a:spcBef>
                <a:spcPts val="600"/>
              </a:spcBef>
              <a:spcAft>
                <a:spcPts val="0"/>
              </a:spcAft>
              <a:buSzPts val="2000"/>
              <a:buChar char="●"/>
            </a:pPr>
            <a:r>
              <a:rPr lang="en" sz="2000" dirty="0"/>
              <a:t>Yoğun güçlendirme programı sırasında hem tipI, hem tipII liflerinde kasılma sağlanır.</a:t>
            </a:r>
            <a:endParaRPr sz="2000" dirty="0"/>
          </a:p>
          <a:p>
            <a:pPr marL="457200" lvl="0" indent="-355600" rtl="0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 dirty="0"/>
              <a:t>Tip II liflerinde daha fazla olmak üzere her iki tip lifin kesit alanında artış görülür. Kas hipertrofisi 6-8 hafta sonra gözlenir. </a:t>
            </a:r>
            <a:endParaRPr sz="2000" dirty="0"/>
          </a:p>
          <a:p>
            <a:pPr marL="457200" lvl="0" indent="-355600" rtl="0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 dirty="0" smtClean="0"/>
              <a:t>Tip </a:t>
            </a:r>
            <a:r>
              <a:rPr lang="en" sz="2000" dirty="0"/>
              <a:t>IIb liflerinden tip IIa liflerine dönüşüm olur. </a:t>
            </a:r>
            <a:endParaRPr sz="2000" dirty="0"/>
          </a:p>
          <a:p>
            <a:pPr marL="457200" lvl="0" indent="-355600" rtl="0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 dirty="0"/>
              <a:t>Yağsız vücut kitlesinde artış, yağ kitlesinde azalma meydana gelir.   </a:t>
            </a:r>
            <a:endParaRPr sz="2000" dirty="0"/>
          </a:p>
          <a:p>
            <a:pPr marL="457200" lvl="0" indent="-355600" rtl="0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 dirty="0"/>
              <a:t>Serum testosteron konsantrasyonu artar.</a:t>
            </a:r>
            <a:endParaRPr sz="2000" dirty="0"/>
          </a:p>
          <a:p>
            <a:pPr marL="457200" lvl="0" indent="-355600" rtl="0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 dirty="0"/>
              <a:t>Ligaman ve tendon gücü artar.</a:t>
            </a:r>
            <a:endParaRPr sz="2000" dirty="0"/>
          </a:p>
          <a:p>
            <a:pPr marL="457200" lvl="0" indent="-355600" rtl="0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 dirty="0"/>
              <a:t>Kemik mineralizasyonu artar.</a:t>
            </a:r>
            <a:endParaRPr sz="2000" dirty="0"/>
          </a:p>
          <a:p>
            <a:pPr marL="0" lvl="0" indent="0">
              <a:spcBef>
                <a:spcPts val="6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Egzersiz Tipleri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İzometrik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İzotonik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İzokinetik</a:t>
            </a:r>
            <a:endParaRPr/>
          </a:p>
          <a:p>
            <a:pPr marL="0" lvl="0" indent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İzometrik Egzersizlerin Avantajları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Kasılma sırasında hiç eklem hareketi olmadığı için rehabilitasyon programında erken dönemde kullanılabilir.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Eklemin zorlanma riskini azaltır.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Statik kas kuvvetinin düzelmesine yardım eder.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Bir cerrahi girişim veya yaralanma sonrası gelişen atrofinin gecikmesini sağlar.</a:t>
            </a:r>
            <a:endParaRPr/>
          </a:p>
          <a:p>
            <a:pPr marL="0" lvl="0" indent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>
                <a:solidFill>
                  <a:schemeClr val="accent2"/>
                </a:solidFill>
              </a:rPr>
              <a:t>İzometrik Egzersizlerin Dezavantajları</a:t>
            </a:r>
            <a:endParaRPr sz="3400">
              <a:solidFill>
                <a:schemeClr val="accent2"/>
              </a:solidFill>
            </a:endParaRPr>
          </a:p>
        </p:txBody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7350" rtl="0">
              <a:spcBef>
                <a:spcPts val="600"/>
              </a:spcBef>
              <a:spcAft>
                <a:spcPts val="0"/>
              </a:spcAft>
              <a:buSzPts val="2500"/>
              <a:buChar char="●"/>
            </a:pPr>
            <a:r>
              <a:rPr lang="en" sz="2500" b="1" i="1">
                <a:solidFill>
                  <a:schemeClr val="accent6"/>
                </a:solidFill>
              </a:rPr>
              <a:t>Uyum problemi:</a:t>
            </a:r>
            <a:r>
              <a:rPr lang="en" sz="2500"/>
              <a:t> Bu egzersizler hastanın ilgisini çekmediği için düzenli ve devamlı yapılması konusunda uyum problemleri çıkabilir.</a:t>
            </a:r>
            <a:endParaRPr sz="25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İzotonik Kasılma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8640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AutoNum type="arabicPeriod"/>
            </a:pPr>
            <a:r>
              <a:rPr lang="en" b="1" i="1">
                <a:solidFill>
                  <a:schemeClr val="accent6"/>
                </a:solidFill>
              </a:rPr>
              <a:t>Konsantrik kasılma:</a:t>
            </a:r>
            <a:r>
              <a:rPr lang="en"/>
              <a:t> Kasın kısalmasıyla sonuçlanır.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AutoNum type="arabicPeriod"/>
            </a:pPr>
            <a:r>
              <a:rPr lang="en" b="1" i="1">
                <a:solidFill>
                  <a:schemeClr val="accent6"/>
                </a:solidFill>
              </a:rPr>
              <a:t>Eksantrik kasılma:</a:t>
            </a:r>
            <a:r>
              <a:rPr lang="en"/>
              <a:t> Kasın uzamasıyla sonuçlanır.</a:t>
            </a:r>
            <a:endParaRPr/>
          </a:p>
          <a:p>
            <a:pPr marL="0" lvl="0" indent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İzotonik Egzersizler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129" name="Shape 12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İzotonik eğitimde yük vermek için 2 yöntem kullanılır. En yaygın olarak kullanılan yöntem direncin değişmediği serbest ağırlıklardır. Diğer yöntem de direncin değiştirilebildiği izotonik egzersiz cihazlarıdır (makara gibi kaldıraç kollu ağırlık cihazları, elastik bantlar).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İzotonik Egzersizler</a:t>
            </a:r>
            <a:endParaRPr/>
          </a:p>
        </p:txBody>
      </p:sp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En fonksiyonel kuvvetlendirme programı konsantrik ve eksantrik kasılmanın olduğu kombine programlardır. Bugün için kabul edilen prensip her tür kontraksiyonun aynı program içinde dengeli biçimde yer almasıdır.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Her kas grubunun haftada en az 3 gün çalıştırılması gerekir. </a:t>
            </a:r>
            <a:endParaRPr/>
          </a:p>
          <a:p>
            <a:pPr marL="0" lvl="0" indent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</TotalTime>
  <Words>501</Words>
  <Application>Microsoft Office PowerPoint</Application>
  <PresentationFormat>Ekran Gösterisi (4:3)</PresentationFormat>
  <Paragraphs>57</Paragraphs>
  <Slides>14</Slides>
  <Notes>14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8" baseType="lpstr">
      <vt:lpstr>Arial</vt:lpstr>
      <vt:lpstr>Trebuchet MS</vt:lpstr>
      <vt:lpstr>Wingdings 3</vt:lpstr>
      <vt:lpstr>Yüzeyler</vt:lpstr>
      <vt:lpstr>Kuvvetlendirme Egzersizleri</vt:lpstr>
      <vt:lpstr>Kuvvetlendirme Egzersizleri</vt:lpstr>
      <vt:lpstr>Fizyolojik Değişiklikler</vt:lpstr>
      <vt:lpstr>Egzersiz Tipleri</vt:lpstr>
      <vt:lpstr>İzometrik Egzersizlerin Avantajları</vt:lpstr>
      <vt:lpstr>İzometrik Egzersizlerin Dezavantajları</vt:lpstr>
      <vt:lpstr>İzotonik Kasılma</vt:lpstr>
      <vt:lpstr>İzotonik Egzersizler</vt:lpstr>
      <vt:lpstr>İzotonik Egzersizler</vt:lpstr>
      <vt:lpstr>İzotonik Egzersizlerin Avantajları</vt:lpstr>
      <vt:lpstr>İzotonik Egzersiz Protokolleri</vt:lpstr>
      <vt:lpstr>İzotonik Egzersiz Protokolleri</vt:lpstr>
      <vt:lpstr>İzokinetik Egzersizler</vt:lpstr>
      <vt:lpstr>Dikkat Edilmesi Gerekenler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Kuvvetlendirme Egzersizleri</dc:title>
  <dc:creator>kmyo2</dc:creator>
  <cp:lastModifiedBy>kmyo2</cp:lastModifiedBy>
  <cp:revision>3</cp:revision>
  <dcterms:modified xsi:type="dcterms:W3CDTF">2018-05-02T09:09:24Z</dcterms:modified>
</cp:coreProperties>
</file>