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3" r:id="rId5"/>
    <p:sldId id="260" r:id="rId6"/>
    <p:sldId id="261" r:id="rId7"/>
    <p:sldId id="259" r:id="rId8"/>
    <p:sldId id="264" r:id="rId9"/>
    <p:sldId id="268" r:id="rId10"/>
    <p:sldId id="269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7AFFB9B-9FB8-469E-96F9-4D32314110B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2AC3-6A0B-4169-B1EA-E3AE8B351BDD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9363-8B87-41B7-9F8E-64519CBB8F34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5746-5284-4951-9F37-7AE924EDBCB7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8B29-7265-4A65-A2A4-6703C057B7C1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BA082-94DF-4C4B-A041-6624924AB0A8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6C4-3AB5-4E0C-86CA-FB108C350AA9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De campaña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253105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6242394"/>
              </p:ext>
            </p:extLst>
          </p:nvPr>
        </p:nvGraphicFramePr>
        <p:xfrm>
          <a:off x="628651" y="365442"/>
          <a:ext cx="10558461" cy="5233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487">
                  <a:extLst>
                    <a:ext uri="{9D8B030D-6E8A-4147-A177-3AD203B41FA5}">
                      <a16:colId xmlns:a16="http://schemas.microsoft.com/office/drawing/2014/main" val="4080290157"/>
                    </a:ext>
                  </a:extLst>
                </a:gridCol>
                <a:gridCol w="3519487">
                  <a:extLst>
                    <a:ext uri="{9D8B030D-6E8A-4147-A177-3AD203B41FA5}">
                      <a16:colId xmlns:a16="http://schemas.microsoft.com/office/drawing/2014/main" val="1164436701"/>
                    </a:ext>
                  </a:extLst>
                </a:gridCol>
                <a:gridCol w="3519487">
                  <a:extLst>
                    <a:ext uri="{9D8B030D-6E8A-4147-A177-3AD203B41FA5}">
                      <a16:colId xmlns:a16="http://schemas.microsoft.com/office/drawing/2014/main" val="515767857"/>
                    </a:ext>
                  </a:extLst>
                </a:gridCol>
              </a:tblGrid>
              <a:tr h="477521">
                <a:tc>
                  <a:txBody>
                    <a:bodyPr/>
                    <a:lstStyle/>
                    <a:p>
                      <a:r>
                        <a:rPr lang="es-ES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 nuestra opinión</a:t>
                      </a:r>
                      <a:endParaRPr lang="tr-TR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Ordenar</a:t>
                      </a:r>
                      <a:r>
                        <a:rPr lang="es-ES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argumentos</a:t>
                      </a:r>
                      <a:endParaRPr lang="tr-TR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Añadir</a:t>
                      </a:r>
                      <a:r>
                        <a:rPr lang="es-ES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argumentos</a:t>
                      </a:r>
                      <a:endParaRPr lang="tr-TR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4975742"/>
                  </a:ext>
                </a:extLst>
              </a:tr>
              <a:tr h="347925">
                <a:tc>
                  <a:txBody>
                    <a:bodyPr/>
                    <a:lstStyle/>
                    <a:p>
                      <a:r>
                        <a:rPr lang="es-E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 mi</a:t>
                      </a:r>
                      <a:r>
                        <a:rPr lang="es-E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opinión,</a:t>
                      </a:r>
                      <a:endParaRPr lang="tr-T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 empezar,</a:t>
                      </a:r>
                      <a:endParaRPr lang="tr-T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Asimismo,</a:t>
                      </a:r>
                      <a:endParaRPr lang="tr-T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1945846"/>
                  </a:ext>
                </a:extLst>
              </a:tr>
              <a:tr h="417513">
                <a:tc>
                  <a:txBody>
                    <a:bodyPr/>
                    <a:lstStyle/>
                    <a:p>
                      <a:r>
                        <a:rPr lang="es-E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Estoy convencido de que...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 primer lugar,</a:t>
                      </a:r>
                      <a:endParaRPr lang="tr-T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Además,</a:t>
                      </a:r>
                      <a:endParaRPr lang="tr-T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7824495"/>
                  </a:ext>
                </a:extLst>
              </a:tr>
              <a:tr h="347925">
                <a:tc>
                  <a:txBody>
                    <a:bodyPr/>
                    <a:lstStyle/>
                    <a:p>
                      <a:r>
                        <a:rPr lang="es-E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Desde mi punto de vista,</a:t>
                      </a:r>
                      <a:endParaRPr lang="tr-T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 segundo lugar,</a:t>
                      </a:r>
                      <a:endParaRPr lang="tr-T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Igualmente,</a:t>
                      </a:r>
                      <a:endParaRPr lang="tr-T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6553568"/>
                  </a:ext>
                </a:extLst>
              </a:tr>
              <a:tr h="385859">
                <a:tc>
                  <a:txBody>
                    <a:bodyPr/>
                    <a:lstStyle/>
                    <a:p>
                      <a:endParaRPr lang="tr-T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Por un lado /por otro lado,</a:t>
                      </a:r>
                      <a:endParaRPr lang="tr-T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Aparte de eso,</a:t>
                      </a:r>
                      <a:endParaRPr lang="tr-T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6541646"/>
                  </a:ext>
                </a:extLst>
              </a:tr>
              <a:tr h="391353">
                <a:tc>
                  <a:txBody>
                    <a:bodyPr/>
                    <a:lstStyle/>
                    <a:p>
                      <a:endParaRPr lang="tr-T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Por una parte / por otra parte,</a:t>
                      </a:r>
                      <a:endParaRPr lang="tr-T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4424760"/>
                  </a:ext>
                </a:extLst>
              </a:tr>
              <a:tr h="502630">
                <a:tc>
                  <a:txBody>
                    <a:bodyPr/>
                    <a:lstStyle/>
                    <a:p>
                      <a:r>
                        <a:rPr lang="es-ES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Argumentos contrarios</a:t>
                      </a:r>
                      <a:endParaRPr lang="tr-T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Mostrar</a:t>
                      </a:r>
                      <a:r>
                        <a:rPr lang="es-ES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conclusiones</a:t>
                      </a:r>
                      <a:endParaRPr lang="tr-T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 finalizar </a:t>
                      </a:r>
                      <a:endParaRPr lang="tr-T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9114480"/>
                  </a:ext>
                </a:extLst>
              </a:tr>
              <a:tr h="608869">
                <a:tc>
                  <a:txBody>
                    <a:bodyPr/>
                    <a:lstStyle/>
                    <a:p>
                      <a:r>
                        <a:rPr lang="es-E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Por el contrario,</a:t>
                      </a:r>
                      <a:endParaRPr lang="tr-T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Teniendo en cuenta todo lo</a:t>
                      </a:r>
                      <a:r>
                        <a:rPr lang="es-E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anterior,</a:t>
                      </a:r>
                      <a:endParaRPr lang="tr-T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Por último,</a:t>
                      </a:r>
                      <a:endParaRPr lang="tr-T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1372506"/>
                  </a:ext>
                </a:extLst>
              </a:tr>
              <a:tr h="421412">
                <a:tc>
                  <a:txBody>
                    <a:bodyPr/>
                    <a:lstStyle/>
                    <a:p>
                      <a:r>
                        <a:rPr lang="es-E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 embargo,</a:t>
                      </a:r>
                      <a:endParaRPr lang="tr-T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Según todo lo mencionado,</a:t>
                      </a:r>
                      <a:endParaRPr lang="tr-T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 finalizar,</a:t>
                      </a:r>
                      <a:endParaRPr lang="tr-T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6693933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r>
                        <a:rPr lang="es-E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 cambio,</a:t>
                      </a:r>
                      <a:endParaRPr lang="tr-T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Por todo lo anterior,</a:t>
                      </a:r>
                      <a:endParaRPr lang="tr-T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 síntesis,</a:t>
                      </a:r>
                      <a:r>
                        <a:rPr lang="es-E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/En conclusión,</a:t>
                      </a:r>
                      <a:endParaRPr lang="tr-T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8801567"/>
                  </a:ext>
                </a:extLst>
              </a:tr>
              <a:tr h="471487">
                <a:tc>
                  <a:txBody>
                    <a:bodyPr/>
                    <a:lstStyle/>
                    <a:p>
                      <a:endParaRPr lang="tr-T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 acabar,</a:t>
                      </a:r>
                      <a:r>
                        <a:rPr lang="es-E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/Para terminar</a:t>
                      </a:r>
                      <a:endParaRPr lang="tr-T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2374331"/>
                  </a:ext>
                </a:extLst>
              </a:tr>
              <a:tr h="347925">
                <a:tc>
                  <a:txBody>
                    <a:bodyPr/>
                    <a:lstStyle/>
                    <a:p>
                      <a:endParaRPr lang="tr-T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</a:t>
                      </a:r>
                      <a:r>
                        <a:rPr lang="es-E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conclusión</a:t>
                      </a:r>
                      <a:endParaRPr lang="tr-T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9695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02634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57251" y="171451"/>
            <a:ext cx="10396882" cy="5543550"/>
          </a:xfrm>
        </p:spPr>
        <p:txBody>
          <a:bodyPr>
            <a:normAutofit/>
          </a:bodyPr>
          <a:lstStyle/>
          <a:p>
            <a:r>
              <a:rPr lang="es-ES" sz="4900" dirty="0" smtClean="0">
                <a:solidFill>
                  <a:schemeClr val="accent3">
                    <a:lumMod val="50000"/>
                  </a:schemeClr>
                </a:solidFill>
                <a:latin typeface="Arial Narrow" panose="020B0606020202030204" pitchFamily="34" charset="0"/>
              </a:rPr>
              <a:t>- Discursos de </a:t>
            </a:r>
            <a:r>
              <a:rPr lang="es-ES" sz="4900" smtClean="0">
                <a:solidFill>
                  <a:schemeClr val="accent3">
                    <a:lumMod val="50000"/>
                  </a:schemeClr>
                </a:solidFill>
                <a:latin typeface="Arial Narrow" panose="020B0606020202030204" pitchFamily="34" charset="0"/>
              </a:rPr>
              <a:t>los candidatos.</a:t>
            </a:r>
            <a:r>
              <a:rPr lang="es-ES" sz="4900" dirty="0" smtClean="0">
                <a:solidFill>
                  <a:schemeClr val="accent3">
                    <a:lumMod val="50000"/>
                  </a:schemeClr>
                </a:solidFill>
                <a:latin typeface="Arial Narrow" panose="020B0606020202030204" pitchFamily="34" charset="0"/>
              </a:rPr>
              <a:t/>
            </a:r>
            <a:br>
              <a:rPr lang="es-ES" sz="4900" dirty="0" smtClean="0">
                <a:solidFill>
                  <a:schemeClr val="accent3">
                    <a:lumMod val="50000"/>
                  </a:schemeClr>
                </a:solidFill>
                <a:latin typeface="Arial Narrow" panose="020B0606020202030204" pitchFamily="34" charset="0"/>
              </a:rPr>
            </a:br>
            <a:r>
              <a:rPr lang="es-ES" sz="4900" dirty="0" smtClean="0">
                <a:solidFill>
                  <a:schemeClr val="accent3">
                    <a:lumMod val="50000"/>
                  </a:schemeClr>
                </a:solidFill>
                <a:latin typeface="Arial Narrow" panose="020B0606020202030204" pitchFamily="34" charset="0"/>
              </a:rPr>
              <a:t>- Votaciones entre los compañeros.</a:t>
            </a:r>
            <a:endParaRPr lang="tr-TR" sz="4900" cap="none" dirty="0">
              <a:solidFill>
                <a:schemeClr val="accent3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0527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00089" y="1042989"/>
            <a:ext cx="10396882" cy="2543174"/>
          </a:xfrm>
        </p:spPr>
        <p:txBody>
          <a:bodyPr>
            <a:normAutofit/>
          </a:bodyPr>
          <a:lstStyle/>
          <a:p>
            <a:r>
              <a:rPr lang="es-ES" dirty="0" smtClean="0">
                <a:solidFill>
                  <a:schemeClr val="accent3">
                    <a:lumMod val="50000"/>
                  </a:schemeClr>
                </a:solidFill>
              </a:rPr>
              <a:t>¿alguna vez has pensado en ocupar un cargo de mucha responsabilidad? ¿por ejemplo?</a:t>
            </a:r>
            <a:endParaRPr lang="tr-TR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923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00089" y="1257300"/>
            <a:ext cx="10396882" cy="3457575"/>
          </a:xfrm>
        </p:spPr>
        <p:txBody>
          <a:bodyPr>
            <a:normAutofit/>
          </a:bodyPr>
          <a:lstStyle/>
          <a:p>
            <a:r>
              <a:rPr lang="es-ES" dirty="0" smtClean="0">
                <a:solidFill>
                  <a:schemeClr val="accent3">
                    <a:lumMod val="50000"/>
                  </a:schemeClr>
                </a:solidFill>
              </a:rPr>
              <a:t>¿crees que serías un buen líder si obtuvieras ese puesto?</a:t>
            </a:r>
            <a:br>
              <a:rPr lang="es-ES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es-ES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es-ES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es-ES" cap="none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J</a:t>
            </a:r>
            <a:r>
              <a:rPr lang="es-ES" cap="none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ustifica tu respuesta</a:t>
            </a:r>
            <a:endParaRPr lang="tr-TR" cap="none" dirty="0">
              <a:solidFill>
                <a:schemeClr val="accent3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89406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00089" y="1257300"/>
            <a:ext cx="10396882" cy="3457575"/>
          </a:xfrm>
        </p:spPr>
        <p:txBody>
          <a:bodyPr>
            <a:normAutofit/>
          </a:bodyPr>
          <a:lstStyle/>
          <a:p>
            <a:r>
              <a:rPr lang="es-ES" dirty="0" smtClean="0">
                <a:solidFill>
                  <a:schemeClr val="accent3">
                    <a:lumMod val="50000"/>
                  </a:schemeClr>
                </a:solidFill>
              </a:rPr>
              <a:t>¿y si tuvieras que conseguirlo a través de unas elecciones?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es-ES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es-ES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es-ES" dirty="0">
                <a:solidFill>
                  <a:schemeClr val="accent3">
                    <a:lumMod val="50000"/>
                  </a:schemeClr>
                </a:solidFill>
              </a:rPr>
            </a:br>
            <a:endParaRPr lang="tr-TR" cap="none" dirty="0">
              <a:solidFill>
                <a:schemeClr val="accent3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609345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00089" y="1257300"/>
            <a:ext cx="10396882" cy="3457575"/>
          </a:xfrm>
        </p:spPr>
        <p:txBody>
          <a:bodyPr>
            <a:normAutofit/>
          </a:bodyPr>
          <a:lstStyle/>
          <a:p>
            <a:r>
              <a:rPr lang="es-ES" dirty="0" smtClean="0">
                <a:solidFill>
                  <a:schemeClr val="accent3">
                    <a:lumMod val="50000"/>
                  </a:schemeClr>
                </a:solidFill>
              </a:rPr>
              <a:t>Vocabulario sobre elecciones</a:t>
            </a:r>
            <a:endParaRPr lang="tr-TR" cap="none" dirty="0">
              <a:solidFill>
                <a:schemeClr val="accent3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80621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6-Noktalı Yıldız 3"/>
          <p:cNvSpPr/>
          <p:nvPr/>
        </p:nvSpPr>
        <p:spPr>
          <a:xfrm>
            <a:off x="7068741" y="4269582"/>
            <a:ext cx="1857375" cy="2043112"/>
          </a:xfrm>
          <a:prstGeom prst="star6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mítin</a:t>
            </a:r>
            <a:endParaRPr lang="tr-TR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6-Noktalı Yıldız 4"/>
          <p:cNvSpPr/>
          <p:nvPr/>
        </p:nvSpPr>
        <p:spPr>
          <a:xfrm>
            <a:off x="1087035" y="4269582"/>
            <a:ext cx="1857375" cy="2043112"/>
          </a:xfrm>
          <a:prstGeom prst="star6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sondeos</a:t>
            </a:r>
            <a:endParaRPr lang="tr-TR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6-Noktalı Yıldız 5"/>
          <p:cNvSpPr/>
          <p:nvPr/>
        </p:nvSpPr>
        <p:spPr>
          <a:xfrm>
            <a:off x="591144" y="2226470"/>
            <a:ext cx="1857375" cy="2043112"/>
          </a:xfrm>
          <a:prstGeom prst="star6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Votar en blanco</a:t>
            </a:r>
            <a:endParaRPr lang="tr-TR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6-Noktalı Yıldız 6"/>
          <p:cNvSpPr/>
          <p:nvPr/>
        </p:nvSpPr>
        <p:spPr>
          <a:xfrm>
            <a:off x="6572850" y="2371726"/>
            <a:ext cx="1857375" cy="2043112"/>
          </a:xfrm>
          <a:prstGeom prst="star6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votar</a:t>
            </a:r>
            <a:endParaRPr lang="tr-TR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6-Noktalı Yıldız 7"/>
          <p:cNvSpPr/>
          <p:nvPr/>
        </p:nvSpPr>
        <p:spPr>
          <a:xfrm>
            <a:off x="6590112" y="92870"/>
            <a:ext cx="1857375" cy="2043112"/>
          </a:xfrm>
          <a:prstGeom prst="star6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programa</a:t>
            </a:r>
            <a:endParaRPr lang="tr-TR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6-Noktalı Yıldız 8"/>
          <p:cNvSpPr/>
          <p:nvPr/>
        </p:nvSpPr>
        <p:spPr>
          <a:xfrm>
            <a:off x="9395229" y="4036219"/>
            <a:ext cx="2209799" cy="2043112"/>
          </a:xfrm>
          <a:prstGeom prst="star6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s-E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ebates electorales</a:t>
            </a:r>
            <a:endParaRPr lang="tr-TR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6-Noktalı Yıldız 9"/>
          <p:cNvSpPr/>
          <p:nvPr/>
        </p:nvSpPr>
        <p:spPr>
          <a:xfrm>
            <a:off x="9088639" y="183358"/>
            <a:ext cx="1857375" cy="2043112"/>
          </a:xfrm>
          <a:prstGeom prst="star6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s-E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ampaña electoral</a:t>
            </a:r>
            <a:endParaRPr lang="tr-TR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6-Noktalı Yıldız 10"/>
          <p:cNvSpPr/>
          <p:nvPr/>
        </p:nvSpPr>
        <p:spPr>
          <a:xfrm>
            <a:off x="363143" y="0"/>
            <a:ext cx="1857375" cy="2043112"/>
          </a:xfrm>
          <a:prstGeom prst="star6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Ganar por mayoría</a:t>
            </a:r>
            <a:endParaRPr lang="tr-TR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6-Noktalı Yıldız 11"/>
          <p:cNvSpPr/>
          <p:nvPr/>
        </p:nvSpPr>
        <p:spPr>
          <a:xfrm>
            <a:off x="4221950" y="328614"/>
            <a:ext cx="2221707" cy="2043112"/>
          </a:xfrm>
          <a:prstGeom prst="star6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candidatos</a:t>
            </a:r>
            <a:endParaRPr lang="tr-TR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6-Noktalı Yıldız 12"/>
          <p:cNvSpPr/>
          <p:nvPr/>
        </p:nvSpPr>
        <p:spPr>
          <a:xfrm>
            <a:off x="3156947" y="2043112"/>
            <a:ext cx="3043237" cy="2226470"/>
          </a:xfrm>
          <a:prstGeom prst="star6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manifestaciones</a:t>
            </a:r>
            <a:endParaRPr lang="tr-TR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6-Noktalı Yıldız 13"/>
          <p:cNvSpPr/>
          <p:nvPr/>
        </p:nvSpPr>
        <p:spPr>
          <a:xfrm>
            <a:off x="8476659" y="2226470"/>
            <a:ext cx="2782489" cy="2043112"/>
          </a:xfrm>
          <a:prstGeom prst="star6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presupuestos</a:t>
            </a:r>
            <a:endParaRPr lang="tr-TR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6-Noktalı Yıldız 14"/>
          <p:cNvSpPr/>
          <p:nvPr/>
        </p:nvSpPr>
        <p:spPr>
          <a:xfrm>
            <a:off x="3862980" y="4414838"/>
            <a:ext cx="1857375" cy="2043112"/>
          </a:xfrm>
          <a:prstGeom prst="star6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papeletas</a:t>
            </a:r>
            <a:endParaRPr lang="tr-TR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6-Noktalı Yıldız 15"/>
          <p:cNvSpPr/>
          <p:nvPr/>
        </p:nvSpPr>
        <p:spPr>
          <a:xfrm>
            <a:off x="2235382" y="514351"/>
            <a:ext cx="1857375" cy="2043112"/>
          </a:xfrm>
          <a:prstGeom prst="star6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urna</a:t>
            </a:r>
            <a:endParaRPr lang="tr-TR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87934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57251" y="171451"/>
            <a:ext cx="10396882" cy="5543550"/>
          </a:xfrm>
        </p:spPr>
        <p:txBody>
          <a:bodyPr>
            <a:normAutofit fontScale="90000"/>
          </a:bodyPr>
          <a:lstStyle/>
          <a:p>
            <a:r>
              <a:rPr lang="es-ES" u="sng" cap="none" dirty="0">
                <a:solidFill>
                  <a:schemeClr val="accent3">
                    <a:lumMod val="50000"/>
                  </a:schemeClr>
                </a:solidFill>
                <a:latin typeface="Arial Narrow" panose="020B0606020202030204" pitchFamily="34" charset="0"/>
              </a:rPr>
              <a:t>A</a:t>
            </a:r>
            <a:r>
              <a:rPr lang="es-ES" u="sng" cap="none" dirty="0" smtClean="0">
                <a:solidFill>
                  <a:schemeClr val="accent3">
                    <a:lumMod val="50000"/>
                  </a:schemeClr>
                </a:solidFill>
                <a:latin typeface="Arial Narrow" panose="020B0606020202030204" pitchFamily="34" charset="0"/>
              </a:rPr>
              <a:t>ctividad individual:</a:t>
            </a:r>
            <a:br>
              <a:rPr lang="es-ES" u="sng" cap="none" dirty="0" smtClean="0">
                <a:solidFill>
                  <a:schemeClr val="accent3">
                    <a:lumMod val="50000"/>
                  </a:schemeClr>
                </a:solidFill>
                <a:latin typeface="Arial Narrow" panose="020B0606020202030204" pitchFamily="34" charset="0"/>
              </a:rPr>
            </a:b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Arial Narrow" panose="020B0606020202030204" pitchFamily="34" charset="0"/>
              </a:rPr>
              <a:t/>
            </a:r>
            <a:b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Arial Narrow" panose="020B0606020202030204" pitchFamily="34" charset="0"/>
              </a:rPr>
            </a:br>
            <a:r>
              <a:rPr lang="es-ES" sz="4900" dirty="0" smtClean="0">
                <a:solidFill>
                  <a:schemeClr val="accent3">
                    <a:lumMod val="50000"/>
                  </a:schemeClr>
                </a:solidFill>
                <a:latin typeface="Arial Narrow" panose="020B0606020202030204" pitchFamily="34" charset="0"/>
              </a:rPr>
              <a:t>Son las elecciones para rector de tu universidad. Y has decidido presentarte.</a:t>
            </a:r>
            <a:br>
              <a:rPr lang="es-ES" sz="4900" dirty="0" smtClean="0">
                <a:solidFill>
                  <a:schemeClr val="accent3">
                    <a:lumMod val="50000"/>
                  </a:schemeClr>
                </a:solidFill>
                <a:latin typeface="Arial Narrow" panose="020B0606020202030204" pitchFamily="34" charset="0"/>
              </a:rPr>
            </a:br>
            <a:r>
              <a:rPr lang="es-ES" sz="4900" dirty="0" smtClean="0">
                <a:solidFill>
                  <a:schemeClr val="accent3">
                    <a:lumMod val="50000"/>
                  </a:schemeClr>
                </a:solidFill>
                <a:latin typeface="Arial Narrow" panose="020B0606020202030204" pitchFamily="34" charset="0"/>
              </a:rPr>
              <a:t/>
            </a:r>
            <a:br>
              <a:rPr lang="es-ES" sz="4900" dirty="0" smtClean="0">
                <a:solidFill>
                  <a:schemeClr val="accent3">
                    <a:lumMod val="50000"/>
                  </a:schemeClr>
                </a:solidFill>
                <a:latin typeface="Arial Narrow" panose="020B0606020202030204" pitchFamily="34" charset="0"/>
              </a:rPr>
            </a:br>
            <a:r>
              <a:rPr lang="es-ES" sz="4900" dirty="0" smtClean="0">
                <a:solidFill>
                  <a:schemeClr val="accent3">
                    <a:lumMod val="50000"/>
                  </a:schemeClr>
                </a:solidFill>
                <a:latin typeface="Arial Narrow" panose="020B0606020202030204" pitchFamily="34" charset="0"/>
              </a:rPr>
              <a:t>Prepara un discurso para convencer a tus votantes.</a:t>
            </a:r>
            <a:endParaRPr lang="tr-TR" sz="4900" dirty="0">
              <a:solidFill>
                <a:schemeClr val="accent3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8339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57251" y="171451"/>
            <a:ext cx="10396882" cy="5543550"/>
          </a:xfrm>
        </p:spPr>
        <p:txBody>
          <a:bodyPr>
            <a:normAutofit/>
          </a:bodyPr>
          <a:lstStyle/>
          <a:p>
            <a:r>
              <a:rPr lang="es-ES" sz="4900" dirty="0" smtClean="0">
                <a:solidFill>
                  <a:schemeClr val="accent3">
                    <a:lumMod val="50000"/>
                  </a:schemeClr>
                </a:solidFill>
                <a:latin typeface="Arial Narrow" panose="020B0606020202030204" pitchFamily="34" charset="0"/>
              </a:rPr>
              <a:t>Posibles </a:t>
            </a:r>
            <a:r>
              <a:rPr lang="es-ES" sz="4900" u="sng" dirty="0" smtClean="0">
                <a:solidFill>
                  <a:schemeClr val="accent3">
                    <a:lumMod val="50000"/>
                  </a:schemeClr>
                </a:solidFill>
                <a:latin typeface="Arial Narrow" panose="020B0606020202030204" pitchFamily="34" charset="0"/>
              </a:rPr>
              <a:t>preguntas guía</a:t>
            </a:r>
            <a:r>
              <a:rPr lang="es-ES" sz="4900" dirty="0" smtClean="0">
                <a:solidFill>
                  <a:schemeClr val="accent3">
                    <a:lumMod val="50000"/>
                  </a:schemeClr>
                </a:solidFill>
                <a:latin typeface="Arial Narrow" panose="020B0606020202030204" pitchFamily="34" charset="0"/>
              </a:rPr>
              <a:t>:</a:t>
            </a:r>
            <a:br>
              <a:rPr lang="es-ES" sz="4900" dirty="0" smtClean="0">
                <a:solidFill>
                  <a:schemeClr val="accent3">
                    <a:lumMod val="50000"/>
                  </a:schemeClr>
                </a:solidFill>
                <a:latin typeface="Arial Narrow" panose="020B0606020202030204" pitchFamily="34" charset="0"/>
              </a:rPr>
            </a:br>
            <a:r>
              <a:rPr lang="es-ES" sz="4900" dirty="0" smtClean="0">
                <a:solidFill>
                  <a:schemeClr val="accent3">
                    <a:lumMod val="50000"/>
                  </a:schemeClr>
                </a:solidFill>
                <a:latin typeface="Arial Narrow" panose="020B0606020202030204" pitchFamily="34" charset="0"/>
              </a:rPr>
              <a:t/>
            </a:r>
            <a:br>
              <a:rPr lang="es-ES" sz="4900" dirty="0" smtClean="0">
                <a:solidFill>
                  <a:schemeClr val="accent3">
                    <a:lumMod val="50000"/>
                  </a:schemeClr>
                </a:solidFill>
                <a:latin typeface="Arial Narrow" panose="020B0606020202030204" pitchFamily="34" charset="0"/>
              </a:rPr>
            </a:br>
            <a:r>
              <a:rPr lang="es-ES" sz="4900" cap="none" dirty="0" smtClean="0">
                <a:solidFill>
                  <a:schemeClr val="accent3">
                    <a:lumMod val="50000"/>
                  </a:schemeClr>
                </a:solidFill>
                <a:latin typeface="Arial Narrow" panose="020B0606020202030204" pitchFamily="34" charset="0"/>
              </a:rPr>
              <a:t>- explica tu programa en detalle</a:t>
            </a:r>
            <a:br>
              <a:rPr lang="es-ES" sz="4900" cap="none" dirty="0" smtClean="0">
                <a:solidFill>
                  <a:schemeClr val="accent3">
                    <a:lumMod val="50000"/>
                  </a:schemeClr>
                </a:solidFill>
                <a:latin typeface="Arial Narrow" panose="020B0606020202030204" pitchFamily="34" charset="0"/>
              </a:rPr>
            </a:br>
            <a:r>
              <a:rPr lang="es-ES" sz="4900" cap="none" dirty="0" smtClean="0">
                <a:solidFill>
                  <a:schemeClr val="accent3">
                    <a:lumMod val="50000"/>
                  </a:schemeClr>
                </a:solidFill>
                <a:latin typeface="Arial Narrow" panose="020B0606020202030204" pitchFamily="34" charset="0"/>
              </a:rPr>
              <a:t>- ¿por qué deberías ser elegido?</a:t>
            </a:r>
            <a:br>
              <a:rPr lang="es-ES" sz="4900" cap="none" dirty="0" smtClean="0">
                <a:solidFill>
                  <a:schemeClr val="accent3">
                    <a:lumMod val="50000"/>
                  </a:schemeClr>
                </a:solidFill>
                <a:latin typeface="Arial Narrow" panose="020B0606020202030204" pitchFamily="34" charset="0"/>
              </a:rPr>
            </a:br>
            <a:r>
              <a:rPr lang="es-ES" sz="4900" cap="none" dirty="0" smtClean="0">
                <a:solidFill>
                  <a:schemeClr val="accent3">
                    <a:lumMod val="50000"/>
                  </a:schemeClr>
                </a:solidFill>
                <a:latin typeface="Arial Narrow" panose="020B0606020202030204" pitchFamily="34" charset="0"/>
              </a:rPr>
              <a:t>- ¿qué aportarías a la universidad, a los estudiantes?</a:t>
            </a:r>
            <a:br>
              <a:rPr lang="es-ES" sz="4900" cap="none" dirty="0" smtClean="0">
                <a:solidFill>
                  <a:schemeClr val="accent3">
                    <a:lumMod val="50000"/>
                  </a:schemeClr>
                </a:solidFill>
                <a:latin typeface="Arial Narrow" panose="020B0606020202030204" pitchFamily="34" charset="0"/>
              </a:rPr>
            </a:br>
            <a:r>
              <a:rPr lang="es-ES" sz="4900" cap="none" dirty="0" smtClean="0">
                <a:solidFill>
                  <a:schemeClr val="accent3">
                    <a:lumMod val="50000"/>
                  </a:schemeClr>
                </a:solidFill>
                <a:latin typeface="Arial Narrow" panose="020B0606020202030204" pitchFamily="34" charset="0"/>
              </a:rPr>
              <a:t>- ¿qué prometerás hacer si sales elegido?</a:t>
            </a:r>
            <a:endParaRPr lang="tr-TR" sz="4900" cap="none" dirty="0">
              <a:solidFill>
                <a:schemeClr val="accent3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79071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00089" y="1257300"/>
            <a:ext cx="10396882" cy="3457575"/>
          </a:xfrm>
        </p:spPr>
        <p:txBody>
          <a:bodyPr>
            <a:normAutofit/>
          </a:bodyPr>
          <a:lstStyle/>
          <a:p>
            <a:r>
              <a:rPr lang="es-ES" dirty="0" smtClean="0">
                <a:solidFill>
                  <a:schemeClr val="accent3">
                    <a:lumMod val="50000"/>
                  </a:schemeClr>
                </a:solidFill>
              </a:rPr>
              <a:t>Conectores útiles para organizar un discurso</a:t>
            </a:r>
            <a:endParaRPr lang="tr-TR" cap="none" dirty="0">
              <a:solidFill>
                <a:schemeClr val="accent3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970384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a Olay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TM04033927[[fn=Ana Olay]]</Template>
  <TotalTime>39</TotalTime>
  <Words>197</Words>
  <Application>Microsoft Office PowerPoint</Application>
  <PresentationFormat>Geniş ekran</PresentationFormat>
  <Paragraphs>51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Arial Narrow</vt:lpstr>
      <vt:lpstr>Impact</vt:lpstr>
      <vt:lpstr>Ana Olay</vt:lpstr>
      <vt:lpstr>De campaña</vt:lpstr>
      <vt:lpstr>¿alguna vez has pensado en ocupar un cargo de mucha responsabilidad? ¿por ejemplo?</vt:lpstr>
      <vt:lpstr>¿crees que serías un buen líder si obtuvieras ese puesto?  Justifica tu respuesta</vt:lpstr>
      <vt:lpstr>¿y si tuvieras que conseguirlo a través de unas elecciones?  </vt:lpstr>
      <vt:lpstr>Vocabulario sobre elecciones</vt:lpstr>
      <vt:lpstr>PowerPoint Sunusu</vt:lpstr>
      <vt:lpstr>Actividad individual:  Son las elecciones para rector de tu universidad. Y has decidido presentarte.  Prepara un discurso para convencer a tus votantes.</vt:lpstr>
      <vt:lpstr>Posibles preguntas guía:  - explica tu programa en detalle - ¿por qué deberías ser elegido? - ¿qué aportarías a la universidad, a los estudiantes? - ¿qué prometerás hacer si sales elegido?</vt:lpstr>
      <vt:lpstr>Conectores útiles para organizar un discurso</vt:lpstr>
      <vt:lpstr>PowerPoint Sunusu</vt:lpstr>
      <vt:lpstr>- Discursos de los candidatos. - Votaciones entre los compañeros.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campaña</dc:title>
  <dc:creator>Windows Kullanıcısı</dc:creator>
  <cp:lastModifiedBy>Windows Kullanıcısı</cp:lastModifiedBy>
  <cp:revision>6</cp:revision>
  <dcterms:created xsi:type="dcterms:W3CDTF">2020-05-17T15:58:43Z</dcterms:created>
  <dcterms:modified xsi:type="dcterms:W3CDTF">2020-05-17T21:31:13Z</dcterms:modified>
</cp:coreProperties>
</file>